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81" r:id="rId2"/>
    <p:sldId id="264" r:id="rId3"/>
    <p:sldId id="259" r:id="rId4"/>
    <p:sldId id="260" r:id="rId5"/>
    <p:sldId id="267" r:id="rId6"/>
    <p:sldId id="268" r:id="rId7"/>
    <p:sldId id="263" r:id="rId8"/>
    <p:sldId id="265" r:id="rId9"/>
    <p:sldId id="266" r:id="rId10"/>
    <p:sldId id="262" r:id="rId11"/>
    <p:sldId id="269" r:id="rId12"/>
    <p:sldId id="273"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86364" autoAdjust="0"/>
  </p:normalViewPr>
  <p:slideViewPr>
    <p:cSldViewPr>
      <p:cViewPr>
        <p:scale>
          <a:sx n="70" d="100"/>
          <a:sy n="70" d="100"/>
        </p:scale>
        <p:origin x="-898" y="3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34E491-D02A-44DA-9B1A-D7E7D1D93B57}" type="datetimeFigureOut">
              <a:rPr lang="en-US" smtClean="0"/>
              <a:pPr/>
              <a:t>11/11/2011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B1D06-5523-4E4F-B83A-B75097AC290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As President, Washington respected the idea of separation of powers.  He carefully tread in dealing with Congress and the Supreme Court. He also tried to avoid political parties, though by 1796 two had already arisen.  However, foreign policy became a major concern for President Washington.  The French Revolution was destabilizing Europe and led to war between France and Great Britain. Washington listened to his advisors, yet made his own decision on America’s involvement on the international stage.  He believed that to protect the interests of the young country, America remain neutral in international affairs. </a:t>
            </a:r>
          </a:p>
          <a:p>
            <a:r>
              <a:rPr lang="en-US" sz="1200" kern="1200" dirty="0" smtClean="0">
                <a:solidFill>
                  <a:schemeClr val="tx1"/>
                </a:solidFill>
                <a:latin typeface="+mn-lt"/>
                <a:ea typeface="+mn-ea"/>
                <a:cs typeface="+mn-cs"/>
              </a:rPr>
              <a:t>President Washington set countless precedents for future presidents: like creating a cabinet of advisors, sending the troops out to quell insurrections like the Whiskey Rebellion, no President ever visited the Senate again, a President only served only two terms until 1940, giving a Farewell Address, among countless other principles and procedures.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Introduce the concept of “precedent” by asking students what the word means.  Ask students to explain how precedents are used in our government.  After a few minutes, elicit student responses to this point.</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Critical Thinking Questions: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What were the circumstances that led to the establishment of the precedents during the Washington presidency?</a:t>
            </a:r>
          </a:p>
          <a:p>
            <a:pPr lvl="0"/>
            <a:r>
              <a:rPr lang="en-US" sz="1200" kern="1200" dirty="0" smtClean="0">
                <a:solidFill>
                  <a:schemeClr val="tx1"/>
                </a:solidFill>
                <a:latin typeface="+mn-lt"/>
                <a:ea typeface="+mn-ea"/>
                <a:cs typeface="+mn-cs"/>
              </a:rPr>
              <a:t>What are the short and long term impacts of the precedents?</a:t>
            </a:r>
          </a:p>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As President, Washington respected the idea of separation of powers.  He carefully tread in dealing with Congress and the Supreme Court. He also tried to avoid political parties, though by 1796 two had already arisen.  However, foreign policy became a major concern for President Washington.  The French Revolution was destabilizing Europe and led to war between France and Great Britain. Washington listened to his advisors, yet made his own decision on America’s involvement on the international stage.  He believed that to protect the interests of the young country, America remain neutral in international affairs. </a:t>
            </a:r>
          </a:p>
          <a:p>
            <a:r>
              <a:rPr lang="en-US" sz="1200" kern="1200" dirty="0" smtClean="0">
                <a:solidFill>
                  <a:schemeClr val="tx1"/>
                </a:solidFill>
                <a:latin typeface="+mn-lt"/>
                <a:ea typeface="+mn-ea"/>
                <a:cs typeface="+mn-cs"/>
              </a:rPr>
              <a:t>President Washington set countless precedents for future presidents: like creating a cabinet of advisors, sending the troops out to quell insurrections like the Whiskey Rebellion, no President ever visited the Senate again, a President only served only two terms until 1940, giving a Farewell Address, among countless other principles and procedures.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Introduce the concept of “precedent” by asking students what the word means.  Ask students to explain how precedents are used in our government.  After a few minutes, elicit student responses to this point.</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Critical Thinking Questions: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What were the circumstances that led to the establishment of the precedents during the Washington presidency?</a:t>
            </a:r>
          </a:p>
          <a:p>
            <a:pPr lvl="0"/>
            <a:r>
              <a:rPr lang="en-US" sz="1200" kern="1200" dirty="0" smtClean="0">
                <a:solidFill>
                  <a:schemeClr val="tx1"/>
                </a:solidFill>
                <a:latin typeface="+mn-lt"/>
                <a:ea typeface="+mn-ea"/>
                <a:cs typeface="+mn-cs"/>
              </a:rPr>
              <a:t>What are the short and long term impacts of the precedents?</a:t>
            </a:r>
          </a:p>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As President, Washington respected the idea of separation of powers.  He carefully tread in dealing with Congress and the Supreme Court. He also tried to avoid political parties, though by 1796 two had already arisen.  However, foreign policy became a major concern for President Washington.  The French Revolution was destabilizing Europe and led to war between France and Great Britain. Washington listened to his advisors, yet made his own decision on America’s involvement on the international stage.  He believed that to protect the interests of the young country, America remain neutral in international affairs. </a:t>
            </a:r>
          </a:p>
          <a:p>
            <a:r>
              <a:rPr lang="en-US" sz="1200" kern="1200" dirty="0" smtClean="0">
                <a:solidFill>
                  <a:schemeClr val="tx1"/>
                </a:solidFill>
                <a:latin typeface="+mn-lt"/>
                <a:ea typeface="+mn-ea"/>
                <a:cs typeface="+mn-cs"/>
              </a:rPr>
              <a:t>President Washington set countless precedents for future presidents: like creating a cabinet of advisors, sending the troops out to quell insurrections like the Whiskey Rebellion, no President ever visited the Senate again, a President only served only two terms until 1940, giving a Farewell Address, among countless other principles and procedures.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Introduce the concept of “precedent” by asking students what the word means.  Ask students to explain how precedents are used in our government.  After a few minutes, elicit student responses to this point.</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Critical Thinking Questions: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What were the circumstances that led to the establishment of the precedents during the Washington presidency?</a:t>
            </a:r>
          </a:p>
          <a:p>
            <a:pPr lvl="0"/>
            <a:r>
              <a:rPr lang="en-US" sz="1200" kern="1200" dirty="0" smtClean="0">
                <a:solidFill>
                  <a:schemeClr val="tx1"/>
                </a:solidFill>
                <a:latin typeface="+mn-lt"/>
                <a:ea typeface="+mn-ea"/>
                <a:cs typeface="+mn-cs"/>
              </a:rPr>
              <a:t>What are the short and long term impacts of the precedents?</a:t>
            </a:r>
          </a:p>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7628A4A-3DFD-4853-82A3-496B1BAF8D76}" type="datetimeFigureOut">
              <a:rPr lang="en-US" smtClean="0"/>
              <a:pPr/>
              <a:t>11/11/2011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87AA9CE-2A08-45F3-B05F-B62DE0E934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advClick="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7628A4A-3DFD-4853-82A3-496B1BAF8D76}" type="datetimeFigureOut">
              <a:rPr lang="en-US" smtClean="0"/>
              <a:pPr/>
              <a:t>11/11/2011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87AA9CE-2A08-45F3-B05F-B62DE0E934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advClick="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7628A4A-3DFD-4853-82A3-496B1BAF8D76}" type="datetimeFigureOut">
              <a:rPr lang="en-US" smtClean="0"/>
              <a:pPr/>
              <a:t>11/11/2011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87AA9CE-2A08-45F3-B05F-B62DE0E9340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advClick="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7628A4A-3DFD-4853-82A3-496B1BAF8D76}" type="datetimeFigureOut">
              <a:rPr lang="en-US" smtClean="0"/>
              <a:pPr/>
              <a:t>11/11/2011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77628A4A-3DFD-4853-82A3-496B1BAF8D76}" type="datetimeFigureOut">
              <a:rPr lang="en-US" smtClean="0"/>
              <a:pPr/>
              <a:t>11/11/2011</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87AA9CE-2A08-45F3-B05F-B62DE0E9340E}" type="slidenum">
              <a:rPr lang="en-US" smtClean="0"/>
              <a:pPr/>
              <a:t>‹#›</a:t>
            </a:fld>
            <a:endParaRPr lang="en-US"/>
          </a:p>
        </p:txBody>
      </p:sp>
    </p:spTree>
  </p:cSld>
  <p:clrMapOvr>
    <a:masterClrMapping/>
  </p:clrMapOvr>
  <p:transition advClick="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7628A4A-3DFD-4853-82A3-496B1BAF8D76}" type="datetimeFigureOut">
              <a:rPr lang="en-US" smtClean="0"/>
              <a:pPr/>
              <a:t>11/11/2011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87AA9CE-2A08-45F3-B05F-B62DE0E934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p:random/>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slide" Target="slide8.xml"/><Relationship Id="rId5" Type="http://schemas.openxmlformats.org/officeDocument/2006/relationships/slide" Target="slide7.xml"/><Relationship Id="rId4" Type="http://schemas.openxmlformats.org/officeDocument/2006/relationships/slide" Target="slide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533400"/>
            <a:ext cx="5105400" cy="1295400"/>
          </a:xfrm>
        </p:spPr>
        <p:txBody>
          <a:bodyPr/>
          <a:lstStyle/>
          <a:p>
            <a:r>
              <a:rPr lang="en-US" dirty="0" smtClean="0"/>
              <a:t>George Washington</a:t>
            </a:r>
            <a:endParaRPr lang="en-US" dirty="0"/>
          </a:p>
        </p:txBody>
      </p:sp>
      <p:sp>
        <p:nvSpPr>
          <p:cNvPr id="3" name="Subtitle 2"/>
          <p:cNvSpPr>
            <a:spLocks noGrp="1"/>
          </p:cNvSpPr>
          <p:nvPr>
            <p:ph type="subTitle" idx="1"/>
          </p:nvPr>
        </p:nvSpPr>
        <p:spPr>
          <a:xfrm>
            <a:off x="3657600" y="1905000"/>
            <a:ext cx="4735420" cy="533400"/>
          </a:xfrm>
        </p:spPr>
        <p:txBody>
          <a:bodyPr>
            <a:normAutofit/>
          </a:bodyPr>
          <a:lstStyle/>
          <a:p>
            <a:r>
              <a:rPr lang="en-US" sz="2800" dirty="0" smtClean="0"/>
              <a:t>The Model Citizen</a:t>
            </a:r>
            <a:endParaRPr lang="en-US" sz="2800" dirty="0"/>
          </a:p>
        </p:txBody>
      </p:sp>
      <p:pic>
        <p:nvPicPr>
          <p:cNvPr id="1026" name="Picture 2"/>
          <p:cNvPicPr>
            <a:picLocks noChangeAspect="1" noChangeArrowheads="1"/>
          </p:cNvPicPr>
          <p:nvPr/>
        </p:nvPicPr>
        <p:blipFill>
          <a:blip r:embed="rId3" cstate="print"/>
          <a:srcRect/>
          <a:stretch>
            <a:fillRect/>
          </a:stretch>
        </p:blipFill>
        <p:spPr bwMode="auto">
          <a:xfrm>
            <a:off x="685800" y="914400"/>
            <a:ext cx="3581400" cy="4830050"/>
          </a:xfrm>
          <a:prstGeom prst="rect">
            <a:avLst/>
          </a:prstGeom>
          <a:ln>
            <a:noFill/>
          </a:ln>
          <a:effectLst>
            <a:softEdge rad="112500"/>
          </a:effectLst>
        </p:spPr>
      </p:pic>
      <p:sp>
        <p:nvSpPr>
          <p:cNvPr id="6" name="TextBox 5"/>
          <p:cNvSpPr txBox="1"/>
          <p:nvPr/>
        </p:nvSpPr>
        <p:spPr>
          <a:xfrm>
            <a:off x="4724400" y="2743200"/>
            <a:ext cx="4191000" cy="3785652"/>
          </a:xfrm>
          <a:prstGeom prst="rect">
            <a:avLst/>
          </a:prstGeom>
          <a:noFill/>
        </p:spPr>
        <p:txBody>
          <a:bodyPr wrap="square" rtlCol="0">
            <a:spAutoFit/>
          </a:bodyPr>
          <a:lstStyle/>
          <a:p>
            <a:r>
              <a:rPr lang="en-US" sz="2400" dirty="0" smtClean="0">
                <a:solidFill>
                  <a:schemeClr val="bg1"/>
                </a:solidFill>
                <a:latin typeface="Arial" pitchFamily="34" charset="0"/>
                <a:cs typeface="Arial" pitchFamily="34" charset="0"/>
              </a:rPr>
              <a:t>Aim: </a:t>
            </a:r>
            <a:r>
              <a:rPr lang="en-US" sz="2400" dirty="0" smtClean="0">
                <a:solidFill>
                  <a:srgbClr val="FFFF00"/>
                </a:solidFill>
                <a:latin typeface="Arial" pitchFamily="34" charset="0"/>
                <a:cs typeface="Arial" pitchFamily="34" charset="0"/>
              </a:rPr>
              <a:t>Why are setting precedents important to a president?</a:t>
            </a:r>
          </a:p>
          <a:p>
            <a:endParaRPr lang="en-US" sz="2400" dirty="0" smtClean="0">
              <a:solidFill>
                <a:schemeClr val="bg1"/>
              </a:solidFill>
              <a:latin typeface="Arial" pitchFamily="34" charset="0"/>
              <a:cs typeface="Arial" pitchFamily="34" charset="0"/>
            </a:endParaRPr>
          </a:p>
          <a:p>
            <a:r>
              <a:rPr lang="en-US" sz="2400" dirty="0" smtClean="0">
                <a:solidFill>
                  <a:schemeClr val="bg1"/>
                </a:solidFill>
                <a:latin typeface="Arial" pitchFamily="34" charset="0"/>
                <a:cs typeface="Arial" pitchFamily="34" charset="0"/>
              </a:rPr>
              <a:t>Do Now: </a:t>
            </a:r>
            <a:r>
              <a:rPr lang="en-US" sz="2400" dirty="0" smtClean="0">
                <a:solidFill>
                  <a:srgbClr val="FFFF00"/>
                </a:solidFill>
                <a:latin typeface="Arial" pitchFamily="34" charset="0"/>
                <a:cs typeface="Arial" pitchFamily="34" charset="0"/>
              </a:rPr>
              <a:t>How many times were you the first to do something or you are the first person about to do something?  What was or is it?</a:t>
            </a:r>
            <a:endParaRPr lang="en-US" sz="2400" dirty="0">
              <a:solidFill>
                <a:srgbClr val="FFFF00"/>
              </a:solidFill>
              <a:latin typeface="Arial" pitchFamily="34" charset="0"/>
              <a:cs typeface="Arial" pitchFamily="34" charset="0"/>
            </a:endParaRPr>
          </a:p>
        </p:txBody>
      </p:sp>
      <p:sp>
        <p:nvSpPr>
          <p:cNvPr id="7" name="TextBox 6"/>
          <p:cNvSpPr txBox="1"/>
          <p:nvPr/>
        </p:nvSpPr>
        <p:spPr>
          <a:xfrm>
            <a:off x="7924800" y="2362200"/>
            <a:ext cx="990600" cy="369332"/>
          </a:xfrm>
          <a:prstGeom prst="rect">
            <a:avLst/>
          </a:prstGeom>
          <a:noFill/>
        </p:spPr>
        <p:txBody>
          <a:bodyPr wrap="square" rtlCol="0">
            <a:spAutoFit/>
          </a:bodyPr>
          <a:lstStyle/>
          <a:p>
            <a:r>
              <a:rPr lang="en-US" dirty="0" smtClean="0">
                <a:solidFill>
                  <a:schemeClr val="bg1"/>
                </a:solidFill>
              </a:rPr>
              <a:t>Part 2</a:t>
            </a:r>
            <a:endParaRPr lang="en-US" dirty="0">
              <a:solidFill>
                <a:schemeClr val="bg1"/>
              </a:solidFill>
            </a:endParaRPr>
          </a:p>
        </p:txBody>
      </p:sp>
      <p:pic>
        <p:nvPicPr>
          <p:cNvPr id="8" name="Picture 5"/>
          <p:cNvPicPr>
            <a:picLocks noChangeAspect="1" noChangeArrowheads="1"/>
          </p:cNvPicPr>
          <p:nvPr/>
        </p:nvPicPr>
        <p:blipFill>
          <a:blip r:embed="rId4" cstate="print"/>
          <a:srcRect/>
          <a:stretch>
            <a:fillRect/>
          </a:stretch>
        </p:blipFill>
        <p:spPr bwMode="auto">
          <a:xfrm>
            <a:off x="228600" y="5494934"/>
            <a:ext cx="4368800" cy="1363066"/>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304800"/>
            <a:ext cx="3429000" cy="1066800"/>
          </a:xfrm>
        </p:spPr>
        <p:txBody>
          <a:bodyPr/>
          <a:lstStyle/>
          <a:p>
            <a:r>
              <a:rPr lang="en-US" dirty="0" smtClean="0">
                <a:solidFill>
                  <a:srgbClr val="FFC000"/>
                </a:solidFill>
              </a:rPr>
              <a:t>What is a </a:t>
            </a:r>
            <a:r>
              <a:rPr lang="en-US" dirty="0" smtClean="0">
                <a:solidFill>
                  <a:srgbClr val="FFFF00"/>
                </a:solidFill>
              </a:rPr>
              <a:t>precedent?</a:t>
            </a:r>
            <a:endParaRPr lang="en-US" dirty="0">
              <a:solidFill>
                <a:srgbClr val="FFFF00"/>
              </a:solidFill>
            </a:endParaRPr>
          </a:p>
        </p:txBody>
      </p:sp>
      <p:sp>
        <p:nvSpPr>
          <p:cNvPr id="3" name="Text Placeholder 2"/>
          <p:cNvSpPr>
            <a:spLocks noGrp="1"/>
          </p:cNvSpPr>
          <p:nvPr>
            <p:ph type="body" sz="half" idx="2"/>
          </p:nvPr>
        </p:nvSpPr>
        <p:spPr>
          <a:xfrm>
            <a:off x="5334000" y="1676400"/>
            <a:ext cx="3429000" cy="1920240"/>
          </a:xfrm>
        </p:spPr>
        <p:txBody>
          <a:bodyPr>
            <a:noAutofit/>
          </a:bodyPr>
          <a:lstStyle/>
          <a:p>
            <a:r>
              <a:rPr lang="en-US" sz="2800" dirty="0" smtClean="0">
                <a:solidFill>
                  <a:srgbClr val="FFFF00"/>
                </a:solidFill>
              </a:rPr>
              <a:t>An act , rule or procedure used by a President that may be used by other Presidents.</a:t>
            </a:r>
            <a:endParaRPr lang="en-US" sz="2800" dirty="0">
              <a:solidFill>
                <a:srgbClr val="FFFF00"/>
              </a:solidFill>
            </a:endParaRPr>
          </a:p>
        </p:txBody>
      </p:sp>
      <p:pic>
        <p:nvPicPr>
          <p:cNvPr id="2050" name="Picture 2"/>
          <p:cNvPicPr>
            <a:picLocks noGrp="1" noChangeAspect="1" noChangeArrowheads="1"/>
          </p:cNvPicPr>
          <p:nvPr>
            <p:ph type="pic" idx="1"/>
          </p:nvPr>
        </p:nvPicPr>
        <p:blipFill>
          <a:blip r:embed="rId3" cstate="print"/>
          <a:srcRect t="5933" b="5933"/>
          <a:stretch>
            <a:fillRect/>
          </a:stretch>
        </p:blipFill>
        <p:spPr bwMode="auto">
          <a:prstGeom prst="rect">
            <a:avLst/>
          </a:prstGeom>
          <a:noFill/>
          <a:ln w="9525">
            <a:noFill/>
            <a:miter lim="800000"/>
            <a:headEnd/>
            <a:tailEnd/>
          </a:ln>
          <a:effectLst/>
        </p:spPr>
      </p:pic>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152400"/>
            <a:ext cx="4114800" cy="1828800"/>
          </a:xfrm>
        </p:spPr>
        <p:txBody>
          <a:bodyPr>
            <a:normAutofit/>
          </a:bodyPr>
          <a:lstStyle/>
          <a:p>
            <a:r>
              <a:rPr lang="en-US" sz="2800" dirty="0" smtClean="0">
                <a:solidFill>
                  <a:srgbClr val="FFC000"/>
                </a:solidFill>
                <a:effectLst>
                  <a:outerShdw blurRad="38100" dist="38100" dir="2700000" algn="tl">
                    <a:srgbClr val="000000">
                      <a:alpha val="43137"/>
                    </a:srgbClr>
                  </a:outerShdw>
                </a:effectLst>
              </a:rPr>
              <a:t>How did George Washington set the course for future presidents?</a:t>
            </a:r>
            <a:endParaRPr lang="en-US" sz="2800" dirty="0">
              <a:solidFill>
                <a:srgbClr val="FFC000"/>
              </a:solidFill>
              <a:effectLst>
                <a:outerShdw blurRad="38100" dist="38100" dir="2700000" algn="tl">
                  <a:srgbClr val="000000">
                    <a:alpha val="43137"/>
                  </a:srgbClr>
                </a:outerShdw>
              </a:effectLst>
            </a:endParaRPr>
          </a:p>
        </p:txBody>
      </p:sp>
      <p:pic>
        <p:nvPicPr>
          <p:cNvPr id="1026" name="Picture 2"/>
          <p:cNvPicPr>
            <a:picLocks noGrp="1" noChangeAspect="1" noChangeArrowheads="1"/>
          </p:cNvPicPr>
          <p:nvPr>
            <p:ph type="pic" idx="1"/>
          </p:nvPr>
        </p:nvPicPr>
        <p:blipFill>
          <a:blip r:embed="rId3" cstate="print"/>
          <a:srcRect t="7329" b="7329"/>
          <a:stretch>
            <a:fillRect/>
          </a:stretch>
        </p:blipFill>
        <p:spPr bwMode="auto">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257800" y="2209800"/>
            <a:ext cx="3886200" cy="4339650"/>
          </a:xfrm>
          <a:prstGeom prst="rect">
            <a:avLst/>
          </a:prstGeom>
          <a:noFill/>
        </p:spPr>
        <p:txBody>
          <a:bodyPr wrap="square" rtlCol="0">
            <a:spAutoFit/>
          </a:bodyPr>
          <a:lstStyle/>
          <a:p>
            <a:r>
              <a:rPr lang="en-US" sz="2400" dirty="0" smtClean="0">
                <a:solidFill>
                  <a:srgbClr val="C00000"/>
                </a:solidFill>
                <a:hlinkClick r:id="rId4" action="ppaction://hlinksldjump"/>
              </a:rPr>
              <a:t>CABINET</a:t>
            </a:r>
            <a:endParaRPr lang="en-US" sz="2400" dirty="0" smtClean="0">
              <a:solidFill>
                <a:srgbClr val="C00000"/>
              </a:solidFill>
            </a:endParaRPr>
          </a:p>
          <a:p>
            <a:endParaRPr lang="en-US" sz="2400" dirty="0" smtClean="0"/>
          </a:p>
          <a:p>
            <a:r>
              <a:rPr lang="en-US" sz="2400" dirty="0" smtClean="0">
                <a:hlinkClick r:id="rId5" action="ppaction://hlinksldjump"/>
              </a:rPr>
              <a:t>INAUGARATION SPEECH</a:t>
            </a:r>
            <a:endParaRPr lang="en-US" sz="2400" dirty="0" smtClean="0"/>
          </a:p>
          <a:p>
            <a:endParaRPr lang="en-US" sz="2400" dirty="0" smtClean="0"/>
          </a:p>
          <a:p>
            <a:r>
              <a:rPr lang="en-US" sz="2400" dirty="0" smtClean="0">
                <a:hlinkClick r:id="rId6" action="ppaction://hlinksldjump"/>
              </a:rPr>
              <a:t># OF TERMS IN OFFICE</a:t>
            </a:r>
            <a:endParaRPr lang="en-US" sz="2400" dirty="0" smtClean="0"/>
          </a:p>
          <a:p>
            <a:endParaRPr lang="en-US" sz="2400" dirty="0" smtClean="0"/>
          </a:p>
          <a:p>
            <a:r>
              <a:rPr lang="en-US" sz="2400" dirty="0" smtClean="0">
                <a:hlinkClick r:id="rId7" action="ppaction://hlinksldjump"/>
              </a:rPr>
              <a:t>COMMANDER-IN-CHEIF</a:t>
            </a:r>
            <a:endParaRPr lang="en-US" sz="2400" dirty="0" smtClean="0"/>
          </a:p>
          <a:p>
            <a:endParaRPr lang="en-US" sz="2400" dirty="0" smtClean="0"/>
          </a:p>
          <a:p>
            <a:endParaRPr lang="en-US" sz="2400" dirty="0" smtClean="0"/>
          </a:p>
          <a:p>
            <a:endParaRPr lang="en-US" sz="2400" dirty="0" smtClean="0"/>
          </a:p>
          <a:p>
            <a:endParaRPr lang="en-US" dirty="0" smtClean="0"/>
          </a:p>
          <a:p>
            <a:endParaRPr lang="en-US" dirty="0"/>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52400" y="1066800"/>
            <a:ext cx="4876800" cy="3619260"/>
          </a:xfrm>
          <a:prstGeom prst="rect">
            <a:avLst/>
          </a:prstGeom>
          <a:ln>
            <a:noFill/>
          </a:ln>
          <a:effectLst>
            <a:softEdge rad="112500"/>
          </a:effectLst>
        </p:spPr>
      </p:pic>
      <p:sp>
        <p:nvSpPr>
          <p:cNvPr id="6" name="Title 1"/>
          <p:cNvSpPr>
            <a:spLocks noGrp="1"/>
          </p:cNvSpPr>
          <p:nvPr>
            <p:ph type="ctrTitle"/>
          </p:nvPr>
        </p:nvSpPr>
        <p:spPr>
          <a:xfrm>
            <a:off x="2286000" y="838200"/>
            <a:ext cx="6400800" cy="762000"/>
          </a:xfrm>
        </p:spPr>
        <p:txBody>
          <a:bodyPr/>
          <a:lstStyle/>
          <a:p>
            <a:r>
              <a:rPr lang="en-US" dirty="0" err="1" smtClean="0">
                <a:solidFill>
                  <a:srgbClr val="FFC000"/>
                </a:solidFill>
              </a:rPr>
              <a:t>aNOTHER</a:t>
            </a:r>
            <a:r>
              <a:rPr lang="en-US" dirty="0" smtClean="0">
                <a:solidFill>
                  <a:srgbClr val="FFC000"/>
                </a:solidFill>
              </a:rPr>
              <a:t> precedent? </a:t>
            </a:r>
            <a:br>
              <a:rPr lang="en-US" dirty="0" smtClean="0">
                <a:solidFill>
                  <a:srgbClr val="FFC000"/>
                </a:solidFill>
              </a:rPr>
            </a:br>
            <a:r>
              <a:rPr lang="en-US" dirty="0" smtClean="0">
                <a:solidFill>
                  <a:srgbClr val="FFC000"/>
                </a:solidFill>
              </a:rPr>
              <a:t>(Almost)</a:t>
            </a:r>
            <a:endParaRPr lang="en-US" dirty="0">
              <a:solidFill>
                <a:srgbClr val="FFC000"/>
              </a:solidFill>
            </a:endParaRPr>
          </a:p>
        </p:txBody>
      </p:sp>
      <p:sp>
        <p:nvSpPr>
          <p:cNvPr id="7" name="TextBox 6"/>
          <p:cNvSpPr txBox="1"/>
          <p:nvPr/>
        </p:nvSpPr>
        <p:spPr>
          <a:xfrm>
            <a:off x="5181600" y="2362200"/>
            <a:ext cx="3429000" cy="1569660"/>
          </a:xfrm>
          <a:prstGeom prst="rect">
            <a:avLst/>
          </a:prstGeom>
          <a:noFill/>
        </p:spPr>
        <p:txBody>
          <a:bodyPr wrap="square" rtlCol="0">
            <a:spAutoFit/>
          </a:bodyPr>
          <a:lstStyle/>
          <a:p>
            <a:r>
              <a:rPr lang="en-US" sz="2400" dirty="0" smtClean="0">
                <a:solidFill>
                  <a:schemeClr val="bg1">
                    <a:lumMod val="95000"/>
                  </a:schemeClr>
                </a:solidFill>
              </a:rPr>
              <a:t>Washington did not want to get paid to be President, but Congress insisted.</a:t>
            </a:r>
          </a:p>
        </p:txBody>
      </p:sp>
      <p:sp>
        <p:nvSpPr>
          <p:cNvPr id="8" name="Rectangle 7"/>
          <p:cNvSpPr/>
          <p:nvPr/>
        </p:nvSpPr>
        <p:spPr>
          <a:xfrm>
            <a:off x="1219200" y="4800600"/>
            <a:ext cx="6934200" cy="120032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r>
              <a:rPr lang="en-US" sz="2400" dirty="0" smtClean="0">
                <a:solidFill>
                  <a:schemeClr val="bg1"/>
                </a:solidFill>
              </a:rPr>
              <a:t>"I walk on </a:t>
            </a:r>
            <a:r>
              <a:rPr lang="en-US" sz="2400" dirty="0" err="1" smtClean="0">
                <a:solidFill>
                  <a:schemeClr val="bg1"/>
                </a:solidFill>
              </a:rPr>
              <a:t>untrodden</a:t>
            </a:r>
            <a:r>
              <a:rPr lang="en-US" sz="2400" dirty="0" smtClean="0">
                <a:solidFill>
                  <a:schemeClr val="bg1"/>
                </a:solidFill>
              </a:rPr>
              <a:t> ground. There is scarcely any part of my conduct which may not hereafter be drawn into precedent.“ – G. Washington</a:t>
            </a:r>
            <a:endParaRPr lang="en-US" sz="2400" dirty="0">
              <a:solidFill>
                <a:schemeClr val="bg1"/>
              </a:solidFill>
            </a:endParaRP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152400"/>
            <a:ext cx="4114800" cy="1828800"/>
          </a:xfrm>
        </p:spPr>
        <p:txBody>
          <a:bodyPr>
            <a:normAutofit/>
          </a:bodyPr>
          <a:lstStyle/>
          <a:p>
            <a:r>
              <a:rPr lang="en-US" sz="2800" dirty="0" smtClean="0">
                <a:solidFill>
                  <a:srgbClr val="FFC000"/>
                </a:solidFill>
                <a:effectLst>
                  <a:outerShdw blurRad="38100" dist="38100" dir="2700000" algn="tl">
                    <a:srgbClr val="000000">
                      <a:alpha val="43137"/>
                    </a:srgbClr>
                  </a:outerShdw>
                </a:effectLst>
              </a:rPr>
              <a:t>What were his presidential accomplishments?</a:t>
            </a:r>
            <a:endParaRPr lang="en-US" sz="2800" dirty="0">
              <a:solidFill>
                <a:srgbClr val="FFC000"/>
              </a:solidFill>
              <a:effectLst>
                <a:outerShdw blurRad="38100" dist="38100" dir="2700000" algn="tl">
                  <a:srgbClr val="000000">
                    <a:alpha val="43137"/>
                  </a:srgbClr>
                </a:outerShdw>
              </a:effectLst>
            </a:endParaRPr>
          </a:p>
        </p:txBody>
      </p:sp>
      <p:sp>
        <p:nvSpPr>
          <p:cNvPr id="8" name="TextBox 7"/>
          <p:cNvSpPr txBox="1"/>
          <p:nvPr/>
        </p:nvSpPr>
        <p:spPr>
          <a:xfrm>
            <a:off x="5257800" y="2209800"/>
            <a:ext cx="3886200" cy="1754326"/>
          </a:xfrm>
          <a:prstGeom prst="rect">
            <a:avLst/>
          </a:prstGeom>
          <a:noFill/>
        </p:spPr>
        <p:txBody>
          <a:bodyPr wrap="square" rtlCol="0">
            <a:spAutoFit/>
          </a:bodyPr>
          <a:lstStyle/>
          <a:p>
            <a:endParaRPr lang="en-US" sz="2400" dirty="0" smtClean="0"/>
          </a:p>
          <a:p>
            <a:endParaRPr lang="en-US" sz="2400" dirty="0" smtClean="0"/>
          </a:p>
          <a:p>
            <a:endParaRPr lang="en-US" sz="2400" dirty="0" smtClean="0"/>
          </a:p>
          <a:p>
            <a:endParaRPr lang="en-US" dirty="0" smtClean="0"/>
          </a:p>
          <a:p>
            <a:endParaRPr lang="en-US" dirty="0"/>
          </a:p>
        </p:txBody>
      </p:sp>
      <p:sp>
        <p:nvSpPr>
          <p:cNvPr id="7" name="Picture Placeholder 6"/>
          <p:cNvSpPr>
            <a:spLocks noGrp="1"/>
          </p:cNvSpPr>
          <p:nvPr>
            <p:ph type="pic" idx="1"/>
          </p:nvPr>
        </p:nvSpPr>
        <p:spPr/>
      </p:sp>
      <p:pic>
        <p:nvPicPr>
          <p:cNvPr id="3" name="Picture 2"/>
          <p:cNvPicPr>
            <a:picLocks noChangeAspect="1" noChangeArrowheads="1"/>
          </p:cNvPicPr>
          <p:nvPr/>
        </p:nvPicPr>
        <p:blipFill>
          <a:blip r:embed="rId3" cstate="print"/>
          <a:srcRect/>
          <a:stretch>
            <a:fillRect/>
          </a:stretch>
        </p:blipFill>
        <p:spPr bwMode="auto">
          <a:xfrm>
            <a:off x="152400" y="0"/>
            <a:ext cx="8458200" cy="6594753"/>
          </a:xfrm>
          <a:prstGeom prst="rect">
            <a:avLst/>
          </a:prstGeom>
          <a:noFill/>
          <a:ln w="9525">
            <a:noFill/>
            <a:miter lim="800000"/>
            <a:headEnd/>
            <a:tailEnd/>
          </a:ln>
          <a:effectLst/>
        </p:spPr>
      </p:pic>
      <p:sp>
        <p:nvSpPr>
          <p:cNvPr id="1027" name="Rectangle 3"/>
          <p:cNvSpPr>
            <a:spLocks noChangeArrowheads="1"/>
          </p:cNvSpPr>
          <p:nvPr/>
        </p:nvSpPr>
        <p:spPr bwMode="auto">
          <a:xfrm>
            <a:off x="381000" y="0"/>
            <a:ext cx="4646978"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bg1"/>
                </a:solidFill>
                <a:effectLst/>
                <a:latin typeface="Arial" charset="0"/>
              </a:rPr>
              <a:t>New York City, New York: March 4, 1789 to</a:t>
            </a:r>
          </a:p>
          <a:p>
            <a:pPr marL="0" marR="0" lvl="0" indent="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bg1"/>
                </a:solidFill>
                <a:effectLst/>
                <a:latin typeface="Arial" charset="0"/>
              </a:rPr>
              <a:t>December 5, 1790 </a:t>
            </a:r>
          </a:p>
        </p:txBody>
      </p:sp>
      <p:sp>
        <p:nvSpPr>
          <p:cNvPr id="1028" name="Rectangle 4"/>
          <p:cNvSpPr>
            <a:spLocks noChangeArrowheads="1"/>
          </p:cNvSpPr>
          <p:nvPr/>
        </p:nvSpPr>
        <p:spPr bwMode="auto">
          <a:xfrm>
            <a:off x="381000" y="533400"/>
            <a:ext cx="4634154"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bg1"/>
                </a:solidFill>
                <a:effectLst/>
                <a:latin typeface="Arial" charset="0"/>
              </a:rPr>
              <a:t>New York City, New York: May 15, 1800 to </a:t>
            </a:r>
          </a:p>
          <a:p>
            <a:pPr marL="0" marR="0" lvl="0" indent="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bg1"/>
                </a:solidFill>
                <a:effectLst/>
                <a:latin typeface="Arial" charset="0"/>
              </a:rPr>
              <a:t>November 16, 1800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27"/>
                                        </p:tgtEl>
                                        <p:attrNameLst>
                                          <p:attrName>style.visibility</p:attrName>
                                        </p:attrNameLst>
                                      </p:cBhvr>
                                      <p:to>
                                        <p:strVal val="visible"/>
                                      </p:to>
                                    </p:set>
                                    <p:anim calcmode="discrete" valueType="clr">
                                      <p:cBhvr override="childStyle">
                                        <p:cTn id="7" dur="80"/>
                                        <p:tgtEl>
                                          <p:spTgt spid="102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7"/>
                                        </p:tgtEl>
                                        <p:attrNameLst>
                                          <p:attrName>fillcolor</p:attrName>
                                        </p:attrNameLst>
                                      </p:cBhvr>
                                      <p:tavLst>
                                        <p:tav tm="0">
                                          <p:val>
                                            <p:clrVal>
                                              <a:schemeClr val="accent2"/>
                                            </p:clrVal>
                                          </p:val>
                                        </p:tav>
                                        <p:tav tm="50000">
                                          <p:val>
                                            <p:clrVal>
                                              <a:schemeClr val="hlink"/>
                                            </p:clrVal>
                                          </p:val>
                                        </p:tav>
                                      </p:tavLst>
                                    </p:anim>
                                    <p:set>
                                      <p:cBhvr>
                                        <p:cTn id="9" dur="80"/>
                                        <p:tgtEl>
                                          <p:spTgt spid="1027"/>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1028"/>
                                        </p:tgtEl>
                                        <p:attrNameLst>
                                          <p:attrName>style.visibility</p:attrName>
                                        </p:attrNameLst>
                                      </p:cBhvr>
                                      <p:to>
                                        <p:strVal val="visible"/>
                                      </p:to>
                                    </p:set>
                                    <p:anim calcmode="discrete" valueType="clr">
                                      <p:cBhvr override="childStyle">
                                        <p:cTn id="12" dur="80"/>
                                        <p:tgtEl>
                                          <p:spTgt spid="1028"/>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028"/>
                                        </p:tgtEl>
                                        <p:attrNameLst>
                                          <p:attrName>fillcolor</p:attrName>
                                        </p:attrNameLst>
                                      </p:cBhvr>
                                      <p:tavLst>
                                        <p:tav tm="0">
                                          <p:val>
                                            <p:clrVal>
                                              <a:schemeClr val="accent2"/>
                                            </p:clrVal>
                                          </p:val>
                                        </p:tav>
                                        <p:tav tm="50000">
                                          <p:val>
                                            <p:clrVal>
                                              <a:schemeClr val="hlink"/>
                                            </p:clrVal>
                                          </p:val>
                                        </p:tav>
                                      </p:tavLst>
                                    </p:anim>
                                    <p:set>
                                      <p:cBhvr>
                                        <p:cTn id="14" dur="80"/>
                                        <p:tgtEl>
                                          <p:spTgt spid="10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0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257800" y="2209800"/>
            <a:ext cx="3886200" cy="1754326"/>
          </a:xfrm>
          <a:prstGeom prst="rect">
            <a:avLst/>
          </a:prstGeom>
          <a:noFill/>
        </p:spPr>
        <p:txBody>
          <a:bodyPr wrap="square" rtlCol="0">
            <a:spAutoFit/>
          </a:bodyPr>
          <a:lstStyle/>
          <a:p>
            <a:endParaRPr lang="en-US" sz="2400" dirty="0" smtClean="0"/>
          </a:p>
          <a:p>
            <a:endParaRPr lang="en-US" sz="2400" dirty="0" smtClean="0"/>
          </a:p>
          <a:p>
            <a:endParaRPr lang="en-US" sz="2400" dirty="0" smtClean="0"/>
          </a:p>
          <a:p>
            <a:endParaRPr lang="en-US" dirty="0" smtClean="0"/>
          </a:p>
          <a:p>
            <a:endParaRPr lang="en-US" dirty="0"/>
          </a:p>
        </p:txBody>
      </p:sp>
      <p:pic>
        <p:nvPicPr>
          <p:cNvPr id="2051" name="Picture 3"/>
          <p:cNvPicPr>
            <a:picLocks noChangeAspect="1" noChangeArrowheads="1"/>
          </p:cNvPicPr>
          <p:nvPr/>
        </p:nvPicPr>
        <p:blipFill>
          <a:blip r:embed="rId3" cstate="print"/>
          <a:srcRect/>
          <a:stretch>
            <a:fillRect/>
          </a:stretch>
        </p:blipFill>
        <p:spPr bwMode="auto">
          <a:xfrm>
            <a:off x="228600" y="457200"/>
            <a:ext cx="8534400" cy="6400800"/>
          </a:xfrm>
          <a:prstGeom prst="rect">
            <a:avLst/>
          </a:prstGeom>
          <a:ln>
            <a:noFill/>
          </a:ln>
          <a:effectLst>
            <a:softEdge rad="112500"/>
          </a:effectLst>
        </p:spPr>
      </p:pic>
      <p:sp>
        <p:nvSpPr>
          <p:cNvPr id="2052" name="Rectangle 4"/>
          <p:cNvSpPr>
            <a:spLocks noChangeArrowheads="1"/>
          </p:cNvSpPr>
          <p:nvPr/>
        </p:nvSpPr>
        <p:spPr bwMode="auto">
          <a:xfrm>
            <a:off x="0" y="0"/>
            <a:ext cx="675056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tx1"/>
                </a:solidFill>
                <a:effectLst/>
                <a:latin typeface="Arial" charset="0"/>
              </a:rPr>
              <a:t>Philadelphia, Pennsylvania: December 6, 1790 to May 14, 1800 </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52"/>
                                        </p:tgtEl>
                                        <p:attrNameLst>
                                          <p:attrName>style.visibility</p:attrName>
                                        </p:attrNameLst>
                                      </p:cBhvr>
                                      <p:to>
                                        <p:strVal val="visible"/>
                                      </p:to>
                                    </p:set>
                                    <p:anim calcmode="discrete" valueType="clr">
                                      <p:cBhvr override="childStyle">
                                        <p:cTn id="7" dur="80"/>
                                        <p:tgtEl>
                                          <p:spTgt spid="205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2"/>
                                        </p:tgtEl>
                                        <p:attrNameLst>
                                          <p:attrName>fillcolor</p:attrName>
                                        </p:attrNameLst>
                                      </p:cBhvr>
                                      <p:tavLst>
                                        <p:tav tm="0">
                                          <p:val>
                                            <p:clrVal>
                                              <a:schemeClr val="accent2"/>
                                            </p:clrVal>
                                          </p:val>
                                        </p:tav>
                                        <p:tav tm="50000">
                                          <p:val>
                                            <p:clrVal>
                                              <a:schemeClr val="hlink"/>
                                            </p:clrVal>
                                          </p:val>
                                        </p:tav>
                                      </p:tavLst>
                                    </p:anim>
                                    <p:set>
                                      <p:cBhvr>
                                        <p:cTn id="9" dur="80"/>
                                        <p:tgtEl>
                                          <p:spTgt spid="205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762000"/>
            <a:ext cx="5105400" cy="762000"/>
          </a:xfrm>
        </p:spPr>
        <p:txBody>
          <a:bodyPr/>
          <a:lstStyle/>
          <a:p>
            <a:r>
              <a:rPr lang="en-US" dirty="0" smtClean="0">
                <a:solidFill>
                  <a:srgbClr val="FFC000"/>
                </a:solidFill>
              </a:rPr>
              <a:t>Inauguration speech </a:t>
            </a:r>
            <a:endParaRPr lang="en-US" dirty="0">
              <a:solidFill>
                <a:srgbClr val="FFC000"/>
              </a:solidFill>
            </a:endParaRPr>
          </a:p>
        </p:txBody>
      </p:sp>
      <p:sp>
        <p:nvSpPr>
          <p:cNvPr id="6" name="TextBox 5"/>
          <p:cNvSpPr txBox="1"/>
          <p:nvPr/>
        </p:nvSpPr>
        <p:spPr>
          <a:xfrm>
            <a:off x="5334000" y="1676400"/>
            <a:ext cx="3429000" cy="2308324"/>
          </a:xfrm>
          <a:prstGeom prst="rect">
            <a:avLst/>
          </a:prstGeom>
          <a:noFill/>
        </p:spPr>
        <p:txBody>
          <a:bodyPr wrap="square" rtlCol="0">
            <a:spAutoFit/>
          </a:bodyPr>
          <a:lstStyle/>
          <a:p>
            <a:r>
              <a:rPr lang="en-US" sz="2400" dirty="0" smtClean="0">
                <a:solidFill>
                  <a:schemeClr val="bg1">
                    <a:lumMod val="95000"/>
                  </a:schemeClr>
                </a:solidFill>
              </a:rPr>
              <a:t>Washing gave a speech at his inauguration. Since then mostly every President has given a speech at their inauguration.</a:t>
            </a:r>
          </a:p>
        </p:txBody>
      </p:sp>
      <p:sp>
        <p:nvSpPr>
          <p:cNvPr id="8" name="Striped Right Arrow 7">
            <a:hlinkClick r:id="rId3" action="ppaction://hlinksldjump"/>
          </p:cNvPr>
          <p:cNvSpPr/>
          <p:nvPr/>
        </p:nvSpPr>
        <p:spPr>
          <a:xfrm>
            <a:off x="7543800" y="5791200"/>
            <a:ext cx="1143000" cy="7620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4" cstate="print"/>
          <a:srcRect/>
          <a:stretch>
            <a:fillRect/>
          </a:stretch>
        </p:blipFill>
        <p:spPr bwMode="auto">
          <a:xfrm>
            <a:off x="228600" y="990600"/>
            <a:ext cx="4905375" cy="3267075"/>
          </a:xfrm>
          <a:prstGeom prst="rect">
            <a:avLst/>
          </a:prstGeom>
          <a:ln>
            <a:noFill/>
          </a:ln>
          <a:effectLst>
            <a:softEdge rad="112500"/>
          </a:effectLst>
        </p:spPr>
      </p:pic>
      <p:sp>
        <p:nvSpPr>
          <p:cNvPr id="9" name="Rectangle 8"/>
          <p:cNvSpPr/>
          <p:nvPr/>
        </p:nvSpPr>
        <p:spPr>
          <a:xfrm>
            <a:off x="2819400" y="4419600"/>
            <a:ext cx="5943600" cy="1384995"/>
          </a:xfrm>
          <a:prstGeom prst="rect">
            <a:avLst/>
          </a:prstGeom>
        </p:spPr>
        <p:txBody>
          <a:bodyPr wrap="square">
            <a:spAutoFit/>
          </a:bodyPr>
          <a:lstStyle/>
          <a:p>
            <a:r>
              <a:rPr lang="en-US" sz="2800" dirty="0" smtClean="0">
                <a:solidFill>
                  <a:schemeClr val="bg1"/>
                </a:solidFill>
              </a:rPr>
              <a:t>Five presidents never gave an address: </a:t>
            </a:r>
            <a:r>
              <a:rPr lang="en-US" sz="2800" dirty="0" smtClean="0">
                <a:solidFill>
                  <a:srgbClr val="FFC000"/>
                </a:solidFill>
              </a:rPr>
              <a:t>Tyler, Fillmore, Andrew Johnson, Arthur, and Ford. </a:t>
            </a:r>
            <a:endParaRPr lang="en-US" dirty="0">
              <a:solidFill>
                <a:srgbClr val="FFC000"/>
              </a:solidFill>
            </a:endParaRPr>
          </a:p>
        </p:txBody>
      </p:sp>
    </p:spTree>
  </p:cSld>
  <p:clrMapOvr>
    <a:masterClrMapping/>
  </p:clrMapOvr>
  <p:transition advClick="0">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762000"/>
            <a:ext cx="5105400" cy="762000"/>
          </a:xfrm>
        </p:spPr>
        <p:txBody>
          <a:bodyPr/>
          <a:lstStyle/>
          <a:p>
            <a:r>
              <a:rPr lang="en-US" dirty="0" smtClean="0">
                <a:solidFill>
                  <a:srgbClr val="FFC000"/>
                </a:solidFill>
              </a:rPr>
              <a:t># of Terms </a:t>
            </a:r>
            <a:br>
              <a:rPr lang="en-US" dirty="0" smtClean="0">
                <a:solidFill>
                  <a:srgbClr val="FFC000"/>
                </a:solidFill>
              </a:rPr>
            </a:br>
            <a:r>
              <a:rPr lang="en-US" dirty="0" smtClean="0">
                <a:solidFill>
                  <a:srgbClr val="FFC000"/>
                </a:solidFill>
              </a:rPr>
              <a:t>in Office</a:t>
            </a:r>
            <a:endParaRPr lang="en-US" dirty="0">
              <a:solidFill>
                <a:srgbClr val="FFC000"/>
              </a:solidFill>
            </a:endParaRPr>
          </a:p>
        </p:txBody>
      </p:sp>
      <p:sp>
        <p:nvSpPr>
          <p:cNvPr id="6" name="TextBox 5"/>
          <p:cNvSpPr txBox="1"/>
          <p:nvPr/>
        </p:nvSpPr>
        <p:spPr>
          <a:xfrm>
            <a:off x="5334000" y="1676400"/>
            <a:ext cx="3429000" cy="1200329"/>
          </a:xfrm>
          <a:prstGeom prst="rect">
            <a:avLst/>
          </a:prstGeom>
          <a:noFill/>
        </p:spPr>
        <p:txBody>
          <a:bodyPr wrap="square" rtlCol="0">
            <a:spAutoFit/>
          </a:bodyPr>
          <a:lstStyle/>
          <a:p>
            <a:r>
              <a:rPr lang="en-US" sz="2400" dirty="0" smtClean="0">
                <a:solidFill>
                  <a:schemeClr val="bg1">
                    <a:lumMod val="95000"/>
                  </a:schemeClr>
                </a:solidFill>
              </a:rPr>
              <a:t>Washington only chose to serve (2) terms in office.</a:t>
            </a:r>
          </a:p>
        </p:txBody>
      </p:sp>
      <p:sp>
        <p:nvSpPr>
          <p:cNvPr id="8" name="Striped Right Arrow 7">
            <a:hlinkClick r:id="rId3" action="ppaction://hlinksldjump"/>
          </p:cNvPr>
          <p:cNvSpPr/>
          <p:nvPr/>
        </p:nvSpPr>
        <p:spPr>
          <a:xfrm>
            <a:off x="7543800" y="5791200"/>
            <a:ext cx="1143000" cy="7620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657600" y="4532780"/>
            <a:ext cx="5486399" cy="1200329"/>
          </a:xfrm>
          <a:prstGeom prst="rect">
            <a:avLst/>
          </a:prstGeom>
        </p:spPr>
        <p:txBody>
          <a:bodyPr wrap="square">
            <a:spAutoFit/>
          </a:bodyPr>
          <a:lstStyle/>
          <a:p>
            <a:r>
              <a:rPr lang="en-US" sz="2400" dirty="0" smtClean="0">
                <a:solidFill>
                  <a:srgbClr val="FFC000"/>
                </a:solidFill>
              </a:rPr>
              <a:t>Followed by every President except FDR in 1933-1945. </a:t>
            </a:r>
            <a:br>
              <a:rPr lang="en-US" sz="2400" dirty="0" smtClean="0">
                <a:solidFill>
                  <a:srgbClr val="FFC000"/>
                </a:solidFill>
              </a:rPr>
            </a:br>
            <a:r>
              <a:rPr lang="en-US" sz="2400" dirty="0" smtClean="0">
                <a:solidFill>
                  <a:srgbClr val="FFC000"/>
                </a:solidFill>
              </a:rPr>
              <a:t>22</a:t>
            </a:r>
            <a:r>
              <a:rPr lang="en-US" sz="2400" baseline="30000" dirty="0" smtClean="0">
                <a:solidFill>
                  <a:srgbClr val="FFC000"/>
                </a:solidFill>
              </a:rPr>
              <a:t>nd</a:t>
            </a:r>
            <a:r>
              <a:rPr lang="en-US" sz="2400" dirty="0" smtClean="0">
                <a:solidFill>
                  <a:srgbClr val="FFC000"/>
                </a:solidFill>
              </a:rPr>
              <a:t> Amendment 1951 – 2 Terms</a:t>
            </a:r>
            <a:endParaRPr lang="en-US" dirty="0">
              <a:solidFill>
                <a:srgbClr val="FFC000"/>
              </a:solidFill>
            </a:endParaRPr>
          </a:p>
        </p:txBody>
      </p:sp>
      <p:pic>
        <p:nvPicPr>
          <p:cNvPr id="3074" name="Picture 2"/>
          <p:cNvPicPr>
            <a:picLocks noChangeAspect="1" noChangeArrowheads="1"/>
          </p:cNvPicPr>
          <p:nvPr/>
        </p:nvPicPr>
        <p:blipFill>
          <a:blip r:embed="rId4" cstate="print"/>
          <a:srcRect/>
          <a:stretch>
            <a:fillRect/>
          </a:stretch>
        </p:blipFill>
        <p:spPr bwMode="auto">
          <a:xfrm>
            <a:off x="685800" y="685800"/>
            <a:ext cx="4191000" cy="3689238"/>
          </a:xfrm>
          <a:prstGeom prst="rect">
            <a:avLst/>
          </a:prstGeom>
          <a:ln>
            <a:noFill/>
          </a:ln>
          <a:effectLst>
            <a:softEdge rad="112500"/>
          </a:effectLst>
        </p:spPr>
      </p:pic>
    </p:spTree>
  </p:cSld>
  <p:clrMapOvr>
    <a:masterClrMapping/>
  </p:clrMapOvr>
  <p:transition advClick="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152400"/>
            <a:ext cx="6400800" cy="762000"/>
          </a:xfrm>
        </p:spPr>
        <p:txBody>
          <a:bodyPr/>
          <a:lstStyle/>
          <a:p>
            <a:r>
              <a:rPr lang="en-US" dirty="0" smtClean="0">
                <a:solidFill>
                  <a:srgbClr val="FFC000"/>
                </a:solidFill>
              </a:rPr>
              <a:t>Commander-in-chief</a:t>
            </a:r>
            <a:endParaRPr lang="en-US" dirty="0">
              <a:solidFill>
                <a:srgbClr val="FFC000"/>
              </a:solidFill>
            </a:endParaRPr>
          </a:p>
        </p:txBody>
      </p:sp>
      <p:sp>
        <p:nvSpPr>
          <p:cNvPr id="6" name="TextBox 5"/>
          <p:cNvSpPr txBox="1"/>
          <p:nvPr/>
        </p:nvSpPr>
        <p:spPr>
          <a:xfrm>
            <a:off x="5334000" y="1676400"/>
            <a:ext cx="3429000" cy="1569660"/>
          </a:xfrm>
          <a:prstGeom prst="rect">
            <a:avLst/>
          </a:prstGeom>
          <a:noFill/>
        </p:spPr>
        <p:txBody>
          <a:bodyPr wrap="square" rtlCol="0">
            <a:spAutoFit/>
          </a:bodyPr>
          <a:lstStyle/>
          <a:p>
            <a:r>
              <a:rPr lang="en-US" sz="2400" dirty="0" smtClean="0">
                <a:solidFill>
                  <a:schemeClr val="bg1">
                    <a:lumMod val="95000"/>
                  </a:schemeClr>
                </a:solidFill>
              </a:rPr>
              <a:t>Washington led the army against an uprising over taxes on Whiskey.</a:t>
            </a:r>
          </a:p>
        </p:txBody>
      </p:sp>
      <p:sp>
        <p:nvSpPr>
          <p:cNvPr id="8" name="Striped Right Arrow 7">
            <a:hlinkClick r:id="rId3" action="ppaction://hlinksldjump"/>
          </p:cNvPr>
          <p:cNvSpPr/>
          <p:nvPr/>
        </p:nvSpPr>
        <p:spPr>
          <a:xfrm>
            <a:off x="7543800" y="5791200"/>
            <a:ext cx="1143000" cy="7620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4" cstate="print"/>
          <a:srcRect/>
          <a:stretch>
            <a:fillRect/>
          </a:stretch>
        </p:blipFill>
        <p:spPr bwMode="auto">
          <a:xfrm>
            <a:off x="228600" y="990600"/>
            <a:ext cx="4898571" cy="3200400"/>
          </a:xfrm>
          <a:prstGeom prst="rect">
            <a:avLst/>
          </a:prstGeom>
          <a:noFill/>
          <a:ln w="9525">
            <a:noFill/>
            <a:miter lim="800000"/>
            <a:headEnd/>
            <a:tailEnd/>
          </a:ln>
          <a:effectLst/>
        </p:spPr>
      </p:pic>
    </p:spTree>
  </p:cSld>
  <p:clrMapOvr>
    <a:masterClrMapping/>
  </p:clrMapOvr>
  <p:transition advClick="0">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533400"/>
            <a:ext cx="5105400" cy="762000"/>
          </a:xfrm>
        </p:spPr>
        <p:txBody>
          <a:bodyPr/>
          <a:lstStyle/>
          <a:p>
            <a:r>
              <a:rPr lang="en-US" dirty="0" smtClean="0">
                <a:solidFill>
                  <a:srgbClr val="C00000"/>
                </a:solidFill>
              </a:rPr>
              <a:t>cabinet</a:t>
            </a:r>
            <a:endParaRPr lang="en-US" dirty="0">
              <a:solidFill>
                <a:srgbClr val="C00000"/>
              </a:solidFill>
            </a:endParaRPr>
          </a:p>
        </p:txBody>
      </p:sp>
      <p:sp>
        <p:nvSpPr>
          <p:cNvPr id="4" name="TextBox 3"/>
          <p:cNvSpPr txBox="1"/>
          <p:nvPr/>
        </p:nvSpPr>
        <p:spPr>
          <a:xfrm>
            <a:off x="3352800" y="1295400"/>
            <a:ext cx="5257800" cy="461665"/>
          </a:xfrm>
          <a:prstGeom prst="rect">
            <a:avLst/>
          </a:prstGeom>
          <a:noFill/>
        </p:spPr>
        <p:txBody>
          <a:bodyPr wrap="square" rtlCol="0">
            <a:spAutoFit/>
          </a:bodyPr>
          <a:lstStyle/>
          <a:p>
            <a:pPr algn="r"/>
            <a:r>
              <a:rPr lang="en-US" sz="2400" dirty="0" smtClean="0">
                <a:solidFill>
                  <a:srgbClr val="FFC000"/>
                </a:solidFill>
              </a:rPr>
              <a:t>Not in your kitchen!</a:t>
            </a:r>
            <a:endParaRPr lang="en-US" sz="2400" dirty="0">
              <a:solidFill>
                <a:srgbClr val="FFC000"/>
              </a:solidFill>
            </a:endParaRPr>
          </a:p>
        </p:txBody>
      </p:sp>
      <p:pic>
        <p:nvPicPr>
          <p:cNvPr id="26626" name="Picture 2"/>
          <p:cNvPicPr>
            <a:picLocks noChangeAspect="1" noChangeArrowheads="1"/>
          </p:cNvPicPr>
          <p:nvPr/>
        </p:nvPicPr>
        <p:blipFill>
          <a:blip r:embed="rId3" cstate="print"/>
          <a:srcRect/>
          <a:stretch>
            <a:fillRect/>
          </a:stretch>
        </p:blipFill>
        <p:spPr bwMode="auto">
          <a:xfrm>
            <a:off x="304800" y="457200"/>
            <a:ext cx="4286250" cy="3238500"/>
          </a:xfrm>
          <a:prstGeom prst="rect">
            <a:avLst/>
          </a:prstGeom>
          <a:ln>
            <a:noFill/>
          </a:ln>
          <a:effectLst>
            <a:softEdge rad="112500"/>
          </a:effectLst>
        </p:spPr>
      </p:pic>
      <p:sp>
        <p:nvSpPr>
          <p:cNvPr id="6" name="TextBox 5"/>
          <p:cNvSpPr txBox="1"/>
          <p:nvPr/>
        </p:nvSpPr>
        <p:spPr>
          <a:xfrm>
            <a:off x="4648200" y="1828800"/>
            <a:ext cx="4038600" cy="2308324"/>
          </a:xfrm>
          <a:prstGeom prst="rect">
            <a:avLst/>
          </a:prstGeom>
          <a:noFill/>
        </p:spPr>
        <p:txBody>
          <a:bodyPr wrap="square" rtlCol="0">
            <a:spAutoFit/>
          </a:bodyPr>
          <a:lstStyle/>
          <a:p>
            <a:r>
              <a:rPr lang="en-US" sz="2400" dirty="0" smtClean="0">
                <a:solidFill>
                  <a:schemeClr val="bg1">
                    <a:lumMod val="95000"/>
                  </a:schemeClr>
                </a:solidFill>
              </a:rPr>
              <a:t>A group of advisors to the President</a:t>
            </a:r>
          </a:p>
          <a:p>
            <a:endParaRPr lang="en-US" sz="2400" dirty="0" smtClean="0">
              <a:solidFill>
                <a:schemeClr val="bg1">
                  <a:lumMod val="95000"/>
                </a:schemeClr>
              </a:solidFill>
            </a:endParaRPr>
          </a:p>
          <a:p>
            <a:r>
              <a:rPr lang="en-US" sz="2400" dirty="0" smtClean="0">
                <a:solidFill>
                  <a:schemeClr val="bg1">
                    <a:lumMod val="95000"/>
                  </a:schemeClr>
                </a:solidFill>
              </a:rPr>
              <a:t>Secretary is a Department Head of the Executive Branch</a:t>
            </a:r>
          </a:p>
        </p:txBody>
      </p:sp>
      <p:sp>
        <p:nvSpPr>
          <p:cNvPr id="7" name="Rectangle 6"/>
          <p:cNvSpPr/>
          <p:nvPr/>
        </p:nvSpPr>
        <p:spPr>
          <a:xfrm>
            <a:off x="0" y="4038600"/>
            <a:ext cx="8839200" cy="1908215"/>
          </a:xfrm>
          <a:prstGeom prst="rect">
            <a:avLst/>
          </a:prstGeom>
        </p:spPr>
        <p:txBody>
          <a:bodyPr wrap="square">
            <a:spAutoFit/>
          </a:bodyPr>
          <a:lstStyle/>
          <a:p>
            <a:endParaRPr lang="en-US" dirty="0" smtClean="0"/>
          </a:p>
          <a:p>
            <a:pPr>
              <a:buFont typeface="Arial" pitchFamily="34" charset="0"/>
              <a:buChar char="•"/>
            </a:pPr>
            <a:r>
              <a:rPr lang="en-US" dirty="0" smtClean="0"/>
              <a:t> </a:t>
            </a:r>
            <a:r>
              <a:rPr lang="en-US" sz="2000" dirty="0" smtClean="0"/>
              <a:t>War Department -       </a:t>
            </a:r>
            <a:r>
              <a:rPr lang="en-US" sz="2000" dirty="0" smtClean="0">
                <a:solidFill>
                  <a:schemeClr val="bg1"/>
                </a:solidFill>
              </a:rPr>
              <a:t>Secretary of War – Henry Knox </a:t>
            </a:r>
            <a:endParaRPr lang="en-US" sz="2000" dirty="0" smtClean="0"/>
          </a:p>
          <a:p>
            <a:pPr>
              <a:buFont typeface="Arial" pitchFamily="34" charset="0"/>
              <a:buChar char="•"/>
            </a:pPr>
            <a:r>
              <a:rPr lang="en-US" sz="2000" dirty="0" smtClean="0"/>
              <a:t> Treasury Department- </a:t>
            </a:r>
            <a:r>
              <a:rPr lang="en-US" sz="2000" dirty="0" smtClean="0">
                <a:solidFill>
                  <a:schemeClr val="bg1"/>
                </a:solidFill>
              </a:rPr>
              <a:t>Secretary of Treasury – Alexander Hamilton</a:t>
            </a:r>
            <a:endParaRPr lang="en-US" sz="2000" dirty="0" smtClean="0"/>
          </a:p>
          <a:p>
            <a:pPr>
              <a:buFont typeface="Arial" pitchFamily="34" charset="0"/>
              <a:buChar char="•"/>
            </a:pPr>
            <a:r>
              <a:rPr lang="en-US" sz="2000" dirty="0" smtClean="0"/>
              <a:t> State Department -     </a:t>
            </a:r>
            <a:r>
              <a:rPr lang="en-US" sz="2000" dirty="0" smtClean="0">
                <a:solidFill>
                  <a:schemeClr val="bg1"/>
                </a:solidFill>
              </a:rPr>
              <a:t>Secretary of State – Thomas Jefferson</a:t>
            </a:r>
            <a:endParaRPr lang="en-US" sz="2000" dirty="0" smtClean="0"/>
          </a:p>
          <a:p>
            <a:pPr>
              <a:buFont typeface="Arial" pitchFamily="34" charset="0"/>
              <a:buChar char="•"/>
            </a:pPr>
            <a:r>
              <a:rPr lang="en-US" sz="2000" dirty="0" smtClean="0"/>
              <a:t> Attorney General -      </a:t>
            </a:r>
            <a:r>
              <a:rPr lang="en-US" sz="2000" dirty="0" smtClean="0">
                <a:solidFill>
                  <a:schemeClr val="bg1"/>
                </a:solidFill>
              </a:rPr>
              <a:t>Chief Prosecutor</a:t>
            </a:r>
            <a:endParaRPr lang="en-US" sz="2000" dirty="0" smtClean="0"/>
          </a:p>
          <a:p>
            <a:pPr>
              <a:buFont typeface="Arial" pitchFamily="34" charset="0"/>
              <a:buChar char="•"/>
            </a:pPr>
            <a:r>
              <a:rPr lang="en-US" sz="2000" dirty="0" smtClean="0"/>
              <a:t> Postmaster General -  </a:t>
            </a:r>
            <a:r>
              <a:rPr lang="en-US" sz="2000" dirty="0" smtClean="0">
                <a:solidFill>
                  <a:schemeClr val="bg1"/>
                </a:solidFill>
              </a:rPr>
              <a:t>You’ve Got Mail!</a:t>
            </a:r>
            <a:endParaRPr lang="en-US" sz="2000" dirty="0"/>
          </a:p>
        </p:txBody>
      </p:sp>
      <p:sp>
        <p:nvSpPr>
          <p:cNvPr id="8" name="Striped Right Arrow 7">
            <a:hlinkClick r:id="rId4" action="ppaction://hlinksldjump"/>
          </p:cNvPr>
          <p:cNvSpPr/>
          <p:nvPr/>
        </p:nvSpPr>
        <p:spPr>
          <a:xfrm>
            <a:off x="7543800" y="5791200"/>
            <a:ext cx="1143000" cy="7620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7242048" cy="365760"/>
          </a:xfrm>
        </p:spPr>
        <p:txBody>
          <a:bodyPr>
            <a:noAutofit/>
          </a:bodyPr>
          <a:lstStyle/>
          <a:p>
            <a:r>
              <a:rPr lang="en-US" sz="2800" dirty="0" smtClean="0">
                <a:solidFill>
                  <a:srgbClr val="FFC000"/>
                </a:solidFill>
              </a:rPr>
              <a:t>The judicial system</a:t>
            </a:r>
            <a:endParaRPr lang="en-US" sz="2800" dirty="0">
              <a:solidFill>
                <a:srgbClr val="FFC000"/>
              </a:solidFill>
            </a:endParaRPr>
          </a:p>
        </p:txBody>
      </p:sp>
      <p:sp>
        <p:nvSpPr>
          <p:cNvPr id="3" name="TextBox 2"/>
          <p:cNvSpPr txBox="1"/>
          <p:nvPr/>
        </p:nvSpPr>
        <p:spPr>
          <a:xfrm>
            <a:off x="3352800" y="1143000"/>
            <a:ext cx="4267200" cy="3724096"/>
          </a:xfrm>
          <a:prstGeom prst="rect">
            <a:avLst/>
          </a:prstGeom>
          <a:noFill/>
        </p:spPr>
        <p:txBody>
          <a:bodyPr wrap="square" rtlCol="0">
            <a:spAutoFit/>
          </a:bodyPr>
          <a:lstStyle/>
          <a:p>
            <a:pPr>
              <a:buFont typeface="Arial" pitchFamily="34" charset="0"/>
              <a:buChar char="•"/>
            </a:pPr>
            <a:r>
              <a:rPr lang="en-US" sz="2400" dirty="0" smtClean="0">
                <a:solidFill>
                  <a:schemeClr val="bg1"/>
                </a:solidFill>
                <a:latin typeface="Arial Rounded MT Bold" pitchFamily="34" charset="0"/>
              </a:rPr>
              <a:t> Signed the </a:t>
            </a:r>
            <a:r>
              <a:rPr lang="en-US" sz="2400" dirty="0" smtClean="0">
                <a:solidFill>
                  <a:srgbClr val="FFC000"/>
                </a:solidFill>
                <a:latin typeface="Arial Rounded MT Bold" pitchFamily="34" charset="0"/>
              </a:rPr>
              <a:t>Judicial Act of 1789 </a:t>
            </a:r>
            <a:r>
              <a:rPr lang="en-US" sz="2400" dirty="0" smtClean="0">
                <a:solidFill>
                  <a:schemeClr val="bg1"/>
                </a:solidFill>
                <a:latin typeface="Arial Rounded MT Bold" pitchFamily="34" charset="0"/>
              </a:rPr>
              <a:t>to set up the Federal Court System and Created the Position of </a:t>
            </a:r>
            <a:r>
              <a:rPr lang="en-US" sz="2400" dirty="0" smtClean="0">
                <a:solidFill>
                  <a:srgbClr val="FFC000"/>
                </a:solidFill>
                <a:latin typeface="Arial Rounded MT Bold" pitchFamily="34" charset="0"/>
              </a:rPr>
              <a:t>Attorney General</a:t>
            </a:r>
            <a:r>
              <a:rPr lang="en-US" sz="2400" dirty="0" smtClean="0">
                <a:solidFill>
                  <a:schemeClr val="bg1"/>
                </a:solidFill>
                <a:latin typeface="Arial Rounded MT Bold" pitchFamily="34" charset="0"/>
              </a:rPr>
              <a:t/>
            </a:r>
            <a:br>
              <a:rPr lang="en-US" sz="2400" dirty="0" smtClean="0">
                <a:solidFill>
                  <a:schemeClr val="bg1"/>
                </a:solidFill>
                <a:latin typeface="Arial Rounded MT Bold" pitchFamily="34" charset="0"/>
              </a:rPr>
            </a:br>
            <a:endParaRPr lang="en-US" sz="2400" dirty="0" smtClean="0">
              <a:solidFill>
                <a:schemeClr val="bg1"/>
              </a:solidFill>
              <a:latin typeface="Arial Rounded MT Bold" pitchFamily="34" charset="0"/>
            </a:endParaRPr>
          </a:p>
          <a:p>
            <a:pPr>
              <a:buFont typeface="Arial" pitchFamily="34" charset="0"/>
              <a:buChar char="•"/>
            </a:pPr>
            <a:r>
              <a:rPr lang="en-US" sz="2400" dirty="0" smtClean="0">
                <a:solidFill>
                  <a:schemeClr val="bg1"/>
                </a:solidFill>
                <a:latin typeface="Arial Rounded MT Bold" pitchFamily="34" charset="0"/>
              </a:rPr>
              <a:t> Selected &amp; Appointed </a:t>
            </a:r>
            <a:r>
              <a:rPr lang="en-US" sz="2400" u="sng" dirty="0" smtClean="0">
                <a:solidFill>
                  <a:srgbClr val="FFC000"/>
                </a:solidFill>
                <a:effectLst>
                  <a:outerShdw blurRad="38100" dist="38100" dir="2700000" algn="tl">
                    <a:srgbClr val="000000">
                      <a:alpha val="43137"/>
                    </a:srgbClr>
                  </a:outerShdw>
                </a:effectLst>
                <a:latin typeface="Arial Rounded MT Bold" pitchFamily="34" charset="0"/>
              </a:rPr>
              <a:t>ALL</a:t>
            </a:r>
            <a:r>
              <a:rPr lang="en-US" sz="2400" dirty="0" smtClean="0">
                <a:solidFill>
                  <a:schemeClr val="bg1"/>
                </a:solidFill>
                <a:latin typeface="Arial Rounded MT Bold" pitchFamily="34" charset="0"/>
              </a:rPr>
              <a:t> of the Justices to the </a:t>
            </a:r>
            <a:r>
              <a:rPr lang="en-US" sz="2400" dirty="0" smtClean="0">
                <a:solidFill>
                  <a:srgbClr val="FFC000"/>
                </a:solidFill>
                <a:latin typeface="Arial Rounded MT Bold" pitchFamily="34" charset="0"/>
              </a:rPr>
              <a:t>Supreme Court </a:t>
            </a:r>
            <a:r>
              <a:rPr lang="en-US" sz="2400" dirty="0" smtClean="0">
                <a:solidFill>
                  <a:schemeClr val="bg1"/>
                </a:solidFill>
                <a:latin typeface="Arial Rounded MT Bold" pitchFamily="34" charset="0"/>
              </a:rPr>
              <a:t>– 1O in All</a:t>
            </a:r>
          </a:p>
          <a:p>
            <a:endParaRPr lang="en-US" sz="2000" dirty="0" smtClean="0">
              <a:solidFill>
                <a:schemeClr val="bg1"/>
              </a:solidFill>
              <a:latin typeface="Arial Rounded MT Bold" pitchFamily="34" charset="0"/>
            </a:endParaRPr>
          </a:p>
        </p:txBody>
      </p:sp>
      <p:pic>
        <p:nvPicPr>
          <p:cNvPr id="40966" name="Picture 6"/>
          <p:cNvPicPr>
            <a:picLocks noChangeAspect="1" noChangeArrowheads="1"/>
          </p:cNvPicPr>
          <p:nvPr/>
        </p:nvPicPr>
        <p:blipFill>
          <a:blip r:embed="rId3" cstate="print"/>
          <a:srcRect/>
          <a:stretch>
            <a:fillRect/>
          </a:stretch>
        </p:blipFill>
        <p:spPr bwMode="auto">
          <a:xfrm>
            <a:off x="228600" y="990600"/>
            <a:ext cx="2895600" cy="4710176"/>
          </a:xfrm>
          <a:prstGeom prst="rect">
            <a:avLst/>
          </a:prstGeom>
          <a:ln>
            <a:noFill/>
          </a:ln>
          <a:effectLst>
            <a:softEdge rad="112500"/>
          </a:effectLst>
        </p:spPr>
      </p:pic>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242048" cy="365760"/>
          </a:xfrm>
        </p:spPr>
        <p:txBody>
          <a:bodyPr>
            <a:noAutofit/>
          </a:bodyPr>
          <a:lstStyle/>
          <a:p>
            <a:r>
              <a:rPr lang="en-US" sz="2800" dirty="0" smtClean="0">
                <a:solidFill>
                  <a:srgbClr val="FFC000"/>
                </a:solidFill>
              </a:rPr>
              <a:t>Executive offices</a:t>
            </a:r>
            <a:endParaRPr lang="en-US" sz="2800" dirty="0">
              <a:solidFill>
                <a:srgbClr val="FFC000"/>
              </a:solidFill>
            </a:endParaRPr>
          </a:p>
        </p:txBody>
      </p:sp>
      <p:sp>
        <p:nvSpPr>
          <p:cNvPr id="3" name="TextBox 2"/>
          <p:cNvSpPr txBox="1"/>
          <p:nvPr/>
        </p:nvSpPr>
        <p:spPr>
          <a:xfrm>
            <a:off x="228600" y="838200"/>
            <a:ext cx="5867400" cy="5016758"/>
          </a:xfrm>
          <a:prstGeom prst="rect">
            <a:avLst/>
          </a:prstGeom>
          <a:noFill/>
        </p:spPr>
        <p:txBody>
          <a:bodyPr wrap="square" rtlCol="0">
            <a:spAutoFit/>
          </a:bodyPr>
          <a:lstStyle/>
          <a:p>
            <a:r>
              <a:rPr lang="en-US" sz="2000" dirty="0" smtClean="0">
                <a:solidFill>
                  <a:schemeClr val="bg1"/>
                </a:solidFill>
                <a:latin typeface="Arial Rounded MT Bold" pitchFamily="34" charset="0"/>
              </a:rPr>
              <a:t>Set Up a </a:t>
            </a:r>
            <a:r>
              <a:rPr lang="en-US" sz="2000" dirty="0" smtClean="0">
                <a:solidFill>
                  <a:srgbClr val="FF0000"/>
                </a:solidFill>
                <a:latin typeface="Arial Rounded MT Bold" pitchFamily="34" charset="0"/>
              </a:rPr>
              <a:t>Cabinet</a:t>
            </a:r>
            <a:r>
              <a:rPr lang="en-US" sz="2000" dirty="0" smtClean="0">
                <a:solidFill>
                  <a:srgbClr val="C00000"/>
                </a:solidFill>
                <a:latin typeface="Arial Rounded MT Bold" pitchFamily="34" charset="0"/>
              </a:rPr>
              <a:t> </a:t>
            </a:r>
            <a:r>
              <a:rPr lang="en-US" sz="2000" dirty="0" smtClean="0">
                <a:solidFill>
                  <a:schemeClr val="bg1"/>
                </a:solidFill>
                <a:latin typeface="Arial Rounded MT Bold" pitchFamily="34" charset="0"/>
              </a:rPr>
              <a:t>of Advisors</a:t>
            </a:r>
          </a:p>
          <a:p>
            <a:endParaRPr lang="en-US" sz="2000" dirty="0" smtClean="0">
              <a:solidFill>
                <a:schemeClr val="bg1"/>
              </a:solidFill>
              <a:latin typeface="Arial Rounded MT Bold" pitchFamily="34" charset="0"/>
            </a:endParaRPr>
          </a:p>
          <a:p>
            <a:r>
              <a:rPr lang="en-US" sz="2000" dirty="0" smtClean="0">
                <a:solidFill>
                  <a:schemeClr val="bg1"/>
                </a:solidFill>
                <a:latin typeface="Arial Rounded MT Bold" pitchFamily="34" charset="0"/>
              </a:rPr>
              <a:t>Set Up Various Government Department to Manage the Affairs of the Government</a:t>
            </a: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pPr>
              <a:buFont typeface="Arial" pitchFamily="34" charset="0"/>
              <a:buChar char="•"/>
            </a:pPr>
            <a:endParaRPr lang="en-US" sz="2000" dirty="0" smtClean="0">
              <a:solidFill>
                <a:schemeClr val="bg1"/>
              </a:solidFill>
              <a:latin typeface="Arial Rounded MT Bold" pitchFamily="34" charset="0"/>
            </a:endParaRPr>
          </a:p>
          <a:p>
            <a:r>
              <a:rPr lang="en-US" sz="2000" dirty="0" smtClean="0">
                <a:solidFill>
                  <a:schemeClr val="bg1"/>
                </a:solidFill>
                <a:latin typeface="Arial Rounded MT Bold" pitchFamily="34" charset="0"/>
              </a:rPr>
              <a:t>Vermont (1791), Kentucky (1792), and Tennessee (1796) Become States </a:t>
            </a:r>
          </a:p>
        </p:txBody>
      </p:sp>
      <p:pic>
        <p:nvPicPr>
          <p:cNvPr id="40963" name="Picture 3"/>
          <p:cNvPicPr>
            <a:picLocks noChangeAspect="1" noChangeArrowheads="1"/>
          </p:cNvPicPr>
          <p:nvPr/>
        </p:nvPicPr>
        <p:blipFill>
          <a:blip r:embed="rId3" cstate="print"/>
          <a:srcRect/>
          <a:stretch>
            <a:fillRect/>
          </a:stretch>
        </p:blipFill>
        <p:spPr bwMode="auto">
          <a:xfrm>
            <a:off x="6096000" y="228600"/>
            <a:ext cx="2752725" cy="2160033"/>
          </a:xfrm>
          <a:prstGeom prst="rect">
            <a:avLst/>
          </a:prstGeom>
          <a:ln>
            <a:noFill/>
          </a:ln>
          <a:effectLst>
            <a:softEdge rad="112500"/>
          </a:effectLst>
        </p:spPr>
      </p:pic>
      <p:pic>
        <p:nvPicPr>
          <p:cNvPr id="40964" name="Picture 4"/>
          <p:cNvPicPr>
            <a:picLocks noChangeAspect="1" noChangeArrowheads="1"/>
          </p:cNvPicPr>
          <p:nvPr/>
        </p:nvPicPr>
        <p:blipFill>
          <a:blip r:embed="rId4" cstate="print"/>
          <a:srcRect/>
          <a:stretch>
            <a:fillRect/>
          </a:stretch>
        </p:blipFill>
        <p:spPr bwMode="auto">
          <a:xfrm>
            <a:off x="6096000" y="2438400"/>
            <a:ext cx="2743200" cy="2100240"/>
          </a:xfrm>
          <a:prstGeom prst="rect">
            <a:avLst/>
          </a:prstGeom>
          <a:ln>
            <a:noFill/>
          </a:ln>
          <a:effectLst>
            <a:softEdge rad="112500"/>
          </a:effectLst>
        </p:spPr>
      </p:pic>
      <p:pic>
        <p:nvPicPr>
          <p:cNvPr id="40965" name="Picture 5"/>
          <p:cNvPicPr>
            <a:picLocks noChangeAspect="1" noChangeArrowheads="1"/>
          </p:cNvPicPr>
          <p:nvPr/>
        </p:nvPicPr>
        <p:blipFill>
          <a:blip r:embed="rId5" cstate="print"/>
          <a:srcRect/>
          <a:stretch>
            <a:fillRect/>
          </a:stretch>
        </p:blipFill>
        <p:spPr bwMode="auto">
          <a:xfrm>
            <a:off x="6096001" y="4638174"/>
            <a:ext cx="2743200" cy="2219826"/>
          </a:xfrm>
          <a:prstGeom prst="rect">
            <a:avLst/>
          </a:prstGeom>
          <a:ln>
            <a:noFill/>
          </a:ln>
          <a:effectLst>
            <a:softEdge rad="112500"/>
          </a:effectLst>
        </p:spPr>
      </p:pic>
      <p:pic>
        <p:nvPicPr>
          <p:cNvPr id="44034" name="Picture 2"/>
          <p:cNvPicPr>
            <a:picLocks noChangeAspect="1" noChangeArrowheads="1"/>
          </p:cNvPicPr>
          <p:nvPr/>
        </p:nvPicPr>
        <p:blipFill>
          <a:blip r:embed="rId6" cstate="print"/>
          <a:srcRect/>
          <a:stretch>
            <a:fillRect/>
          </a:stretch>
        </p:blipFill>
        <p:spPr bwMode="auto">
          <a:xfrm>
            <a:off x="838200" y="2286000"/>
            <a:ext cx="4048125" cy="2562225"/>
          </a:xfrm>
          <a:prstGeom prst="rect">
            <a:avLst/>
          </a:prstGeom>
          <a:ln>
            <a:noFill/>
          </a:ln>
          <a:effectLst>
            <a:softEdge rad="112500"/>
          </a:effectLst>
        </p:spPr>
      </p:pic>
      <p:sp>
        <p:nvSpPr>
          <p:cNvPr id="8" name="5-Point Star 7"/>
          <p:cNvSpPr/>
          <p:nvPr/>
        </p:nvSpPr>
        <p:spPr>
          <a:xfrm>
            <a:off x="4572000" y="3810000"/>
            <a:ext cx="2667000" cy="2590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002060"/>
                </a:solidFill>
              </a:rPr>
              <a:t>16</a:t>
            </a:r>
            <a:endParaRPr lang="en-US" sz="4000" dirty="0">
              <a:solidFill>
                <a:srgbClr val="00206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42" presetClass="entr" presetSubtype="0" fill="hold" nodeType="withEffect">
                                  <p:stCondLst>
                                    <p:cond delay="0"/>
                                  </p:stCondLst>
                                  <p:childTnLst>
                                    <p:set>
                                      <p:cBhvr>
                                        <p:cTn id="12" dur="1" fill="hold">
                                          <p:stCondLst>
                                            <p:cond delay="0"/>
                                          </p:stCondLst>
                                        </p:cTn>
                                        <p:tgtEl>
                                          <p:spTgt spid="40963"/>
                                        </p:tgtEl>
                                        <p:attrNameLst>
                                          <p:attrName>style.visibility</p:attrName>
                                        </p:attrNameLst>
                                      </p:cBhvr>
                                      <p:to>
                                        <p:strVal val="visible"/>
                                      </p:to>
                                    </p:set>
                                    <p:animEffect transition="in" filter="fade">
                                      <p:cBhvr>
                                        <p:cTn id="13" dur="1000"/>
                                        <p:tgtEl>
                                          <p:spTgt spid="40963"/>
                                        </p:tgtEl>
                                      </p:cBhvr>
                                    </p:animEffect>
                                    <p:anim calcmode="lin" valueType="num">
                                      <p:cBhvr>
                                        <p:cTn id="14" dur="1000" fill="hold"/>
                                        <p:tgtEl>
                                          <p:spTgt spid="40963"/>
                                        </p:tgtEl>
                                        <p:attrNameLst>
                                          <p:attrName>ppt_x</p:attrName>
                                        </p:attrNameLst>
                                      </p:cBhvr>
                                      <p:tavLst>
                                        <p:tav tm="0">
                                          <p:val>
                                            <p:strVal val="#ppt_x"/>
                                          </p:val>
                                        </p:tav>
                                        <p:tav tm="100000">
                                          <p:val>
                                            <p:strVal val="#ppt_x"/>
                                          </p:val>
                                        </p:tav>
                                      </p:tavLst>
                                    </p:anim>
                                    <p:anim calcmode="lin" valueType="num">
                                      <p:cBhvr>
                                        <p:cTn id="15" dur="1000" fill="hold"/>
                                        <p:tgtEl>
                                          <p:spTgt spid="4096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0964"/>
                                        </p:tgtEl>
                                        <p:attrNameLst>
                                          <p:attrName>style.visibility</p:attrName>
                                        </p:attrNameLst>
                                      </p:cBhvr>
                                      <p:to>
                                        <p:strVal val="visible"/>
                                      </p:to>
                                    </p:set>
                                    <p:animEffect transition="in" filter="fade">
                                      <p:cBhvr>
                                        <p:cTn id="18" dur="1000"/>
                                        <p:tgtEl>
                                          <p:spTgt spid="40964"/>
                                        </p:tgtEl>
                                      </p:cBhvr>
                                    </p:animEffect>
                                    <p:anim calcmode="lin" valueType="num">
                                      <p:cBhvr>
                                        <p:cTn id="19" dur="1000" fill="hold"/>
                                        <p:tgtEl>
                                          <p:spTgt spid="40964"/>
                                        </p:tgtEl>
                                        <p:attrNameLst>
                                          <p:attrName>ppt_x</p:attrName>
                                        </p:attrNameLst>
                                      </p:cBhvr>
                                      <p:tavLst>
                                        <p:tav tm="0">
                                          <p:val>
                                            <p:strVal val="#ppt_x"/>
                                          </p:val>
                                        </p:tav>
                                        <p:tav tm="100000">
                                          <p:val>
                                            <p:strVal val="#ppt_x"/>
                                          </p:val>
                                        </p:tav>
                                      </p:tavLst>
                                    </p:anim>
                                    <p:anim calcmode="lin" valueType="num">
                                      <p:cBhvr>
                                        <p:cTn id="20" dur="1000" fill="hold"/>
                                        <p:tgtEl>
                                          <p:spTgt spid="4096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40965"/>
                                        </p:tgtEl>
                                        <p:attrNameLst>
                                          <p:attrName>style.visibility</p:attrName>
                                        </p:attrNameLst>
                                      </p:cBhvr>
                                      <p:to>
                                        <p:strVal val="visible"/>
                                      </p:to>
                                    </p:set>
                                    <p:animEffect transition="in" filter="fade">
                                      <p:cBhvr>
                                        <p:cTn id="23" dur="1000"/>
                                        <p:tgtEl>
                                          <p:spTgt spid="40965"/>
                                        </p:tgtEl>
                                      </p:cBhvr>
                                    </p:animEffect>
                                    <p:anim calcmode="lin" valueType="num">
                                      <p:cBhvr>
                                        <p:cTn id="24" dur="1000" fill="hold"/>
                                        <p:tgtEl>
                                          <p:spTgt spid="40965"/>
                                        </p:tgtEl>
                                        <p:attrNameLst>
                                          <p:attrName>ppt_x</p:attrName>
                                        </p:attrNameLst>
                                      </p:cBhvr>
                                      <p:tavLst>
                                        <p:tav tm="0">
                                          <p:val>
                                            <p:strVal val="#ppt_x"/>
                                          </p:val>
                                        </p:tav>
                                        <p:tav tm="100000">
                                          <p:val>
                                            <p:strVal val="#ppt_x"/>
                                          </p:val>
                                        </p:tav>
                                      </p:tavLst>
                                    </p:anim>
                                    <p:anim calcmode="lin" valueType="num">
                                      <p:cBhvr>
                                        <p:cTn id="25" dur="1000" fill="hold"/>
                                        <p:tgtEl>
                                          <p:spTgt spid="409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Box 2"/>
          <p:cNvSpPr txBox="1"/>
          <p:nvPr/>
        </p:nvSpPr>
        <p:spPr>
          <a:xfrm>
            <a:off x="1066800" y="1600200"/>
            <a:ext cx="4876800" cy="2431435"/>
          </a:xfrm>
          <a:prstGeom prst="rect">
            <a:avLst/>
          </a:prstGeom>
          <a:noFill/>
        </p:spPr>
        <p:txBody>
          <a:bodyPr wrap="square" rtlCol="0">
            <a:spAutoFit/>
          </a:bodyPr>
          <a:lstStyle/>
          <a:p>
            <a:endParaRPr lang="en-US" sz="2400" dirty="0" smtClean="0">
              <a:solidFill>
                <a:schemeClr val="bg1"/>
              </a:solidFill>
              <a:latin typeface="Arial Rounded MT Bold" pitchFamily="34" charset="0"/>
            </a:endParaRPr>
          </a:p>
          <a:p>
            <a:r>
              <a:rPr lang="en-US" sz="3200" dirty="0" smtClean="0">
                <a:solidFill>
                  <a:schemeClr val="bg1"/>
                </a:solidFill>
                <a:latin typeface="Arial Rounded MT Bold" pitchFamily="34" charset="0"/>
              </a:rPr>
              <a:t>Appointed a Postmaster General and Created the U.S. Post Office System</a:t>
            </a:r>
          </a:p>
        </p:txBody>
      </p:sp>
      <p:pic>
        <p:nvPicPr>
          <p:cNvPr id="45058" name="Picture 2"/>
          <p:cNvPicPr>
            <a:picLocks noChangeAspect="1" noChangeArrowheads="1"/>
          </p:cNvPicPr>
          <p:nvPr/>
        </p:nvPicPr>
        <p:blipFill>
          <a:blip r:embed="rId3" cstate="print"/>
          <a:srcRect/>
          <a:stretch>
            <a:fillRect/>
          </a:stretch>
        </p:blipFill>
        <p:spPr bwMode="auto">
          <a:xfrm>
            <a:off x="6705600" y="381000"/>
            <a:ext cx="2095500" cy="2741613"/>
          </a:xfrm>
          <a:prstGeom prst="rect">
            <a:avLst/>
          </a:prstGeom>
          <a:ln>
            <a:noFill/>
          </a:ln>
          <a:effectLst>
            <a:softEdge rad="112500"/>
          </a:effectLst>
        </p:spPr>
      </p:pic>
      <p:pic>
        <p:nvPicPr>
          <p:cNvPr id="45059" name="Picture 3"/>
          <p:cNvPicPr>
            <a:picLocks noChangeAspect="1" noChangeArrowheads="1"/>
          </p:cNvPicPr>
          <p:nvPr/>
        </p:nvPicPr>
        <p:blipFill>
          <a:blip r:embed="rId4" cstate="print"/>
          <a:srcRect/>
          <a:stretch>
            <a:fillRect/>
          </a:stretch>
        </p:blipFill>
        <p:spPr bwMode="auto">
          <a:xfrm>
            <a:off x="6781800" y="3276600"/>
            <a:ext cx="2171700" cy="2732723"/>
          </a:xfrm>
          <a:prstGeom prst="rect">
            <a:avLst/>
          </a:prstGeom>
          <a:ln>
            <a:noFill/>
          </a:ln>
          <a:effectLst>
            <a:softEdge rad="112500"/>
          </a:effectLst>
        </p:spPr>
      </p:pic>
      <p:sp>
        <p:nvSpPr>
          <p:cNvPr id="7" name="Title 1"/>
          <p:cNvSpPr txBox="1">
            <a:spLocks/>
          </p:cNvSpPr>
          <p:nvPr/>
        </p:nvSpPr>
        <p:spPr>
          <a:xfrm>
            <a:off x="381000" y="838200"/>
            <a:ext cx="5486400" cy="1066800"/>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800" b="1" i="0" u="none" strike="noStrike" kern="1200" cap="all" spc="0" normalizeH="0" baseline="0" noProof="0" dirty="0">
              <a:ln w="500">
                <a:solidFill>
                  <a:schemeClr val="tx2">
                    <a:shade val="20000"/>
                    <a:satMod val="120000"/>
                  </a:schemeClr>
                </a:solidFill>
              </a:ln>
              <a:solidFill>
                <a:srgbClr val="FFC000"/>
              </a:solidFill>
              <a:effectLst/>
              <a:uLnTx/>
              <a:uFillTx/>
              <a:latin typeface="+mj-lt"/>
              <a:ea typeface="+mj-ea"/>
              <a:cs typeface="+mj-cs"/>
            </a:endParaRPr>
          </a:p>
        </p:txBody>
      </p:sp>
      <p:sp>
        <p:nvSpPr>
          <p:cNvPr id="8" name="Title 7"/>
          <p:cNvSpPr>
            <a:spLocks noGrp="1"/>
          </p:cNvSpPr>
          <p:nvPr>
            <p:ph type="title"/>
          </p:nvPr>
        </p:nvSpPr>
        <p:spPr/>
        <p:txBody>
          <a:bodyPr>
            <a:normAutofit fontScale="90000"/>
          </a:bodyPr>
          <a:lstStyle/>
          <a:p>
            <a:pPr lvl="0"/>
            <a:r>
              <a:rPr lang="en-US" dirty="0" smtClean="0">
                <a:solidFill>
                  <a:srgbClr val="FFC000"/>
                </a:solidFill>
              </a:rPr>
              <a:t>The POST OFFICE</a:t>
            </a:r>
            <a:br>
              <a:rPr lang="en-US" dirty="0" smtClean="0">
                <a:solidFill>
                  <a:srgbClr val="FFC000"/>
                </a:solidFill>
              </a:rPr>
            </a:br>
            <a:endParaRPr lang="en-US" dirty="0"/>
          </a:p>
        </p:txBody>
      </p:sp>
    </p:spTree>
  </p:cSld>
  <p:clrMapOvr>
    <a:masterClrMapping/>
  </p:clrMapOvr>
  <p:transition>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2014</TotalTime>
  <Words>420</Words>
  <Application>Microsoft Office PowerPoint</Application>
  <PresentationFormat>On-screen Show (4:3)</PresentationFormat>
  <Paragraphs>118</Paragraphs>
  <Slides>13</Slides>
  <Notes>13</Notes>
  <HiddenSlides>4</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Opulent</vt:lpstr>
      <vt:lpstr>George Washington</vt:lpstr>
      <vt:lpstr>What is a precedent?</vt:lpstr>
      <vt:lpstr>How did George Washington set the course for future presidents?</vt:lpstr>
      <vt:lpstr>aNOTHER precedent?  (Almost)</vt:lpstr>
      <vt:lpstr>What were his presidential accomplishments?</vt:lpstr>
      <vt:lpstr>Slide 6</vt:lpstr>
      <vt:lpstr>Inauguration speech </vt:lpstr>
      <vt:lpstr># of Terms  in Office</vt:lpstr>
      <vt:lpstr>Commander-in-chief</vt:lpstr>
      <vt:lpstr>cabinet</vt:lpstr>
      <vt:lpstr>The judicial system</vt:lpstr>
      <vt:lpstr>Executive offices</vt:lpstr>
      <vt:lpstr>The POST OFFICE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Washington</dc:title>
  <dc:creator>Alex</dc:creator>
  <cp:lastModifiedBy>Alex</cp:lastModifiedBy>
  <cp:revision>61</cp:revision>
  <dcterms:created xsi:type="dcterms:W3CDTF">2008-02-01T04:03:53Z</dcterms:created>
  <dcterms:modified xsi:type="dcterms:W3CDTF">2011-11-12T01:50:41Z</dcterms:modified>
</cp:coreProperties>
</file>