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3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6" r:id="rId2"/>
    <p:sldId id="281" r:id="rId3"/>
    <p:sldId id="289" r:id="rId4"/>
    <p:sldId id="269" r:id="rId5"/>
    <p:sldId id="290" r:id="rId6"/>
    <p:sldId id="291" r:id="rId7"/>
    <p:sldId id="292" r:id="rId8"/>
    <p:sldId id="293" r:id="rId9"/>
    <p:sldId id="310" r:id="rId10"/>
    <p:sldId id="294" r:id="rId11"/>
    <p:sldId id="295" r:id="rId12"/>
    <p:sldId id="316" r:id="rId13"/>
    <p:sldId id="296" r:id="rId14"/>
    <p:sldId id="297" r:id="rId15"/>
    <p:sldId id="298" r:id="rId16"/>
    <p:sldId id="300" r:id="rId17"/>
    <p:sldId id="312" r:id="rId18"/>
    <p:sldId id="301" r:id="rId19"/>
    <p:sldId id="302" r:id="rId20"/>
    <p:sldId id="303" r:id="rId21"/>
    <p:sldId id="304" r:id="rId22"/>
    <p:sldId id="313" r:id="rId23"/>
    <p:sldId id="305" r:id="rId24"/>
    <p:sldId id="306" r:id="rId25"/>
    <p:sldId id="308" r:id="rId26"/>
    <p:sldId id="307" r:id="rId27"/>
    <p:sldId id="314" r:id="rId28"/>
    <p:sldId id="315" r:id="rId29"/>
    <p:sldId id="258" r:id="rId30"/>
    <p:sldId id="265" r:id="rId31"/>
    <p:sldId id="264" r:id="rId32"/>
    <p:sldId id="259" r:id="rId33"/>
    <p:sldId id="267" r:id="rId3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4" d="100"/>
          <a:sy n="64" d="100"/>
        </p:scale>
        <p:origin x="-1330" y="-77"/>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BBF6473B-38EC-420F-A434-C9AEB2DDFA98}" type="datetimeFigureOut">
              <a:rPr lang="en-US" smtClean="0"/>
              <a:pPr/>
              <a:t>11/12/2011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1DCFEF0-73A8-45C4-B415-AF01A2D2B201}" type="slidenum">
              <a:rPr lang="en-US" smtClean="0"/>
              <a:pPr/>
              <a:t>‹#›</a:t>
            </a:fld>
            <a:endParaRPr lang="en-US"/>
          </a:p>
        </p:txBody>
      </p:sp>
    </p:spTree>
  </p:cSld>
  <p:clrMapOvr>
    <a:masterClrMapping/>
  </p:clrMapOvr>
  <p:transition>
    <p:rand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BF6473B-38EC-420F-A434-C9AEB2DDFA98}" type="datetimeFigureOut">
              <a:rPr lang="en-US" smtClean="0"/>
              <a:pPr/>
              <a:t>11/12/2011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1DCFEF0-73A8-45C4-B415-AF01A2D2B201}" type="slidenum">
              <a:rPr lang="en-US" smtClean="0"/>
              <a:pPr/>
              <a:t>‹#›</a:t>
            </a:fld>
            <a:endParaRPr lang="en-US"/>
          </a:p>
        </p:txBody>
      </p:sp>
    </p:spTree>
  </p:cSld>
  <p:clrMapOvr>
    <a:masterClrMapping/>
  </p:clrMapOvr>
  <p:transition>
    <p:rand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BF6473B-38EC-420F-A434-C9AEB2DDFA98}" type="datetimeFigureOut">
              <a:rPr lang="en-US" smtClean="0"/>
              <a:pPr/>
              <a:t>11/12/2011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1DCFEF0-73A8-45C4-B415-AF01A2D2B201}" type="slidenum">
              <a:rPr lang="en-US" smtClean="0"/>
              <a:pPr/>
              <a:t>‹#›</a:t>
            </a:fld>
            <a:endParaRPr lang="en-US"/>
          </a:p>
        </p:txBody>
      </p:sp>
    </p:spTree>
  </p:cSld>
  <p:clrMapOvr>
    <a:masterClrMapping/>
  </p:clrMapOvr>
  <p:transition>
    <p:rand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BBF6473B-38EC-420F-A434-C9AEB2DDFA98}" type="datetimeFigureOut">
              <a:rPr lang="en-US" smtClean="0"/>
              <a:pPr/>
              <a:t>11/12/2011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1DCFEF0-73A8-45C4-B415-AF01A2D2B201}" type="slidenum">
              <a:rPr lang="en-US" smtClean="0"/>
              <a:pPr/>
              <a:t>‹#›</a:t>
            </a:fld>
            <a:endParaRPr lang="en-US"/>
          </a:p>
        </p:txBody>
      </p:sp>
    </p:spTree>
  </p:cSld>
  <p:clrMapOvr>
    <a:masterClrMapping/>
  </p:clrMapOvr>
  <p:transition>
    <p:rand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BBF6473B-38EC-420F-A434-C9AEB2DDFA98}" type="datetimeFigureOut">
              <a:rPr lang="en-US" smtClean="0"/>
              <a:pPr/>
              <a:t>11/12/2011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51DCFEF0-73A8-45C4-B415-AF01A2D2B201}" type="slidenum">
              <a:rPr lang="en-US" smtClean="0"/>
              <a:pPr/>
              <a:t>‹#›</a:t>
            </a:fld>
            <a:endParaRPr lang="en-US"/>
          </a:p>
        </p:txBody>
      </p:sp>
    </p:spTree>
  </p:cSld>
  <p:clrMapOvr>
    <a:masterClrMapping/>
  </p:clrMapOvr>
  <p:transition>
    <p:rand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BBF6473B-38EC-420F-A434-C9AEB2DDFA98}" type="datetimeFigureOut">
              <a:rPr lang="en-US" smtClean="0"/>
              <a:pPr/>
              <a:t>11/12/2011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51DCFEF0-73A8-45C4-B415-AF01A2D2B201}" type="slidenum">
              <a:rPr lang="en-US" smtClean="0"/>
              <a:pPr/>
              <a:t>‹#›</a:t>
            </a:fld>
            <a:endParaRPr lang="en-US"/>
          </a:p>
        </p:txBody>
      </p:sp>
    </p:spTree>
  </p:cSld>
  <p:clrMapOvr>
    <a:masterClrMapping/>
  </p:clrMapOvr>
  <p:transition>
    <p:rand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BF6473B-38EC-420F-A434-C9AEB2DDFA98}" type="datetimeFigureOut">
              <a:rPr lang="en-US" smtClean="0"/>
              <a:pPr/>
              <a:t>11/12/2011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51DCFEF0-73A8-45C4-B415-AF01A2D2B201}" type="slidenum">
              <a:rPr lang="en-US" smtClean="0"/>
              <a:pPr/>
              <a:t>‹#›</a:t>
            </a:fld>
            <a:endParaRPr lang="en-US"/>
          </a:p>
        </p:txBody>
      </p:sp>
    </p:spTree>
  </p:cSld>
  <p:clrMapOvr>
    <a:masterClrMapping/>
  </p:clrMapOvr>
  <p:transition>
    <p:rand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BF6473B-38EC-420F-A434-C9AEB2DDFA98}" type="datetimeFigureOut">
              <a:rPr lang="en-US" smtClean="0"/>
              <a:pPr/>
              <a:t>11/12/2011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1DCFEF0-73A8-45C4-B415-AF01A2D2B201}" type="slidenum">
              <a:rPr lang="en-US" smtClean="0"/>
              <a:pPr/>
              <a:t>‹#›</a:t>
            </a:fld>
            <a:endParaRPr lang="en-US"/>
          </a:p>
        </p:txBody>
      </p:sp>
    </p:spTree>
  </p:cSld>
  <p:clrMapOvr>
    <a:masterClrMapping/>
  </p:clrMapOvr>
  <p:transition>
    <p:rand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BF6473B-38EC-420F-A434-C9AEB2DDFA98}" type="datetimeFigureOut">
              <a:rPr lang="en-US" smtClean="0"/>
              <a:pPr/>
              <a:t>11/12/2011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1DCFEF0-73A8-45C4-B415-AF01A2D2B201}" type="slidenum">
              <a:rPr lang="en-US" smtClean="0"/>
              <a:pPr/>
              <a:t>‹#›</a:t>
            </a:fld>
            <a:endParaRPr lang="en-US"/>
          </a:p>
        </p:txBody>
      </p:sp>
    </p:spTree>
  </p:cSld>
  <p:clrMapOvr>
    <a:masterClrMapping/>
  </p:clrMapOvr>
  <p:transition>
    <p:rand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BF6473B-38EC-420F-A434-C9AEB2DDFA98}" type="datetimeFigureOut">
              <a:rPr lang="en-US" smtClean="0"/>
              <a:pPr/>
              <a:t>11/12/2011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1DCFEF0-73A8-45C4-B415-AF01A2D2B201}" type="slidenum">
              <a:rPr lang="en-US" smtClean="0"/>
              <a:pPr/>
              <a:t>‹#›</a:t>
            </a:fld>
            <a:endParaRPr lang="en-US"/>
          </a:p>
        </p:txBody>
      </p:sp>
    </p:spTree>
  </p:cSld>
  <p:clrMapOvr>
    <a:masterClrMapping/>
  </p:clrMapOvr>
  <p:transition>
    <p:rand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BF6473B-38EC-420F-A434-C9AEB2DDFA98}" type="datetimeFigureOut">
              <a:rPr lang="en-US" smtClean="0"/>
              <a:pPr/>
              <a:t>11/12/2011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1DCFEF0-73A8-45C4-B415-AF01A2D2B201}" type="slidenum">
              <a:rPr lang="en-US" smtClean="0"/>
              <a:pPr/>
              <a:t>‹#›</a:t>
            </a:fld>
            <a:endParaRPr lang="en-US"/>
          </a:p>
        </p:txBody>
      </p:sp>
    </p:spTree>
  </p:cSld>
  <p:clrMapOvr>
    <a:masterClrMapping/>
  </p:clrMapOvr>
  <p:transition>
    <p:random/>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BF6473B-38EC-420F-A434-C9AEB2DDFA98}" type="datetimeFigureOut">
              <a:rPr lang="en-US" smtClean="0"/>
              <a:pPr/>
              <a:t>11/12/2011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1DCFEF0-73A8-45C4-B415-AF01A2D2B201}"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p:random/>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gif"/><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gif"/><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gif"/><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gif"/><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gif"/><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gif"/><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gif"/><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gif"/><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gif"/><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gif"/><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gif"/><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gif"/><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gif"/><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gif"/><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gif"/><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gif"/><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gif"/><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gif"/><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gif"/><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gif"/><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gif"/><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gif"/><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gif"/><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gif"/><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gif"/><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gif"/><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28.xml.rels><?xml version="1.0" encoding="UTF-8" standalone="yes"?>
<Relationships xmlns="http://schemas.openxmlformats.org/package/2006/relationships"><Relationship Id="rId3" Type="http://schemas.openxmlformats.org/officeDocument/2006/relationships/hyperlink" Target="http://www.mybetanyc.com/iep/admin/admin.php" TargetMode="External"/><Relationship Id="rId2" Type="http://schemas.openxmlformats.org/officeDocument/2006/relationships/image" Target="../media/image1.gif"/><Relationship Id="rId1" Type="http://schemas.openxmlformats.org/officeDocument/2006/relationships/slideLayout" Target="../slideLayouts/slideLayout2.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4.png"/></Relationships>
</file>

<file path=ppt/slides/_rels/slide2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t="-14000" b="-14000"/>
          </a:stretch>
        </a:blipFill>
        <a:effectLst/>
      </p:bgPr>
    </p:bg>
    <p:spTree>
      <p:nvGrpSpPr>
        <p:cNvPr id="1" name=""/>
        <p:cNvGrpSpPr/>
        <p:nvPr/>
      </p:nvGrpSpPr>
      <p:grpSpPr>
        <a:xfrm>
          <a:off x="0" y="0"/>
          <a:ext cx="0" cy="0"/>
          <a:chOff x="0" y="0"/>
          <a:chExt cx="0" cy="0"/>
        </a:xfrm>
      </p:grpSpPr>
      <p:pic>
        <p:nvPicPr>
          <p:cNvPr id="6" name="Picture 3"/>
          <p:cNvPicPr>
            <a:picLocks noChangeAspect="1" noChangeArrowheads="1"/>
          </p:cNvPicPr>
          <p:nvPr/>
        </p:nvPicPr>
        <p:blipFill>
          <a:blip r:embed="rId3" cstate="print"/>
          <a:srcRect/>
          <a:stretch>
            <a:fillRect/>
          </a:stretch>
        </p:blipFill>
        <p:spPr bwMode="auto">
          <a:xfrm>
            <a:off x="609600" y="2362200"/>
            <a:ext cx="2819401" cy="2660241"/>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7" name="Picture 4"/>
          <p:cNvPicPr>
            <a:picLocks noChangeAspect="1" noChangeArrowheads="1"/>
          </p:cNvPicPr>
          <p:nvPr/>
        </p:nvPicPr>
        <p:blipFill>
          <a:blip r:embed="rId4" cstate="print"/>
          <a:srcRect/>
          <a:stretch>
            <a:fillRect/>
          </a:stretch>
        </p:blipFill>
        <p:spPr bwMode="auto">
          <a:xfrm>
            <a:off x="5486400" y="2438400"/>
            <a:ext cx="2895600" cy="266700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8" name="TextBox 7"/>
          <p:cNvSpPr txBox="1"/>
          <p:nvPr/>
        </p:nvSpPr>
        <p:spPr>
          <a:xfrm>
            <a:off x="3886200" y="3581400"/>
            <a:ext cx="1295400" cy="584775"/>
          </a:xfrm>
          <a:prstGeom prst="rect">
            <a:avLst/>
          </a:prstGeom>
          <a:noFill/>
        </p:spPr>
        <p:txBody>
          <a:bodyPr wrap="square" rtlCol="0">
            <a:spAutoFit/>
          </a:bodyPr>
          <a:lstStyle/>
          <a:p>
            <a:r>
              <a:rPr lang="en-US" sz="3200" b="1" dirty="0" smtClean="0">
                <a:effectLst>
                  <a:outerShdw blurRad="38100" dist="38100" dir="2700000" algn="tl">
                    <a:srgbClr val="000000">
                      <a:alpha val="43137"/>
                    </a:srgbClr>
                  </a:outerShdw>
                </a:effectLst>
              </a:rPr>
              <a:t>Verses</a:t>
            </a:r>
            <a:endParaRPr lang="en-US" sz="3200" b="1" dirty="0">
              <a:effectLst>
                <a:outerShdw blurRad="38100" dist="38100" dir="2700000" algn="tl">
                  <a:srgbClr val="000000">
                    <a:alpha val="43137"/>
                  </a:srgbClr>
                </a:outerShdw>
              </a:effectLst>
            </a:endParaRPr>
          </a:p>
        </p:txBody>
      </p:sp>
      <p:sp>
        <p:nvSpPr>
          <p:cNvPr id="10" name="TextBox 9"/>
          <p:cNvSpPr txBox="1"/>
          <p:nvPr/>
        </p:nvSpPr>
        <p:spPr>
          <a:xfrm>
            <a:off x="533400" y="5257800"/>
            <a:ext cx="3048000" cy="523220"/>
          </a:xfrm>
          <a:prstGeom prst="rect">
            <a:avLst/>
          </a:prstGeom>
          <a:noFill/>
        </p:spPr>
        <p:txBody>
          <a:bodyPr wrap="square" rtlCol="0">
            <a:spAutoFit/>
          </a:bodyPr>
          <a:lstStyle/>
          <a:p>
            <a:r>
              <a:rPr lang="en-US" sz="2800" b="1" dirty="0" smtClean="0">
                <a:effectLst>
                  <a:outerShdw blurRad="38100" dist="38100" dir="2700000" algn="tl">
                    <a:srgbClr val="000000">
                      <a:alpha val="43137"/>
                    </a:srgbClr>
                  </a:outerShdw>
                </a:effectLst>
              </a:rPr>
              <a:t>Thomas Jefferson</a:t>
            </a:r>
            <a:endParaRPr lang="en-US" sz="2800" b="1" dirty="0">
              <a:effectLst>
                <a:outerShdw blurRad="38100" dist="38100" dir="2700000" algn="tl">
                  <a:srgbClr val="000000">
                    <a:alpha val="43137"/>
                  </a:srgbClr>
                </a:outerShdw>
              </a:effectLst>
            </a:endParaRPr>
          </a:p>
        </p:txBody>
      </p:sp>
      <p:sp>
        <p:nvSpPr>
          <p:cNvPr id="11" name="TextBox 10"/>
          <p:cNvSpPr txBox="1"/>
          <p:nvPr/>
        </p:nvSpPr>
        <p:spPr>
          <a:xfrm>
            <a:off x="5257800" y="5410200"/>
            <a:ext cx="3429000" cy="523220"/>
          </a:xfrm>
          <a:prstGeom prst="rect">
            <a:avLst/>
          </a:prstGeom>
          <a:noFill/>
        </p:spPr>
        <p:txBody>
          <a:bodyPr wrap="square" rtlCol="0">
            <a:spAutoFit/>
          </a:bodyPr>
          <a:lstStyle/>
          <a:p>
            <a:r>
              <a:rPr lang="en-US" sz="2800" b="1" dirty="0" smtClean="0">
                <a:effectLst>
                  <a:outerShdw blurRad="38100" dist="38100" dir="2700000" algn="tl">
                    <a:srgbClr val="000000">
                      <a:alpha val="43137"/>
                    </a:srgbClr>
                  </a:outerShdw>
                </a:effectLst>
              </a:rPr>
              <a:t>Alexander Hamilton</a:t>
            </a:r>
            <a:endParaRPr lang="en-US" sz="2800" b="1" dirty="0">
              <a:effectLst>
                <a:outerShdw blurRad="38100" dist="38100" dir="2700000" algn="tl">
                  <a:srgbClr val="000000">
                    <a:alpha val="43137"/>
                  </a:srgbClr>
                </a:outerShdw>
              </a:effectLst>
            </a:endParaRPr>
          </a:p>
        </p:txBody>
      </p:sp>
      <p:sp>
        <p:nvSpPr>
          <p:cNvPr id="12" name="TextBox 11"/>
          <p:cNvSpPr txBox="1"/>
          <p:nvPr/>
        </p:nvSpPr>
        <p:spPr>
          <a:xfrm>
            <a:off x="304800" y="1600200"/>
            <a:ext cx="7620000" cy="523220"/>
          </a:xfrm>
          <a:prstGeom prst="rect">
            <a:avLst/>
          </a:prstGeom>
          <a:noFill/>
        </p:spPr>
        <p:txBody>
          <a:bodyPr wrap="square" rtlCol="0">
            <a:spAutoFit/>
          </a:bodyPr>
          <a:lstStyle/>
          <a:p>
            <a:r>
              <a:rPr lang="en-US" sz="2800" b="1" dirty="0" smtClean="0"/>
              <a:t>AIM: How were Hamilton and Jefferson Different?</a:t>
            </a:r>
            <a:endParaRPr lang="en-US" sz="2800" b="1" dirty="0"/>
          </a:p>
        </p:txBody>
      </p:sp>
    </p:spTree>
  </p:cSld>
  <p:clrMapOvr>
    <a:masterClrMapping/>
  </p:clrMapOvr>
  <p:transition>
    <p:random/>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t="-14000" b="-14000"/>
          </a:stretch>
        </a:blipFill>
        <a:effectLst/>
      </p:bgPr>
    </p:bg>
    <p:spTree>
      <p:nvGrpSpPr>
        <p:cNvPr id="1" name=""/>
        <p:cNvGrpSpPr/>
        <p:nvPr/>
      </p:nvGrpSpPr>
      <p:grpSpPr>
        <a:xfrm>
          <a:off x="0" y="0"/>
          <a:ext cx="0" cy="0"/>
          <a:chOff x="0" y="0"/>
          <a:chExt cx="0" cy="0"/>
        </a:xfrm>
      </p:grpSpPr>
      <p:pic>
        <p:nvPicPr>
          <p:cNvPr id="4" name="Picture 3"/>
          <p:cNvPicPr>
            <a:picLocks noChangeAspect="1" noChangeArrowheads="1"/>
          </p:cNvPicPr>
          <p:nvPr/>
        </p:nvPicPr>
        <p:blipFill>
          <a:blip r:embed="rId3" cstate="print"/>
          <a:srcRect/>
          <a:stretch>
            <a:fillRect/>
          </a:stretch>
        </p:blipFill>
        <p:spPr bwMode="auto">
          <a:xfrm>
            <a:off x="228600" y="1219200"/>
            <a:ext cx="2819401" cy="2660241"/>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5" name="TextBox 4"/>
          <p:cNvSpPr txBox="1"/>
          <p:nvPr/>
        </p:nvSpPr>
        <p:spPr>
          <a:xfrm>
            <a:off x="152400" y="4114800"/>
            <a:ext cx="3048000" cy="523220"/>
          </a:xfrm>
          <a:prstGeom prst="rect">
            <a:avLst/>
          </a:prstGeom>
          <a:noFill/>
        </p:spPr>
        <p:txBody>
          <a:bodyPr wrap="square" rtlCol="0">
            <a:spAutoFit/>
          </a:bodyPr>
          <a:lstStyle/>
          <a:p>
            <a:r>
              <a:rPr lang="en-US" sz="2800" b="1" dirty="0" smtClean="0">
                <a:effectLst>
                  <a:outerShdw blurRad="38100" dist="38100" dir="2700000" algn="tl">
                    <a:srgbClr val="000000">
                      <a:alpha val="43137"/>
                    </a:srgbClr>
                  </a:outerShdw>
                </a:effectLst>
              </a:rPr>
              <a:t>Thomas Jefferson</a:t>
            </a:r>
            <a:endParaRPr lang="en-US" sz="2800" b="1" dirty="0">
              <a:effectLst>
                <a:outerShdw blurRad="38100" dist="38100" dir="2700000" algn="tl">
                  <a:srgbClr val="000000">
                    <a:alpha val="43137"/>
                  </a:srgbClr>
                </a:outerShdw>
              </a:effectLst>
            </a:endParaRPr>
          </a:p>
        </p:txBody>
      </p:sp>
      <p:sp>
        <p:nvSpPr>
          <p:cNvPr id="6" name="Rectangle 5"/>
          <p:cNvSpPr/>
          <p:nvPr/>
        </p:nvSpPr>
        <p:spPr>
          <a:xfrm>
            <a:off x="3429000" y="2362200"/>
            <a:ext cx="5715000" cy="4154984"/>
          </a:xfrm>
          <a:prstGeom prst="rect">
            <a:avLst/>
          </a:prstGeom>
        </p:spPr>
        <p:txBody>
          <a:bodyPr wrap="square">
            <a:spAutoFit/>
          </a:bodyPr>
          <a:lstStyle/>
          <a:p>
            <a:r>
              <a:rPr lang="en-US" sz="2400" dirty="0" smtClean="0"/>
              <a:t>Inventing the United States meant not only creating a government, but imagining the future. Thomas Jefferson embodied his vision in the inspiring words, "We hold these </a:t>
            </a:r>
          </a:p>
          <a:p>
            <a:r>
              <a:rPr lang="en-US" sz="2400" dirty="0" smtClean="0"/>
              <a:t>truths to be self-evident: That all men are created equal; that they are endowed by their Creator with certain unalienable rights; that among these are life, liberty, and the pursuit of happiness; that to secure these rights, governments are instituted among men." </a:t>
            </a:r>
            <a:endParaRPr lang="en-US" sz="2400" dirty="0"/>
          </a:p>
        </p:txBody>
      </p:sp>
    </p:spTree>
  </p:cSld>
  <p:clrMapOvr>
    <a:masterClrMapping/>
  </p:clrMapOvr>
  <p:transition>
    <p:random/>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t="-14000" b="-14000"/>
          </a:stretch>
        </a:blipFill>
        <a:effectLst/>
      </p:bgPr>
    </p:bg>
    <p:spTree>
      <p:nvGrpSpPr>
        <p:cNvPr id="1" name=""/>
        <p:cNvGrpSpPr/>
        <p:nvPr/>
      </p:nvGrpSpPr>
      <p:grpSpPr>
        <a:xfrm>
          <a:off x="0" y="0"/>
          <a:ext cx="0" cy="0"/>
          <a:chOff x="0" y="0"/>
          <a:chExt cx="0" cy="0"/>
        </a:xfrm>
      </p:grpSpPr>
      <p:pic>
        <p:nvPicPr>
          <p:cNvPr id="2" name="Picture 4"/>
          <p:cNvPicPr>
            <a:picLocks noChangeAspect="1" noChangeArrowheads="1"/>
          </p:cNvPicPr>
          <p:nvPr/>
        </p:nvPicPr>
        <p:blipFill>
          <a:blip r:embed="rId3" cstate="print"/>
          <a:srcRect/>
          <a:stretch>
            <a:fillRect/>
          </a:stretch>
        </p:blipFill>
        <p:spPr bwMode="auto">
          <a:xfrm>
            <a:off x="5943600" y="2819400"/>
            <a:ext cx="2895600" cy="266700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3" name="TextBox 2"/>
          <p:cNvSpPr txBox="1"/>
          <p:nvPr/>
        </p:nvSpPr>
        <p:spPr>
          <a:xfrm>
            <a:off x="5715000" y="5791200"/>
            <a:ext cx="3429000" cy="523220"/>
          </a:xfrm>
          <a:prstGeom prst="rect">
            <a:avLst/>
          </a:prstGeom>
          <a:noFill/>
        </p:spPr>
        <p:txBody>
          <a:bodyPr wrap="square" rtlCol="0">
            <a:spAutoFit/>
          </a:bodyPr>
          <a:lstStyle/>
          <a:p>
            <a:r>
              <a:rPr lang="en-US" sz="2800" b="1" dirty="0" smtClean="0">
                <a:effectLst>
                  <a:outerShdw blurRad="38100" dist="38100" dir="2700000" algn="tl">
                    <a:srgbClr val="000000">
                      <a:alpha val="43137"/>
                    </a:srgbClr>
                  </a:outerShdw>
                </a:effectLst>
              </a:rPr>
              <a:t>Alexander Hamilton</a:t>
            </a:r>
            <a:endParaRPr lang="en-US" sz="2800" b="1" dirty="0">
              <a:effectLst>
                <a:outerShdw blurRad="38100" dist="38100" dir="2700000" algn="tl">
                  <a:srgbClr val="000000">
                    <a:alpha val="43137"/>
                  </a:srgbClr>
                </a:outerShdw>
              </a:effectLst>
            </a:endParaRPr>
          </a:p>
        </p:txBody>
      </p:sp>
      <p:sp>
        <p:nvSpPr>
          <p:cNvPr id="4" name="Rectangle 3"/>
          <p:cNvSpPr/>
          <p:nvPr/>
        </p:nvSpPr>
        <p:spPr>
          <a:xfrm>
            <a:off x="228600" y="1371600"/>
            <a:ext cx="5638800" cy="4893647"/>
          </a:xfrm>
          <a:prstGeom prst="rect">
            <a:avLst/>
          </a:prstGeom>
        </p:spPr>
        <p:txBody>
          <a:bodyPr wrap="square">
            <a:spAutoFit/>
          </a:bodyPr>
          <a:lstStyle/>
          <a:p>
            <a:r>
              <a:rPr lang="en-US" sz="2400" dirty="0" smtClean="0"/>
              <a:t>But actions also embody visions. When George Washington chose Alexander Hamilton, self-made man and war hero, as the nation's first secretary of the treasury, along with Thomas Jefferson as secretary of state, he put in power two brilliant men with radically different notions of what the United States ought to become, and different plans for how to reach their goals. While Jefferson cared most about political ideals, Hamilton focused his energy on creating the institutions that would make America a world power. </a:t>
            </a:r>
            <a:endParaRPr lang="en-US" sz="2400" dirty="0"/>
          </a:p>
        </p:txBody>
      </p:sp>
    </p:spTree>
  </p:cSld>
  <p:clrMapOvr>
    <a:masterClrMapping/>
  </p:clrMapOvr>
  <p:transition>
    <p:random/>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t="-14000" b="-14000"/>
          </a:stretch>
        </a:blipFill>
        <a:effectLst/>
      </p:bgPr>
    </p:bg>
    <p:spTree>
      <p:nvGrpSpPr>
        <p:cNvPr id="1" name=""/>
        <p:cNvGrpSpPr/>
        <p:nvPr/>
      </p:nvGrpSpPr>
      <p:grpSpPr>
        <a:xfrm>
          <a:off x="0" y="0"/>
          <a:ext cx="0" cy="0"/>
          <a:chOff x="0" y="0"/>
          <a:chExt cx="0" cy="0"/>
        </a:xfrm>
      </p:grpSpPr>
      <p:sp>
        <p:nvSpPr>
          <p:cNvPr id="2" name="TextBox 1"/>
          <p:cNvSpPr txBox="1"/>
          <p:nvPr/>
        </p:nvSpPr>
        <p:spPr>
          <a:xfrm>
            <a:off x="457200" y="1371600"/>
            <a:ext cx="7924800" cy="5109091"/>
          </a:xfrm>
          <a:prstGeom prst="rect">
            <a:avLst/>
          </a:prstGeom>
          <a:noFill/>
        </p:spPr>
        <p:txBody>
          <a:bodyPr wrap="square" rtlCol="0">
            <a:spAutoFit/>
          </a:bodyPr>
          <a:lstStyle/>
          <a:p>
            <a:r>
              <a:rPr lang="en-US" sz="2800" dirty="0" smtClean="0"/>
              <a:t>Activity Instructions:    </a:t>
            </a:r>
          </a:p>
          <a:p>
            <a:endParaRPr lang="en-US" sz="2800" dirty="0" smtClean="0"/>
          </a:p>
          <a:p>
            <a:pPr marL="342900" indent="-342900">
              <a:buAutoNum type="arabicPeriod"/>
            </a:pPr>
            <a:r>
              <a:rPr lang="en-US" sz="2800" dirty="0" smtClean="0"/>
              <a:t>We will be reading about Alexander Hamilton and Thomas Jefferson</a:t>
            </a:r>
          </a:p>
          <a:p>
            <a:pPr marL="342900" indent="-342900">
              <a:buAutoNum type="arabicPeriod"/>
            </a:pPr>
            <a:r>
              <a:rPr lang="en-US" sz="2800" dirty="0" smtClean="0"/>
              <a:t>There are two signs on each side of the room. One for Jefferson, and One for Hamilton.</a:t>
            </a:r>
          </a:p>
          <a:p>
            <a:pPr marL="342900" indent="-342900">
              <a:buAutoNum type="arabicPeriod"/>
            </a:pPr>
            <a:r>
              <a:rPr lang="en-US" sz="2800" dirty="0" smtClean="0"/>
              <a:t>After each reading, I would like you to decide who had a </a:t>
            </a:r>
            <a:r>
              <a:rPr lang="en-US" sz="2800" b="1" dirty="0" smtClean="0"/>
              <a:t>better vision for America.  YOU MUST CHOOSE A SIDE</a:t>
            </a:r>
          </a:p>
          <a:p>
            <a:pPr marL="342900" indent="-342900">
              <a:buAutoNum type="arabicPeriod"/>
            </a:pPr>
            <a:r>
              <a:rPr lang="en-US" sz="2800" dirty="0" smtClean="0"/>
              <a:t>After we are done you will vote for either Jefferson or Hamilton.</a:t>
            </a:r>
          </a:p>
          <a:p>
            <a:endParaRPr lang="en-US" dirty="0"/>
          </a:p>
        </p:txBody>
      </p:sp>
    </p:spTree>
  </p:cSld>
  <p:clrMapOvr>
    <a:masterClrMapping/>
  </p:clrMapOvr>
  <p:transition>
    <p:random/>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t="-14000" b="-14000"/>
          </a:stretch>
        </a:blipFill>
        <a:effectLst/>
      </p:bgPr>
    </p:bg>
    <p:spTree>
      <p:nvGrpSpPr>
        <p:cNvPr id="1" name=""/>
        <p:cNvGrpSpPr/>
        <p:nvPr/>
      </p:nvGrpSpPr>
      <p:grpSpPr>
        <a:xfrm>
          <a:off x="0" y="0"/>
          <a:ext cx="0" cy="0"/>
          <a:chOff x="0" y="0"/>
          <a:chExt cx="0" cy="0"/>
        </a:xfrm>
      </p:grpSpPr>
      <p:pic>
        <p:nvPicPr>
          <p:cNvPr id="4" name="Picture 3"/>
          <p:cNvPicPr>
            <a:picLocks noChangeAspect="1" noChangeArrowheads="1"/>
          </p:cNvPicPr>
          <p:nvPr/>
        </p:nvPicPr>
        <p:blipFill>
          <a:blip r:embed="rId3" cstate="print"/>
          <a:srcRect/>
          <a:stretch>
            <a:fillRect/>
          </a:stretch>
        </p:blipFill>
        <p:spPr bwMode="auto">
          <a:xfrm>
            <a:off x="228600" y="1219200"/>
            <a:ext cx="2819401" cy="2660241"/>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5" name="TextBox 4"/>
          <p:cNvSpPr txBox="1"/>
          <p:nvPr/>
        </p:nvSpPr>
        <p:spPr>
          <a:xfrm>
            <a:off x="152400" y="4114800"/>
            <a:ext cx="3048000" cy="523220"/>
          </a:xfrm>
          <a:prstGeom prst="rect">
            <a:avLst/>
          </a:prstGeom>
          <a:noFill/>
        </p:spPr>
        <p:txBody>
          <a:bodyPr wrap="square" rtlCol="0">
            <a:spAutoFit/>
          </a:bodyPr>
          <a:lstStyle/>
          <a:p>
            <a:r>
              <a:rPr lang="en-US" sz="2800" b="1" dirty="0" smtClean="0">
                <a:effectLst>
                  <a:outerShdw blurRad="38100" dist="38100" dir="2700000" algn="tl">
                    <a:srgbClr val="000000">
                      <a:alpha val="43137"/>
                    </a:srgbClr>
                  </a:outerShdw>
                </a:effectLst>
              </a:rPr>
              <a:t>Thomas Jefferson</a:t>
            </a:r>
            <a:endParaRPr lang="en-US" sz="2800" b="1" dirty="0">
              <a:effectLst>
                <a:outerShdw blurRad="38100" dist="38100" dir="2700000" algn="tl">
                  <a:srgbClr val="000000">
                    <a:alpha val="43137"/>
                  </a:srgbClr>
                </a:outerShdw>
              </a:effectLst>
            </a:endParaRPr>
          </a:p>
        </p:txBody>
      </p:sp>
      <p:sp>
        <p:nvSpPr>
          <p:cNvPr id="6" name="Rectangle 5"/>
          <p:cNvSpPr/>
          <p:nvPr/>
        </p:nvSpPr>
        <p:spPr>
          <a:xfrm>
            <a:off x="3429000" y="2362200"/>
            <a:ext cx="5257800" cy="3693319"/>
          </a:xfrm>
          <a:prstGeom prst="rect">
            <a:avLst/>
          </a:prstGeom>
        </p:spPr>
        <p:txBody>
          <a:bodyPr wrap="square">
            <a:spAutoFit/>
          </a:bodyPr>
          <a:lstStyle/>
          <a:p>
            <a:r>
              <a:rPr lang="en-US" sz="3600" dirty="0" smtClean="0"/>
              <a:t>People who believed in the ideas or ideology of Thomas Jefferson were called:</a:t>
            </a:r>
          </a:p>
          <a:p>
            <a:endParaRPr lang="en-US" sz="3600" dirty="0" smtClean="0"/>
          </a:p>
          <a:p>
            <a:r>
              <a:rPr lang="en-US" sz="5400" b="1" dirty="0" err="1" smtClean="0"/>
              <a:t>Jeffersonians</a:t>
            </a:r>
            <a:endParaRPr lang="en-US" sz="5400" b="1" dirty="0"/>
          </a:p>
        </p:txBody>
      </p:sp>
    </p:spTree>
  </p:cSld>
  <p:clrMapOvr>
    <a:masterClrMapping/>
  </p:clrMapOvr>
  <p:transition>
    <p:random/>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t="-14000" b="-14000"/>
          </a:stretch>
        </a:blipFill>
        <a:effectLst/>
      </p:bgPr>
    </p:bg>
    <p:spTree>
      <p:nvGrpSpPr>
        <p:cNvPr id="1" name=""/>
        <p:cNvGrpSpPr/>
        <p:nvPr/>
      </p:nvGrpSpPr>
      <p:grpSpPr>
        <a:xfrm>
          <a:off x="0" y="0"/>
          <a:ext cx="0" cy="0"/>
          <a:chOff x="0" y="0"/>
          <a:chExt cx="0" cy="0"/>
        </a:xfrm>
      </p:grpSpPr>
      <p:pic>
        <p:nvPicPr>
          <p:cNvPr id="2" name="Picture 4"/>
          <p:cNvPicPr>
            <a:picLocks noChangeAspect="1" noChangeArrowheads="1"/>
          </p:cNvPicPr>
          <p:nvPr/>
        </p:nvPicPr>
        <p:blipFill>
          <a:blip r:embed="rId3" cstate="print"/>
          <a:srcRect/>
          <a:stretch>
            <a:fillRect/>
          </a:stretch>
        </p:blipFill>
        <p:spPr bwMode="auto">
          <a:xfrm>
            <a:off x="5943600" y="2819400"/>
            <a:ext cx="2895600" cy="266700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3" name="TextBox 2"/>
          <p:cNvSpPr txBox="1"/>
          <p:nvPr/>
        </p:nvSpPr>
        <p:spPr>
          <a:xfrm>
            <a:off x="5715000" y="5791200"/>
            <a:ext cx="3429000" cy="523220"/>
          </a:xfrm>
          <a:prstGeom prst="rect">
            <a:avLst/>
          </a:prstGeom>
          <a:noFill/>
        </p:spPr>
        <p:txBody>
          <a:bodyPr wrap="square" rtlCol="0">
            <a:spAutoFit/>
          </a:bodyPr>
          <a:lstStyle/>
          <a:p>
            <a:r>
              <a:rPr lang="en-US" sz="2800" b="1" dirty="0" smtClean="0">
                <a:effectLst>
                  <a:outerShdw blurRad="38100" dist="38100" dir="2700000" algn="tl">
                    <a:srgbClr val="000000">
                      <a:alpha val="43137"/>
                    </a:srgbClr>
                  </a:outerShdw>
                </a:effectLst>
              </a:rPr>
              <a:t>Alexander Hamilton</a:t>
            </a:r>
            <a:endParaRPr lang="en-US" sz="2800" b="1" dirty="0">
              <a:effectLst>
                <a:outerShdw blurRad="38100" dist="38100" dir="2700000" algn="tl">
                  <a:srgbClr val="000000">
                    <a:alpha val="43137"/>
                  </a:srgbClr>
                </a:outerShdw>
              </a:effectLst>
            </a:endParaRPr>
          </a:p>
        </p:txBody>
      </p:sp>
      <p:sp>
        <p:nvSpPr>
          <p:cNvPr id="5" name="Rectangle 4"/>
          <p:cNvSpPr/>
          <p:nvPr/>
        </p:nvSpPr>
        <p:spPr>
          <a:xfrm>
            <a:off x="381000" y="1905000"/>
            <a:ext cx="5257800" cy="3693319"/>
          </a:xfrm>
          <a:prstGeom prst="rect">
            <a:avLst/>
          </a:prstGeom>
        </p:spPr>
        <p:txBody>
          <a:bodyPr wrap="square">
            <a:spAutoFit/>
          </a:bodyPr>
          <a:lstStyle/>
          <a:p>
            <a:r>
              <a:rPr lang="en-US" sz="3600" dirty="0" smtClean="0"/>
              <a:t>People who believed in the ideas or ideology of Alexander Hamilton </a:t>
            </a:r>
            <a:br>
              <a:rPr lang="en-US" sz="3600" dirty="0" smtClean="0"/>
            </a:br>
            <a:r>
              <a:rPr lang="en-US" sz="3600" dirty="0" smtClean="0"/>
              <a:t>were called:</a:t>
            </a:r>
          </a:p>
          <a:p>
            <a:endParaRPr lang="en-US" sz="3600" dirty="0" smtClean="0"/>
          </a:p>
          <a:p>
            <a:r>
              <a:rPr lang="en-US" sz="5400" b="1" dirty="0" smtClean="0"/>
              <a:t>Hamiltonians</a:t>
            </a:r>
            <a:endParaRPr lang="en-US" sz="5400" b="1" dirty="0"/>
          </a:p>
        </p:txBody>
      </p:sp>
    </p:spTree>
  </p:cSld>
  <p:clrMapOvr>
    <a:masterClrMapping/>
  </p:clrMapOvr>
  <p:transition>
    <p:random/>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t="-14000" b="-14000"/>
          </a:stretch>
        </a:blipFill>
        <a:effectLst/>
      </p:bgPr>
    </p:bg>
    <p:spTree>
      <p:nvGrpSpPr>
        <p:cNvPr id="1" name=""/>
        <p:cNvGrpSpPr/>
        <p:nvPr/>
      </p:nvGrpSpPr>
      <p:grpSpPr>
        <a:xfrm>
          <a:off x="0" y="0"/>
          <a:ext cx="0" cy="0"/>
          <a:chOff x="0" y="0"/>
          <a:chExt cx="0" cy="0"/>
        </a:xfrm>
      </p:grpSpPr>
      <p:pic>
        <p:nvPicPr>
          <p:cNvPr id="4" name="Picture 3"/>
          <p:cNvPicPr>
            <a:picLocks noChangeAspect="1" noChangeArrowheads="1"/>
          </p:cNvPicPr>
          <p:nvPr/>
        </p:nvPicPr>
        <p:blipFill>
          <a:blip r:embed="rId3" cstate="print"/>
          <a:srcRect/>
          <a:stretch>
            <a:fillRect/>
          </a:stretch>
        </p:blipFill>
        <p:spPr bwMode="auto">
          <a:xfrm>
            <a:off x="228600" y="1219200"/>
            <a:ext cx="2819401" cy="2660241"/>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5" name="TextBox 4"/>
          <p:cNvSpPr txBox="1"/>
          <p:nvPr/>
        </p:nvSpPr>
        <p:spPr>
          <a:xfrm>
            <a:off x="152400" y="4114800"/>
            <a:ext cx="3048000" cy="523220"/>
          </a:xfrm>
          <a:prstGeom prst="rect">
            <a:avLst/>
          </a:prstGeom>
          <a:noFill/>
        </p:spPr>
        <p:txBody>
          <a:bodyPr wrap="square" rtlCol="0">
            <a:spAutoFit/>
          </a:bodyPr>
          <a:lstStyle/>
          <a:p>
            <a:r>
              <a:rPr lang="en-US" sz="2800" b="1" dirty="0" smtClean="0">
                <a:effectLst>
                  <a:outerShdw blurRad="38100" dist="38100" dir="2700000" algn="tl">
                    <a:srgbClr val="000000">
                      <a:alpha val="43137"/>
                    </a:srgbClr>
                  </a:outerShdw>
                </a:effectLst>
              </a:rPr>
              <a:t>Thomas Jefferson</a:t>
            </a:r>
            <a:endParaRPr lang="en-US" sz="2800" b="1" dirty="0">
              <a:effectLst>
                <a:outerShdw blurRad="38100" dist="38100" dir="2700000" algn="tl">
                  <a:srgbClr val="000000">
                    <a:alpha val="43137"/>
                  </a:srgbClr>
                </a:outerShdw>
              </a:effectLst>
            </a:endParaRPr>
          </a:p>
        </p:txBody>
      </p:sp>
      <p:sp>
        <p:nvSpPr>
          <p:cNvPr id="6" name="Rectangle 5"/>
          <p:cNvSpPr/>
          <p:nvPr/>
        </p:nvSpPr>
        <p:spPr>
          <a:xfrm>
            <a:off x="3429000" y="2362200"/>
            <a:ext cx="5257800" cy="923330"/>
          </a:xfrm>
          <a:prstGeom prst="rect">
            <a:avLst/>
          </a:prstGeom>
        </p:spPr>
        <p:txBody>
          <a:bodyPr wrap="square">
            <a:spAutoFit/>
          </a:bodyPr>
          <a:lstStyle/>
          <a:p>
            <a:endParaRPr lang="en-US" sz="5400" b="1" dirty="0"/>
          </a:p>
        </p:txBody>
      </p:sp>
      <p:sp>
        <p:nvSpPr>
          <p:cNvPr id="2050" name="Rectangle 2"/>
          <p:cNvSpPr>
            <a:spLocks noChangeArrowheads="1"/>
          </p:cNvSpPr>
          <p:nvPr/>
        </p:nvSpPr>
        <p:spPr bwMode="auto">
          <a:xfrm>
            <a:off x="3200400" y="1953398"/>
            <a:ext cx="5715000" cy="397031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3600"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What if you knew that Jefferson trusted the people to act wisely, and thought that governments should leave citizens as free as possible to act as they wished?</a:t>
            </a:r>
            <a:endParaRPr kumimoji="0" lang="en-US" sz="32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ransition>
    <p:random/>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t="-14000" b="-14000"/>
          </a:stretch>
        </a:blipFill>
        <a:effectLst/>
      </p:bgPr>
    </p:bg>
    <p:spTree>
      <p:nvGrpSpPr>
        <p:cNvPr id="1" name=""/>
        <p:cNvGrpSpPr/>
        <p:nvPr/>
      </p:nvGrpSpPr>
      <p:grpSpPr>
        <a:xfrm>
          <a:off x="0" y="0"/>
          <a:ext cx="0" cy="0"/>
          <a:chOff x="0" y="0"/>
          <a:chExt cx="0" cy="0"/>
        </a:xfrm>
      </p:grpSpPr>
      <p:pic>
        <p:nvPicPr>
          <p:cNvPr id="2" name="Picture 4"/>
          <p:cNvPicPr>
            <a:picLocks noChangeAspect="1" noChangeArrowheads="1"/>
          </p:cNvPicPr>
          <p:nvPr/>
        </p:nvPicPr>
        <p:blipFill>
          <a:blip r:embed="rId3" cstate="print"/>
          <a:srcRect/>
          <a:stretch>
            <a:fillRect/>
          </a:stretch>
        </p:blipFill>
        <p:spPr bwMode="auto">
          <a:xfrm>
            <a:off x="5943600" y="2819400"/>
            <a:ext cx="2895600" cy="266700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3" name="TextBox 2"/>
          <p:cNvSpPr txBox="1"/>
          <p:nvPr/>
        </p:nvSpPr>
        <p:spPr>
          <a:xfrm>
            <a:off x="5715000" y="5791200"/>
            <a:ext cx="3429000" cy="523220"/>
          </a:xfrm>
          <a:prstGeom prst="rect">
            <a:avLst/>
          </a:prstGeom>
          <a:noFill/>
        </p:spPr>
        <p:txBody>
          <a:bodyPr wrap="square" rtlCol="0">
            <a:spAutoFit/>
          </a:bodyPr>
          <a:lstStyle/>
          <a:p>
            <a:r>
              <a:rPr lang="en-US" sz="2800" b="1" dirty="0" smtClean="0">
                <a:effectLst>
                  <a:outerShdw blurRad="38100" dist="38100" dir="2700000" algn="tl">
                    <a:srgbClr val="000000">
                      <a:alpha val="43137"/>
                    </a:srgbClr>
                  </a:outerShdw>
                </a:effectLst>
              </a:rPr>
              <a:t>Alexander Hamilton</a:t>
            </a:r>
            <a:endParaRPr lang="en-US" sz="2800" b="1" dirty="0">
              <a:effectLst>
                <a:outerShdw blurRad="38100" dist="38100" dir="2700000" algn="tl">
                  <a:srgbClr val="000000">
                    <a:alpha val="43137"/>
                  </a:srgbClr>
                </a:outerShdw>
              </a:effectLst>
            </a:endParaRPr>
          </a:p>
        </p:txBody>
      </p:sp>
      <p:sp>
        <p:nvSpPr>
          <p:cNvPr id="1025" name="Rectangle 1"/>
          <p:cNvSpPr>
            <a:spLocks noChangeArrowheads="1"/>
          </p:cNvSpPr>
          <p:nvPr/>
        </p:nvSpPr>
        <p:spPr bwMode="auto">
          <a:xfrm>
            <a:off x="457200" y="1600200"/>
            <a:ext cx="5029200" cy="353943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3200" b="0" i="0" u="none" strike="noStrike" cap="none" normalizeH="0" baseline="0" dirty="0" smtClean="0">
                <a:ln>
                  <a:noFill/>
                </a:ln>
                <a:solidFill>
                  <a:srgbClr val="000000"/>
                </a:solidFill>
                <a:effectLst/>
                <a:latin typeface="Arial" pitchFamily="34" charset="0"/>
                <a:ea typeface="Times New Roman" pitchFamily="18" charset="0"/>
                <a:cs typeface="Times New Roman" pitchFamily="18" charset="0"/>
              </a:rPr>
              <a:t>What if you knew that Alexander Hamilton had a bleak view of human nature, and worried that too much democracy might unleash the worst in people?</a:t>
            </a:r>
            <a:endParaRPr kumimoji="0" lang="en-US" sz="28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ransition>
    <p:random/>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t="-14000" b="-14000"/>
          </a:stretch>
        </a:blipFill>
        <a:effectLst/>
      </p:bgPr>
    </p:bg>
    <p:spTree>
      <p:nvGrpSpPr>
        <p:cNvPr id="1" name=""/>
        <p:cNvGrpSpPr/>
        <p:nvPr/>
      </p:nvGrpSpPr>
      <p:grpSpPr>
        <a:xfrm>
          <a:off x="0" y="0"/>
          <a:ext cx="0" cy="0"/>
          <a:chOff x="0" y="0"/>
          <a:chExt cx="0" cy="0"/>
        </a:xfrm>
      </p:grpSpPr>
      <p:pic>
        <p:nvPicPr>
          <p:cNvPr id="6" name="Picture 3"/>
          <p:cNvPicPr>
            <a:picLocks noChangeAspect="1" noChangeArrowheads="1"/>
          </p:cNvPicPr>
          <p:nvPr/>
        </p:nvPicPr>
        <p:blipFill>
          <a:blip r:embed="rId3" cstate="print"/>
          <a:srcRect/>
          <a:stretch>
            <a:fillRect/>
          </a:stretch>
        </p:blipFill>
        <p:spPr bwMode="auto">
          <a:xfrm>
            <a:off x="609600" y="2362200"/>
            <a:ext cx="2819401" cy="2660241"/>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7" name="Picture 4"/>
          <p:cNvPicPr>
            <a:picLocks noChangeAspect="1" noChangeArrowheads="1"/>
          </p:cNvPicPr>
          <p:nvPr/>
        </p:nvPicPr>
        <p:blipFill>
          <a:blip r:embed="rId4" cstate="print"/>
          <a:srcRect/>
          <a:stretch>
            <a:fillRect/>
          </a:stretch>
        </p:blipFill>
        <p:spPr bwMode="auto">
          <a:xfrm>
            <a:off x="5486400" y="2286000"/>
            <a:ext cx="2895600" cy="266700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8" name="TextBox 7"/>
          <p:cNvSpPr txBox="1"/>
          <p:nvPr/>
        </p:nvSpPr>
        <p:spPr>
          <a:xfrm>
            <a:off x="4191000" y="3581400"/>
            <a:ext cx="990600" cy="584775"/>
          </a:xfrm>
          <a:prstGeom prst="rect">
            <a:avLst/>
          </a:prstGeom>
          <a:noFill/>
        </p:spPr>
        <p:txBody>
          <a:bodyPr wrap="square" rtlCol="0">
            <a:spAutoFit/>
          </a:bodyPr>
          <a:lstStyle/>
          <a:p>
            <a:r>
              <a:rPr lang="en-US" sz="3200" b="1" dirty="0" smtClean="0">
                <a:effectLst>
                  <a:outerShdw blurRad="38100" dist="38100" dir="2700000" algn="tl">
                    <a:srgbClr val="000000">
                      <a:alpha val="43137"/>
                    </a:srgbClr>
                  </a:outerShdw>
                </a:effectLst>
              </a:rPr>
              <a:t>OR</a:t>
            </a:r>
            <a:endParaRPr lang="en-US" sz="3200" b="1" dirty="0">
              <a:effectLst>
                <a:outerShdw blurRad="38100" dist="38100" dir="2700000" algn="tl">
                  <a:srgbClr val="000000">
                    <a:alpha val="43137"/>
                  </a:srgbClr>
                </a:outerShdw>
              </a:effectLst>
            </a:endParaRPr>
          </a:p>
        </p:txBody>
      </p:sp>
      <p:sp>
        <p:nvSpPr>
          <p:cNvPr id="10" name="TextBox 9"/>
          <p:cNvSpPr txBox="1"/>
          <p:nvPr/>
        </p:nvSpPr>
        <p:spPr>
          <a:xfrm>
            <a:off x="685800" y="5410200"/>
            <a:ext cx="3048000" cy="523220"/>
          </a:xfrm>
          <a:prstGeom prst="rect">
            <a:avLst/>
          </a:prstGeom>
          <a:noFill/>
        </p:spPr>
        <p:txBody>
          <a:bodyPr wrap="square" rtlCol="0">
            <a:spAutoFit/>
          </a:bodyPr>
          <a:lstStyle/>
          <a:p>
            <a:r>
              <a:rPr lang="en-US" sz="2800" b="1" dirty="0" smtClean="0">
                <a:effectLst>
                  <a:outerShdw blurRad="38100" dist="38100" dir="2700000" algn="tl">
                    <a:srgbClr val="000000">
                      <a:alpha val="43137"/>
                    </a:srgbClr>
                  </a:outerShdw>
                </a:effectLst>
              </a:rPr>
              <a:t>Thomas Jefferson</a:t>
            </a:r>
            <a:endParaRPr lang="en-US" sz="2800" b="1" dirty="0">
              <a:effectLst>
                <a:outerShdw blurRad="38100" dist="38100" dir="2700000" algn="tl">
                  <a:srgbClr val="000000">
                    <a:alpha val="43137"/>
                  </a:srgbClr>
                </a:outerShdw>
              </a:effectLst>
            </a:endParaRPr>
          </a:p>
        </p:txBody>
      </p:sp>
      <p:sp>
        <p:nvSpPr>
          <p:cNvPr id="11" name="TextBox 10"/>
          <p:cNvSpPr txBox="1"/>
          <p:nvPr/>
        </p:nvSpPr>
        <p:spPr>
          <a:xfrm>
            <a:off x="5257800" y="5410200"/>
            <a:ext cx="3429000" cy="523220"/>
          </a:xfrm>
          <a:prstGeom prst="rect">
            <a:avLst/>
          </a:prstGeom>
          <a:noFill/>
        </p:spPr>
        <p:txBody>
          <a:bodyPr wrap="square" rtlCol="0">
            <a:spAutoFit/>
          </a:bodyPr>
          <a:lstStyle/>
          <a:p>
            <a:r>
              <a:rPr lang="en-US" sz="2800" b="1" dirty="0" smtClean="0">
                <a:effectLst>
                  <a:outerShdw blurRad="38100" dist="38100" dir="2700000" algn="tl">
                    <a:srgbClr val="000000">
                      <a:alpha val="43137"/>
                    </a:srgbClr>
                  </a:outerShdw>
                </a:effectLst>
              </a:rPr>
              <a:t>Alexander Hamilton</a:t>
            </a:r>
            <a:endParaRPr lang="en-US" sz="2800" b="1" dirty="0">
              <a:effectLst>
                <a:outerShdw blurRad="38100" dist="38100" dir="2700000" algn="tl">
                  <a:srgbClr val="000000">
                    <a:alpha val="43137"/>
                  </a:srgbClr>
                </a:outerShdw>
              </a:effectLst>
            </a:endParaRPr>
          </a:p>
        </p:txBody>
      </p:sp>
      <p:sp>
        <p:nvSpPr>
          <p:cNvPr id="9" name="Rectangle 8"/>
          <p:cNvSpPr/>
          <p:nvPr/>
        </p:nvSpPr>
        <p:spPr>
          <a:xfrm>
            <a:off x="2362200" y="1447800"/>
            <a:ext cx="4410182" cy="923330"/>
          </a:xfrm>
          <a:prstGeom prst="rect">
            <a:avLst/>
          </a:prstGeom>
          <a:noFill/>
        </p:spPr>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n-US" sz="5400" b="1" cap="none"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Choose a </a:t>
            </a:r>
            <a:r>
              <a:rPr lang="en-US" sz="5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Side </a:t>
            </a:r>
            <a:endParaRPr lang="en-US" sz="5400" b="1" cap="none"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13" name="Rectangle 12"/>
          <p:cNvSpPr/>
          <p:nvPr/>
        </p:nvSpPr>
        <p:spPr>
          <a:xfrm>
            <a:off x="533400" y="5943600"/>
            <a:ext cx="3249544" cy="769441"/>
          </a:xfrm>
          <a:prstGeom prst="rect">
            <a:avLst/>
          </a:prstGeom>
        </p:spPr>
        <p:style>
          <a:lnRef idx="1">
            <a:schemeClr val="accent2"/>
          </a:lnRef>
          <a:fillRef idx="3">
            <a:schemeClr val="accent2"/>
          </a:fillRef>
          <a:effectRef idx="2">
            <a:schemeClr val="accent2"/>
          </a:effectRef>
          <a:fontRef idx="minor">
            <a:schemeClr val="lt1"/>
          </a:fontRef>
        </p:style>
        <p:txBody>
          <a:bodyPr wrap="none">
            <a:spAutoFit/>
          </a:bodyPr>
          <a:lstStyle/>
          <a:p>
            <a:r>
              <a:rPr lang="en-US" sz="4400" b="1" dirty="0" err="1" smtClean="0"/>
              <a:t>Jeffersonians</a:t>
            </a:r>
            <a:endParaRPr lang="en-US" sz="4400" b="1" dirty="0"/>
          </a:p>
        </p:txBody>
      </p:sp>
      <p:sp>
        <p:nvSpPr>
          <p:cNvPr id="14" name="Rectangle 13"/>
          <p:cNvSpPr/>
          <p:nvPr/>
        </p:nvSpPr>
        <p:spPr>
          <a:xfrm>
            <a:off x="5334000" y="5943600"/>
            <a:ext cx="3293787" cy="769441"/>
          </a:xfrm>
          <a:prstGeom prst="rect">
            <a:avLst/>
          </a:prstGeom>
        </p:spPr>
        <p:style>
          <a:lnRef idx="1">
            <a:schemeClr val="accent1"/>
          </a:lnRef>
          <a:fillRef idx="3">
            <a:schemeClr val="accent1"/>
          </a:fillRef>
          <a:effectRef idx="2">
            <a:schemeClr val="accent1"/>
          </a:effectRef>
          <a:fontRef idx="minor">
            <a:schemeClr val="lt1"/>
          </a:fontRef>
        </p:style>
        <p:txBody>
          <a:bodyPr wrap="none">
            <a:spAutoFit/>
          </a:bodyPr>
          <a:lstStyle/>
          <a:p>
            <a:r>
              <a:rPr lang="en-US" sz="4400" b="1" dirty="0" smtClean="0"/>
              <a:t>Hamiltonians</a:t>
            </a:r>
            <a:endParaRPr lang="en-US" sz="4000" b="1" dirty="0"/>
          </a:p>
        </p:txBody>
      </p:sp>
    </p:spTree>
  </p:cSld>
  <p:clrMapOvr>
    <a:masterClrMapping/>
  </p:clrMapOvr>
  <p:transition>
    <p:random/>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t="-14000" b="-14000"/>
          </a:stretch>
        </a:blipFill>
        <a:effectLst/>
      </p:bgPr>
    </p:bg>
    <p:spTree>
      <p:nvGrpSpPr>
        <p:cNvPr id="1" name=""/>
        <p:cNvGrpSpPr/>
        <p:nvPr/>
      </p:nvGrpSpPr>
      <p:grpSpPr>
        <a:xfrm>
          <a:off x="0" y="0"/>
          <a:ext cx="0" cy="0"/>
          <a:chOff x="0" y="0"/>
          <a:chExt cx="0" cy="0"/>
        </a:xfrm>
      </p:grpSpPr>
      <p:pic>
        <p:nvPicPr>
          <p:cNvPr id="4" name="Picture 3"/>
          <p:cNvPicPr>
            <a:picLocks noChangeAspect="1" noChangeArrowheads="1"/>
          </p:cNvPicPr>
          <p:nvPr/>
        </p:nvPicPr>
        <p:blipFill>
          <a:blip r:embed="rId3" cstate="print"/>
          <a:srcRect/>
          <a:stretch>
            <a:fillRect/>
          </a:stretch>
        </p:blipFill>
        <p:spPr bwMode="auto">
          <a:xfrm>
            <a:off x="228600" y="2971800"/>
            <a:ext cx="2819401" cy="2660241"/>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5" name="TextBox 4"/>
          <p:cNvSpPr txBox="1"/>
          <p:nvPr/>
        </p:nvSpPr>
        <p:spPr>
          <a:xfrm>
            <a:off x="152400" y="5867400"/>
            <a:ext cx="3048000" cy="523220"/>
          </a:xfrm>
          <a:prstGeom prst="rect">
            <a:avLst/>
          </a:prstGeom>
          <a:noFill/>
        </p:spPr>
        <p:txBody>
          <a:bodyPr wrap="square" rtlCol="0">
            <a:spAutoFit/>
          </a:bodyPr>
          <a:lstStyle/>
          <a:p>
            <a:r>
              <a:rPr lang="en-US" sz="2800" b="1" dirty="0" smtClean="0">
                <a:effectLst>
                  <a:outerShdw blurRad="38100" dist="38100" dir="2700000" algn="tl">
                    <a:srgbClr val="000000">
                      <a:alpha val="43137"/>
                    </a:srgbClr>
                  </a:outerShdw>
                </a:effectLst>
              </a:rPr>
              <a:t>Thomas Jefferson</a:t>
            </a:r>
            <a:endParaRPr lang="en-US" sz="2800" b="1" dirty="0">
              <a:effectLst>
                <a:outerShdw blurRad="38100" dist="38100" dir="2700000" algn="tl">
                  <a:srgbClr val="000000">
                    <a:alpha val="43137"/>
                  </a:srgbClr>
                </a:outerShdw>
              </a:effectLst>
            </a:endParaRPr>
          </a:p>
        </p:txBody>
      </p:sp>
      <p:sp>
        <p:nvSpPr>
          <p:cNvPr id="6" name="Rectangle 5"/>
          <p:cNvSpPr/>
          <p:nvPr/>
        </p:nvSpPr>
        <p:spPr>
          <a:xfrm>
            <a:off x="3429000" y="2362200"/>
            <a:ext cx="5257800" cy="923330"/>
          </a:xfrm>
          <a:prstGeom prst="rect">
            <a:avLst/>
          </a:prstGeom>
        </p:spPr>
        <p:txBody>
          <a:bodyPr wrap="square">
            <a:spAutoFit/>
          </a:bodyPr>
          <a:lstStyle/>
          <a:p>
            <a:endParaRPr lang="en-US" sz="5400" b="1" dirty="0"/>
          </a:p>
        </p:txBody>
      </p:sp>
      <p:sp>
        <p:nvSpPr>
          <p:cNvPr id="7" name="Rectangle 6"/>
          <p:cNvSpPr/>
          <p:nvPr/>
        </p:nvSpPr>
        <p:spPr>
          <a:xfrm>
            <a:off x="457200" y="1143000"/>
            <a:ext cx="5447902" cy="646331"/>
          </a:xfrm>
          <a:prstGeom prst="rect">
            <a:avLst/>
          </a:prstGeom>
        </p:spPr>
        <p:txBody>
          <a:bodyPr wrap="none">
            <a:spAutoFit/>
          </a:bodyPr>
          <a:lstStyle/>
          <a:p>
            <a:r>
              <a:rPr lang="en-US" sz="3600" b="1" dirty="0" smtClean="0"/>
              <a:t>On the Virtue of the People</a:t>
            </a:r>
            <a:endParaRPr lang="en-US" sz="3600" dirty="0"/>
          </a:p>
        </p:txBody>
      </p:sp>
      <p:sp>
        <p:nvSpPr>
          <p:cNvPr id="32770" name="Rectangle 2"/>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32771" name="Rectangle 3"/>
          <p:cNvSpPr>
            <a:spLocks noChangeArrowheads="1"/>
          </p:cNvSpPr>
          <p:nvPr/>
        </p:nvSpPr>
        <p:spPr bwMode="auto">
          <a:xfrm>
            <a:off x="3429000" y="2057400"/>
            <a:ext cx="5410200" cy="452431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3200" b="1" i="0" u="none" strike="noStrike" cap="none" normalizeH="0" baseline="0" dirty="0" smtClean="0">
                <a:ln>
                  <a:noFill/>
                </a:ln>
                <a:solidFill>
                  <a:srgbClr val="000000"/>
                </a:solidFill>
                <a:effectLst/>
                <a:latin typeface="Arial" pitchFamily="34" charset="0"/>
                <a:ea typeface="Times New Roman" pitchFamily="18" charset="0"/>
                <a:cs typeface="Times New Roman" pitchFamily="18" charset="0"/>
              </a:rPr>
              <a:t>"I am persuaded myself that the good sense of the people will always be found to be the best army. . . . They may be led astray for a moment, but will soon correct themselves." </a:t>
            </a:r>
            <a:endParaRPr kumimoji="0" lang="en-US" sz="3200"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3200"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Thomas Jefferson to Edward Carrington, 1787</a:t>
            </a:r>
            <a:r>
              <a:rPr kumimoji="0" lang="en-US" sz="1400" b="0" i="0" u="none" strike="noStrike" cap="none" normalizeH="0" baseline="0" dirty="0" smtClean="0">
                <a:ln>
                  <a:noFill/>
                </a:ln>
                <a:solidFill>
                  <a:schemeClr val="tx1"/>
                </a:solidFill>
                <a:effectLst/>
                <a:latin typeface="Arial" pitchFamily="34" charset="0"/>
                <a:cs typeface="Arial" pitchFamily="34" charset="0"/>
              </a:rPr>
              <a:t> </a:t>
            </a:r>
            <a:endParaRPr kumimoji="0" lang="en-US" sz="44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ransition>
    <p:random/>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t="-14000" b="-14000"/>
          </a:stretch>
        </a:blipFill>
        <a:effectLst/>
      </p:bgPr>
    </p:bg>
    <p:spTree>
      <p:nvGrpSpPr>
        <p:cNvPr id="1" name=""/>
        <p:cNvGrpSpPr/>
        <p:nvPr/>
      </p:nvGrpSpPr>
      <p:grpSpPr>
        <a:xfrm>
          <a:off x="0" y="0"/>
          <a:ext cx="0" cy="0"/>
          <a:chOff x="0" y="0"/>
          <a:chExt cx="0" cy="0"/>
        </a:xfrm>
      </p:grpSpPr>
      <p:pic>
        <p:nvPicPr>
          <p:cNvPr id="2" name="Picture 4"/>
          <p:cNvPicPr>
            <a:picLocks noChangeAspect="1" noChangeArrowheads="1"/>
          </p:cNvPicPr>
          <p:nvPr/>
        </p:nvPicPr>
        <p:blipFill>
          <a:blip r:embed="rId3" cstate="print"/>
          <a:srcRect/>
          <a:stretch>
            <a:fillRect/>
          </a:stretch>
        </p:blipFill>
        <p:spPr bwMode="auto">
          <a:xfrm>
            <a:off x="6096000" y="1676400"/>
            <a:ext cx="2895600" cy="266700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3" name="TextBox 2"/>
          <p:cNvSpPr txBox="1"/>
          <p:nvPr/>
        </p:nvSpPr>
        <p:spPr>
          <a:xfrm>
            <a:off x="5867400" y="4648200"/>
            <a:ext cx="3429000" cy="523220"/>
          </a:xfrm>
          <a:prstGeom prst="rect">
            <a:avLst/>
          </a:prstGeom>
          <a:noFill/>
        </p:spPr>
        <p:txBody>
          <a:bodyPr wrap="square" rtlCol="0">
            <a:spAutoFit/>
          </a:bodyPr>
          <a:lstStyle/>
          <a:p>
            <a:r>
              <a:rPr lang="en-US" sz="2800" b="1" dirty="0" smtClean="0">
                <a:effectLst>
                  <a:outerShdw blurRad="38100" dist="38100" dir="2700000" algn="tl">
                    <a:srgbClr val="000000">
                      <a:alpha val="43137"/>
                    </a:srgbClr>
                  </a:outerShdw>
                </a:effectLst>
              </a:rPr>
              <a:t>Alexander Hamilton</a:t>
            </a:r>
            <a:endParaRPr lang="en-US" sz="2800" b="1" dirty="0">
              <a:effectLst>
                <a:outerShdw blurRad="38100" dist="38100" dir="2700000" algn="tl">
                  <a:srgbClr val="000000">
                    <a:alpha val="43137"/>
                  </a:srgbClr>
                </a:outerShdw>
              </a:effectLst>
            </a:endParaRPr>
          </a:p>
        </p:txBody>
      </p:sp>
      <p:sp>
        <p:nvSpPr>
          <p:cNvPr id="31745" name="Rectangle 1"/>
          <p:cNvSpPr>
            <a:spLocks noChangeArrowheads="1"/>
          </p:cNvSpPr>
          <p:nvPr/>
        </p:nvSpPr>
        <p:spPr bwMode="auto">
          <a:xfrm>
            <a:off x="152400" y="1902798"/>
            <a:ext cx="5562600" cy="440120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800" b="1" i="0" u="none" strike="noStrike" cap="none" normalizeH="0" baseline="0" dirty="0" smtClean="0">
                <a:ln>
                  <a:noFill/>
                </a:ln>
                <a:solidFill>
                  <a:srgbClr val="000000"/>
                </a:solidFill>
                <a:effectLst/>
                <a:latin typeface="Arial" pitchFamily="34" charset="0"/>
                <a:ea typeface="Times New Roman" pitchFamily="18" charset="0"/>
                <a:cs typeface="Times New Roman" pitchFamily="18" charset="0"/>
              </a:rPr>
              <a:t>"Has it not. . . invariably been found that momentary passions, and immediate interests, have a more active and imperious control over human conduct than general or remote considerations of policy, utility and justice?" </a:t>
            </a:r>
            <a:endParaRPr kumimoji="0" lang="en-US" sz="12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US" sz="2800" b="0" i="0" u="none" strike="noStrike" cap="none" normalizeH="0" baseline="0" dirty="0" smtClean="0">
                <a:ln>
                  <a:noFill/>
                </a:ln>
                <a:solidFill>
                  <a:srgbClr val="000000"/>
                </a:solidFill>
                <a:effectLst/>
                <a:latin typeface="Arial" pitchFamily="34" charset="0"/>
                <a:ea typeface="Times New Roman" pitchFamily="18" charset="0"/>
                <a:cs typeface="Times New Roman" pitchFamily="18" charset="0"/>
              </a:rPr>
              <a:t>-- Alexander Hamilton, </a:t>
            </a:r>
            <a:br>
              <a:rPr kumimoji="0" lang="en-US" sz="2800" b="0" i="0" u="none" strike="noStrike" cap="none" normalizeH="0" baseline="0" dirty="0" smtClean="0">
                <a:ln>
                  <a:noFill/>
                </a:ln>
                <a:solidFill>
                  <a:srgbClr val="000000"/>
                </a:solidFill>
                <a:effectLst/>
                <a:latin typeface="Arial" pitchFamily="34" charset="0"/>
                <a:ea typeface="Times New Roman" pitchFamily="18" charset="0"/>
                <a:cs typeface="Times New Roman" pitchFamily="18" charset="0"/>
              </a:rPr>
            </a:br>
            <a:r>
              <a:rPr kumimoji="0" lang="en-US" sz="2800" b="0" i="0" u="none" strike="noStrike" cap="none" normalizeH="0" baseline="0" dirty="0" smtClean="0">
                <a:ln>
                  <a:noFill/>
                </a:ln>
                <a:solidFill>
                  <a:srgbClr val="000000"/>
                </a:solidFill>
                <a:effectLst/>
                <a:latin typeface="Arial" pitchFamily="34" charset="0"/>
                <a:ea typeface="Times New Roman" pitchFamily="18" charset="0"/>
                <a:cs typeface="Times New Roman" pitchFamily="18" charset="0"/>
              </a:rPr>
              <a:t>Federalist #6</a:t>
            </a:r>
            <a:endParaRPr kumimoji="0" lang="en-US" sz="4000" b="0" i="0" u="none" strike="noStrike" cap="none" normalizeH="0" baseline="0" dirty="0" smtClean="0">
              <a:ln>
                <a:noFill/>
              </a:ln>
              <a:solidFill>
                <a:schemeClr val="tx1"/>
              </a:solidFill>
              <a:effectLst/>
              <a:latin typeface="Arial" pitchFamily="34" charset="0"/>
              <a:cs typeface="Arial" pitchFamily="34" charset="0"/>
            </a:endParaRPr>
          </a:p>
        </p:txBody>
      </p:sp>
      <p:sp>
        <p:nvSpPr>
          <p:cNvPr id="6" name="Rectangle 5"/>
          <p:cNvSpPr/>
          <p:nvPr/>
        </p:nvSpPr>
        <p:spPr>
          <a:xfrm>
            <a:off x="381000" y="990600"/>
            <a:ext cx="5447902" cy="646331"/>
          </a:xfrm>
          <a:prstGeom prst="rect">
            <a:avLst/>
          </a:prstGeom>
        </p:spPr>
        <p:txBody>
          <a:bodyPr wrap="none">
            <a:spAutoFit/>
          </a:bodyPr>
          <a:lstStyle/>
          <a:p>
            <a:r>
              <a:rPr lang="en-US" sz="3600" b="1" dirty="0" smtClean="0"/>
              <a:t>On the Virtue of the People</a:t>
            </a:r>
            <a:endParaRPr lang="en-US" sz="3600" dirty="0"/>
          </a:p>
        </p:txBody>
      </p:sp>
    </p:spTree>
  </p:cSld>
  <p:clrMapOvr>
    <a:masterClrMapping/>
  </p:clrMapOvr>
  <p:transition>
    <p:random/>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t="-14000" b="-14000"/>
          </a:stretch>
        </a:blipFill>
        <a:effectLst/>
      </p:bgPr>
    </p:bg>
    <p:spTree>
      <p:nvGrpSpPr>
        <p:cNvPr id="1" name=""/>
        <p:cNvGrpSpPr/>
        <p:nvPr/>
      </p:nvGrpSpPr>
      <p:grpSpPr>
        <a:xfrm>
          <a:off x="0" y="0"/>
          <a:ext cx="0" cy="0"/>
          <a:chOff x="0" y="0"/>
          <a:chExt cx="0" cy="0"/>
        </a:xfrm>
      </p:grpSpPr>
      <p:pic>
        <p:nvPicPr>
          <p:cNvPr id="6" name="Picture 3"/>
          <p:cNvPicPr>
            <a:picLocks noChangeAspect="1" noChangeArrowheads="1"/>
          </p:cNvPicPr>
          <p:nvPr/>
        </p:nvPicPr>
        <p:blipFill>
          <a:blip r:embed="rId3" cstate="print"/>
          <a:srcRect/>
          <a:stretch>
            <a:fillRect/>
          </a:stretch>
        </p:blipFill>
        <p:spPr bwMode="auto">
          <a:xfrm>
            <a:off x="609600" y="2362200"/>
            <a:ext cx="2819401" cy="2660241"/>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7" name="Picture 4"/>
          <p:cNvPicPr>
            <a:picLocks noChangeAspect="1" noChangeArrowheads="1"/>
          </p:cNvPicPr>
          <p:nvPr/>
        </p:nvPicPr>
        <p:blipFill>
          <a:blip r:embed="rId4" cstate="print"/>
          <a:srcRect/>
          <a:stretch>
            <a:fillRect/>
          </a:stretch>
        </p:blipFill>
        <p:spPr bwMode="auto">
          <a:xfrm>
            <a:off x="5486400" y="2286000"/>
            <a:ext cx="2895600" cy="266700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8" name="TextBox 7"/>
          <p:cNvSpPr txBox="1"/>
          <p:nvPr/>
        </p:nvSpPr>
        <p:spPr>
          <a:xfrm>
            <a:off x="4191000" y="3581400"/>
            <a:ext cx="990600" cy="584775"/>
          </a:xfrm>
          <a:prstGeom prst="rect">
            <a:avLst/>
          </a:prstGeom>
          <a:noFill/>
        </p:spPr>
        <p:txBody>
          <a:bodyPr wrap="square" rtlCol="0">
            <a:spAutoFit/>
          </a:bodyPr>
          <a:lstStyle/>
          <a:p>
            <a:r>
              <a:rPr lang="en-US" sz="3200" b="1" dirty="0" smtClean="0">
                <a:effectLst>
                  <a:outerShdw blurRad="38100" dist="38100" dir="2700000" algn="tl">
                    <a:srgbClr val="000000">
                      <a:alpha val="43137"/>
                    </a:srgbClr>
                  </a:outerShdw>
                </a:effectLst>
              </a:rPr>
              <a:t>OR</a:t>
            </a:r>
            <a:endParaRPr lang="en-US" sz="3200" b="1" dirty="0">
              <a:effectLst>
                <a:outerShdw blurRad="38100" dist="38100" dir="2700000" algn="tl">
                  <a:srgbClr val="000000">
                    <a:alpha val="43137"/>
                  </a:srgbClr>
                </a:outerShdw>
              </a:effectLst>
            </a:endParaRPr>
          </a:p>
        </p:txBody>
      </p:sp>
      <p:sp>
        <p:nvSpPr>
          <p:cNvPr id="10" name="TextBox 9"/>
          <p:cNvSpPr txBox="1"/>
          <p:nvPr/>
        </p:nvSpPr>
        <p:spPr>
          <a:xfrm>
            <a:off x="685800" y="5410200"/>
            <a:ext cx="3048000" cy="523220"/>
          </a:xfrm>
          <a:prstGeom prst="rect">
            <a:avLst/>
          </a:prstGeom>
          <a:noFill/>
        </p:spPr>
        <p:txBody>
          <a:bodyPr wrap="square" rtlCol="0">
            <a:spAutoFit/>
          </a:bodyPr>
          <a:lstStyle/>
          <a:p>
            <a:r>
              <a:rPr lang="en-US" sz="2800" b="1" dirty="0" smtClean="0">
                <a:effectLst>
                  <a:outerShdw blurRad="38100" dist="38100" dir="2700000" algn="tl">
                    <a:srgbClr val="000000">
                      <a:alpha val="43137"/>
                    </a:srgbClr>
                  </a:outerShdw>
                </a:effectLst>
              </a:rPr>
              <a:t>Thomas Jefferson</a:t>
            </a:r>
            <a:endParaRPr lang="en-US" sz="2800" b="1" dirty="0">
              <a:effectLst>
                <a:outerShdw blurRad="38100" dist="38100" dir="2700000" algn="tl">
                  <a:srgbClr val="000000">
                    <a:alpha val="43137"/>
                  </a:srgbClr>
                </a:outerShdw>
              </a:effectLst>
            </a:endParaRPr>
          </a:p>
        </p:txBody>
      </p:sp>
      <p:sp>
        <p:nvSpPr>
          <p:cNvPr id="11" name="TextBox 10"/>
          <p:cNvSpPr txBox="1"/>
          <p:nvPr/>
        </p:nvSpPr>
        <p:spPr>
          <a:xfrm>
            <a:off x="5257800" y="5410200"/>
            <a:ext cx="3429000" cy="523220"/>
          </a:xfrm>
          <a:prstGeom prst="rect">
            <a:avLst/>
          </a:prstGeom>
          <a:noFill/>
        </p:spPr>
        <p:txBody>
          <a:bodyPr wrap="square" rtlCol="0">
            <a:spAutoFit/>
          </a:bodyPr>
          <a:lstStyle/>
          <a:p>
            <a:r>
              <a:rPr lang="en-US" sz="2800" b="1" dirty="0" smtClean="0">
                <a:effectLst>
                  <a:outerShdw blurRad="38100" dist="38100" dir="2700000" algn="tl">
                    <a:srgbClr val="000000">
                      <a:alpha val="43137"/>
                    </a:srgbClr>
                  </a:outerShdw>
                </a:effectLst>
              </a:rPr>
              <a:t>Alexander Hamilton</a:t>
            </a:r>
            <a:endParaRPr lang="en-US" sz="2800" b="1" dirty="0">
              <a:effectLst>
                <a:outerShdw blurRad="38100" dist="38100" dir="2700000" algn="tl">
                  <a:srgbClr val="000000">
                    <a:alpha val="43137"/>
                  </a:srgbClr>
                </a:outerShdw>
              </a:effectLst>
            </a:endParaRPr>
          </a:p>
        </p:txBody>
      </p:sp>
      <p:sp>
        <p:nvSpPr>
          <p:cNvPr id="9" name="Rectangle 8"/>
          <p:cNvSpPr/>
          <p:nvPr/>
        </p:nvSpPr>
        <p:spPr>
          <a:xfrm>
            <a:off x="0" y="1371600"/>
            <a:ext cx="9144000" cy="923330"/>
          </a:xfrm>
          <a:prstGeom prst="rect">
            <a:avLst/>
          </a:prstGeom>
          <a:noFill/>
        </p:spPr>
        <p:txBody>
          <a:bodyPr wrap="squar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n-US" sz="5400" b="1" cap="none"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Do You Want to Switch </a:t>
            </a:r>
            <a:r>
              <a:rPr lang="en-US" sz="5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Sides? </a:t>
            </a:r>
            <a:endParaRPr lang="en-US" sz="5400" b="1" cap="none"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13" name="Rectangle 12"/>
          <p:cNvSpPr/>
          <p:nvPr/>
        </p:nvSpPr>
        <p:spPr>
          <a:xfrm>
            <a:off x="533400" y="5943600"/>
            <a:ext cx="3249544" cy="769441"/>
          </a:xfrm>
          <a:prstGeom prst="rect">
            <a:avLst/>
          </a:prstGeom>
        </p:spPr>
        <p:style>
          <a:lnRef idx="1">
            <a:schemeClr val="accent2"/>
          </a:lnRef>
          <a:fillRef idx="3">
            <a:schemeClr val="accent2"/>
          </a:fillRef>
          <a:effectRef idx="2">
            <a:schemeClr val="accent2"/>
          </a:effectRef>
          <a:fontRef idx="minor">
            <a:schemeClr val="lt1"/>
          </a:fontRef>
        </p:style>
        <p:txBody>
          <a:bodyPr wrap="none">
            <a:spAutoFit/>
          </a:bodyPr>
          <a:lstStyle/>
          <a:p>
            <a:r>
              <a:rPr lang="en-US" sz="4400" b="1" dirty="0" err="1" smtClean="0"/>
              <a:t>Jeffersonians</a:t>
            </a:r>
            <a:endParaRPr lang="en-US" sz="4400" b="1" dirty="0"/>
          </a:p>
        </p:txBody>
      </p:sp>
      <p:sp>
        <p:nvSpPr>
          <p:cNvPr id="14" name="Rectangle 13"/>
          <p:cNvSpPr/>
          <p:nvPr/>
        </p:nvSpPr>
        <p:spPr>
          <a:xfrm>
            <a:off x="5334000" y="5943600"/>
            <a:ext cx="3293787" cy="769441"/>
          </a:xfrm>
          <a:prstGeom prst="rect">
            <a:avLst/>
          </a:prstGeom>
        </p:spPr>
        <p:style>
          <a:lnRef idx="1">
            <a:schemeClr val="accent1"/>
          </a:lnRef>
          <a:fillRef idx="3">
            <a:schemeClr val="accent1"/>
          </a:fillRef>
          <a:effectRef idx="2">
            <a:schemeClr val="accent1"/>
          </a:effectRef>
          <a:fontRef idx="minor">
            <a:schemeClr val="lt1"/>
          </a:fontRef>
        </p:style>
        <p:txBody>
          <a:bodyPr wrap="none">
            <a:spAutoFit/>
          </a:bodyPr>
          <a:lstStyle/>
          <a:p>
            <a:r>
              <a:rPr lang="en-US" sz="4400" b="1" dirty="0" smtClean="0"/>
              <a:t>Hamiltonians</a:t>
            </a:r>
            <a:endParaRPr lang="en-US" sz="4000" b="1" dirty="0"/>
          </a:p>
        </p:txBody>
      </p:sp>
    </p:spTree>
  </p:cSld>
  <p:clrMapOvr>
    <a:masterClrMapping/>
  </p:clrMapOvr>
  <p:transition>
    <p:random/>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t="-14000" b="-14000"/>
          </a:stretch>
        </a:blipFill>
        <a:effectLst/>
      </p:bgPr>
    </p:bg>
    <p:spTree>
      <p:nvGrpSpPr>
        <p:cNvPr id="1" name=""/>
        <p:cNvGrpSpPr/>
        <p:nvPr/>
      </p:nvGrpSpPr>
      <p:grpSpPr>
        <a:xfrm>
          <a:off x="0" y="0"/>
          <a:ext cx="0" cy="0"/>
          <a:chOff x="0" y="0"/>
          <a:chExt cx="0" cy="0"/>
        </a:xfrm>
      </p:grpSpPr>
      <p:pic>
        <p:nvPicPr>
          <p:cNvPr id="4" name="Picture 3"/>
          <p:cNvPicPr>
            <a:picLocks noChangeAspect="1" noChangeArrowheads="1"/>
          </p:cNvPicPr>
          <p:nvPr/>
        </p:nvPicPr>
        <p:blipFill>
          <a:blip r:embed="rId3" cstate="print"/>
          <a:srcRect/>
          <a:stretch>
            <a:fillRect/>
          </a:stretch>
        </p:blipFill>
        <p:spPr bwMode="auto">
          <a:xfrm>
            <a:off x="228600" y="1219200"/>
            <a:ext cx="2819401" cy="2660241"/>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5" name="TextBox 4"/>
          <p:cNvSpPr txBox="1"/>
          <p:nvPr/>
        </p:nvSpPr>
        <p:spPr>
          <a:xfrm>
            <a:off x="152400" y="4114800"/>
            <a:ext cx="3048000" cy="523220"/>
          </a:xfrm>
          <a:prstGeom prst="rect">
            <a:avLst/>
          </a:prstGeom>
          <a:noFill/>
        </p:spPr>
        <p:txBody>
          <a:bodyPr wrap="square" rtlCol="0">
            <a:spAutoFit/>
          </a:bodyPr>
          <a:lstStyle/>
          <a:p>
            <a:r>
              <a:rPr lang="en-US" sz="2800" b="1" dirty="0" smtClean="0">
                <a:effectLst>
                  <a:outerShdw blurRad="38100" dist="38100" dir="2700000" algn="tl">
                    <a:srgbClr val="000000">
                      <a:alpha val="43137"/>
                    </a:srgbClr>
                  </a:outerShdw>
                </a:effectLst>
              </a:rPr>
              <a:t>Thomas Jefferson</a:t>
            </a:r>
            <a:endParaRPr lang="en-US" sz="2800" b="1" dirty="0">
              <a:effectLst>
                <a:outerShdw blurRad="38100" dist="38100" dir="2700000" algn="tl">
                  <a:srgbClr val="000000">
                    <a:alpha val="43137"/>
                  </a:srgbClr>
                </a:outerShdw>
              </a:effectLst>
            </a:endParaRPr>
          </a:p>
        </p:txBody>
      </p:sp>
      <p:sp>
        <p:nvSpPr>
          <p:cNvPr id="30721" name="Rectangle 1"/>
          <p:cNvSpPr>
            <a:spLocks noChangeArrowheads="1"/>
          </p:cNvSpPr>
          <p:nvPr/>
        </p:nvSpPr>
        <p:spPr bwMode="auto">
          <a:xfrm>
            <a:off x="3886200" y="1600200"/>
            <a:ext cx="4953000" cy="452431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3600"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What if you knew that Jefferson trusted the people to act wisely, and thought that governments should leave citizens as free as possible to act as they wished?</a:t>
            </a:r>
            <a:endParaRPr kumimoji="0" lang="en-US" sz="3200" b="0" i="0" u="none" strike="noStrike" cap="none" normalizeH="0" baseline="0" dirty="0" smtClean="0">
              <a:ln>
                <a:noFill/>
              </a:ln>
              <a:solidFill>
                <a:schemeClr val="tx1"/>
              </a:solidFill>
              <a:effectLst/>
              <a:latin typeface="Arial" pitchFamily="34" charset="0"/>
              <a:cs typeface="Arial" pitchFamily="34" charset="0"/>
            </a:endParaRPr>
          </a:p>
        </p:txBody>
      </p:sp>
      <p:sp>
        <p:nvSpPr>
          <p:cNvPr id="6" name="Rectangle 5"/>
          <p:cNvSpPr/>
          <p:nvPr/>
        </p:nvSpPr>
        <p:spPr>
          <a:xfrm rot="21008113">
            <a:off x="93880" y="4833120"/>
            <a:ext cx="4062651" cy="1446550"/>
          </a:xfrm>
          <a:prstGeom prst="rect">
            <a:avLst/>
          </a:prstGeom>
          <a:noFill/>
        </p:spPr>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n-US" sz="4400" b="1" cap="none"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Do You Want to </a:t>
            </a:r>
            <a:br>
              <a:rPr lang="en-US" sz="4400" b="1" cap="none"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br>
            <a:r>
              <a:rPr lang="en-US" sz="4400" b="1" cap="none"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Switch Sides?</a:t>
            </a:r>
            <a:endParaRPr lang="en-US" sz="4400" b="1" cap="none"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5"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anim calcmode="lin" valueType="num">
                                      <p:cBhvr>
                                        <p:cTn id="8" dur="500" fill="hold"/>
                                        <p:tgtEl>
                                          <p:spTgt spid="6"/>
                                        </p:tgtEl>
                                        <p:attrNameLst>
                                          <p:attrName>style.rotation</p:attrName>
                                        </p:attrNameLst>
                                      </p:cBhvr>
                                      <p:tavLst>
                                        <p:tav tm="0">
                                          <p:val>
                                            <p:fltVal val="720"/>
                                          </p:val>
                                        </p:tav>
                                        <p:tav tm="100000">
                                          <p:val>
                                            <p:fltVal val="0"/>
                                          </p:val>
                                        </p:tav>
                                      </p:tavLst>
                                    </p:anim>
                                    <p:anim calcmode="lin" valueType="num">
                                      <p:cBhvr>
                                        <p:cTn id="9" dur="500" fill="hold"/>
                                        <p:tgtEl>
                                          <p:spTgt spid="6"/>
                                        </p:tgtEl>
                                        <p:attrNameLst>
                                          <p:attrName>ppt_h</p:attrName>
                                        </p:attrNameLst>
                                      </p:cBhvr>
                                      <p:tavLst>
                                        <p:tav tm="0">
                                          <p:val>
                                            <p:fltVal val="0"/>
                                          </p:val>
                                        </p:tav>
                                        <p:tav tm="100000">
                                          <p:val>
                                            <p:strVal val="#ppt_h"/>
                                          </p:val>
                                        </p:tav>
                                      </p:tavLst>
                                    </p:anim>
                                    <p:anim calcmode="lin" valueType="num">
                                      <p:cBhvr>
                                        <p:cTn id="10" dur="500" fill="hold"/>
                                        <p:tgtEl>
                                          <p:spTgt spid="6"/>
                                        </p:tgtEl>
                                        <p:attrNameLst>
                                          <p:attrName>ppt_w</p:attrName>
                                        </p:attrNameLst>
                                      </p:cBhvr>
                                      <p:tavLst>
                                        <p:tav tm="0">
                                          <p:val>
                                            <p:fltVal val="0"/>
                                          </p:val>
                                        </p:tav>
                                        <p:tav tm="100000">
                                          <p:val>
                                            <p:strVal val="#ppt_w"/>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t="-14000" b="-14000"/>
          </a:stretch>
        </a:blipFill>
        <a:effectLst/>
      </p:bgPr>
    </p:bg>
    <p:spTree>
      <p:nvGrpSpPr>
        <p:cNvPr id="1" name=""/>
        <p:cNvGrpSpPr/>
        <p:nvPr/>
      </p:nvGrpSpPr>
      <p:grpSpPr>
        <a:xfrm>
          <a:off x="0" y="0"/>
          <a:ext cx="0" cy="0"/>
          <a:chOff x="0" y="0"/>
          <a:chExt cx="0" cy="0"/>
        </a:xfrm>
      </p:grpSpPr>
      <p:pic>
        <p:nvPicPr>
          <p:cNvPr id="2" name="Picture 4"/>
          <p:cNvPicPr>
            <a:picLocks noChangeAspect="1" noChangeArrowheads="1"/>
          </p:cNvPicPr>
          <p:nvPr/>
        </p:nvPicPr>
        <p:blipFill>
          <a:blip r:embed="rId3" cstate="print"/>
          <a:srcRect/>
          <a:stretch>
            <a:fillRect/>
          </a:stretch>
        </p:blipFill>
        <p:spPr bwMode="auto">
          <a:xfrm>
            <a:off x="5867400" y="2971800"/>
            <a:ext cx="2895600" cy="266700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3" name="TextBox 2"/>
          <p:cNvSpPr txBox="1"/>
          <p:nvPr/>
        </p:nvSpPr>
        <p:spPr>
          <a:xfrm>
            <a:off x="5715000" y="5791200"/>
            <a:ext cx="3429000" cy="523220"/>
          </a:xfrm>
          <a:prstGeom prst="rect">
            <a:avLst/>
          </a:prstGeom>
          <a:noFill/>
        </p:spPr>
        <p:txBody>
          <a:bodyPr wrap="square" rtlCol="0">
            <a:spAutoFit/>
          </a:bodyPr>
          <a:lstStyle/>
          <a:p>
            <a:r>
              <a:rPr lang="en-US" sz="2800" b="1" dirty="0" smtClean="0">
                <a:effectLst>
                  <a:outerShdw blurRad="38100" dist="38100" dir="2700000" algn="tl">
                    <a:srgbClr val="000000">
                      <a:alpha val="43137"/>
                    </a:srgbClr>
                  </a:outerShdw>
                </a:effectLst>
              </a:rPr>
              <a:t>Alexander Hamilton</a:t>
            </a:r>
            <a:endParaRPr lang="en-US" sz="2800" b="1" dirty="0">
              <a:effectLst>
                <a:outerShdw blurRad="38100" dist="38100" dir="2700000" algn="tl">
                  <a:srgbClr val="000000">
                    <a:alpha val="43137"/>
                  </a:srgbClr>
                </a:outerShdw>
              </a:effectLst>
            </a:endParaRPr>
          </a:p>
        </p:txBody>
      </p:sp>
      <p:sp>
        <p:nvSpPr>
          <p:cNvPr id="29697" name="Rectangle 1"/>
          <p:cNvSpPr>
            <a:spLocks noChangeArrowheads="1"/>
          </p:cNvSpPr>
          <p:nvPr/>
        </p:nvSpPr>
        <p:spPr bwMode="auto">
          <a:xfrm>
            <a:off x="228600" y="1295400"/>
            <a:ext cx="4572000" cy="452431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3600" b="0" i="0" u="none" strike="noStrike" cap="none" normalizeH="0" baseline="0" dirty="0" smtClean="0">
                <a:ln>
                  <a:noFill/>
                </a:ln>
                <a:solidFill>
                  <a:srgbClr val="000000"/>
                </a:solidFill>
                <a:effectLst/>
                <a:latin typeface="Arial" pitchFamily="34" charset="0"/>
                <a:ea typeface="Times New Roman" pitchFamily="18" charset="0"/>
                <a:cs typeface="Times New Roman" pitchFamily="18" charset="0"/>
              </a:rPr>
              <a:t>What if you knew that Alexander Hamilton had a bleak view of human nature, and worried that too much democracy might unleash the worst in people?</a:t>
            </a:r>
            <a:endParaRPr kumimoji="0" lang="en-US" sz="3200" b="0" i="0" u="none" strike="noStrike" cap="none" normalizeH="0" baseline="0" dirty="0" smtClean="0">
              <a:ln>
                <a:noFill/>
              </a:ln>
              <a:solidFill>
                <a:schemeClr val="tx1"/>
              </a:solidFill>
              <a:effectLst/>
              <a:latin typeface="Arial" pitchFamily="34" charset="0"/>
              <a:cs typeface="Arial" pitchFamily="34" charset="0"/>
            </a:endParaRPr>
          </a:p>
        </p:txBody>
      </p:sp>
      <p:sp>
        <p:nvSpPr>
          <p:cNvPr id="5" name="Rectangle 4"/>
          <p:cNvSpPr/>
          <p:nvPr/>
        </p:nvSpPr>
        <p:spPr>
          <a:xfrm rot="21008113">
            <a:off x="4589680" y="1632720"/>
            <a:ext cx="4062651" cy="1446550"/>
          </a:xfrm>
          <a:prstGeom prst="rect">
            <a:avLst/>
          </a:prstGeom>
          <a:noFill/>
        </p:spPr>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n-US" sz="4400" b="1" cap="none"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Do You Want to </a:t>
            </a:r>
            <a:br>
              <a:rPr lang="en-US" sz="4400" b="1" cap="none"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br>
            <a:r>
              <a:rPr lang="en-US" sz="4400" b="1" cap="none"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Switch Sides?</a:t>
            </a:r>
            <a:endParaRPr lang="en-US" sz="4400" b="1" cap="none"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5"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anim calcmode="lin" valueType="num">
                                      <p:cBhvr>
                                        <p:cTn id="8" dur="500" fill="hold"/>
                                        <p:tgtEl>
                                          <p:spTgt spid="5"/>
                                        </p:tgtEl>
                                        <p:attrNameLst>
                                          <p:attrName>style.rotation</p:attrName>
                                        </p:attrNameLst>
                                      </p:cBhvr>
                                      <p:tavLst>
                                        <p:tav tm="0">
                                          <p:val>
                                            <p:fltVal val="720"/>
                                          </p:val>
                                        </p:tav>
                                        <p:tav tm="100000">
                                          <p:val>
                                            <p:fltVal val="0"/>
                                          </p:val>
                                        </p:tav>
                                      </p:tavLst>
                                    </p:anim>
                                    <p:anim calcmode="lin" valueType="num">
                                      <p:cBhvr>
                                        <p:cTn id="9" dur="500" fill="hold"/>
                                        <p:tgtEl>
                                          <p:spTgt spid="5"/>
                                        </p:tgtEl>
                                        <p:attrNameLst>
                                          <p:attrName>ppt_h</p:attrName>
                                        </p:attrNameLst>
                                      </p:cBhvr>
                                      <p:tavLst>
                                        <p:tav tm="0">
                                          <p:val>
                                            <p:fltVal val="0"/>
                                          </p:val>
                                        </p:tav>
                                        <p:tav tm="100000">
                                          <p:val>
                                            <p:strVal val="#ppt_h"/>
                                          </p:val>
                                        </p:tav>
                                      </p:tavLst>
                                    </p:anim>
                                    <p:anim calcmode="lin" valueType="num">
                                      <p:cBhvr>
                                        <p:cTn id="10" dur="500" fill="hold"/>
                                        <p:tgtEl>
                                          <p:spTgt spid="5"/>
                                        </p:tgtEl>
                                        <p:attrNameLst>
                                          <p:attrName>ppt_w</p:attrName>
                                        </p:attrNameLst>
                                      </p:cBhvr>
                                      <p:tavLst>
                                        <p:tav tm="0">
                                          <p:val>
                                            <p:fltVal val="0"/>
                                          </p:val>
                                        </p:tav>
                                        <p:tav tm="100000">
                                          <p:val>
                                            <p:strVal val="#ppt_w"/>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t="-14000" b="-14000"/>
          </a:stretch>
        </a:blipFill>
        <a:effectLst/>
      </p:bgPr>
    </p:bg>
    <p:spTree>
      <p:nvGrpSpPr>
        <p:cNvPr id="1" name=""/>
        <p:cNvGrpSpPr/>
        <p:nvPr/>
      </p:nvGrpSpPr>
      <p:grpSpPr>
        <a:xfrm>
          <a:off x="0" y="0"/>
          <a:ext cx="0" cy="0"/>
          <a:chOff x="0" y="0"/>
          <a:chExt cx="0" cy="0"/>
        </a:xfrm>
      </p:grpSpPr>
      <p:pic>
        <p:nvPicPr>
          <p:cNvPr id="4" name="Picture 3"/>
          <p:cNvPicPr>
            <a:picLocks noChangeAspect="1" noChangeArrowheads="1"/>
          </p:cNvPicPr>
          <p:nvPr/>
        </p:nvPicPr>
        <p:blipFill>
          <a:blip r:embed="rId3" cstate="print"/>
          <a:srcRect/>
          <a:stretch>
            <a:fillRect/>
          </a:stretch>
        </p:blipFill>
        <p:spPr bwMode="auto">
          <a:xfrm>
            <a:off x="228600" y="1219200"/>
            <a:ext cx="2819401" cy="2660241"/>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5" name="TextBox 4"/>
          <p:cNvSpPr txBox="1"/>
          <p:nvPr/>
        </p:nvSpPr>
        <p:spPr>
          <a:xfrm>
            <a:off x="152400" y="4114800"/>
            <a:ext cx="3048000" cy="523220"/>
          </a:xfrm>
          <a:prstGeom prst="rect">
            <a:avLst/>
          </a:prstGeom>
          <a:noFill/>
        </p:spPr>
        <p:txBody>
          <a:bodyPr wrap="square" rtlCol="0">
            <a:spAutoFit/>
          </a:bodyPr>
          <a:lstStyle/>
          <a:p>
            <a:r>
              <a:rPr lang="en-US" sz="2800" b="1" dirty="0" smtClean="0">
                <a:effectLst>
                  <a:outerShdw blurRad="38100" dist="38100" dir="2700000" algn="tl">
                    <a:srgbClr val="000000">
                      <a:alpha val="43137"/>
                    </a:srgbClr>
                  </a:outerShdw>
                </a:effectLst>
              </a:rPr>
              <a:t>Thomas Jefferson</a:t>
            </a:r>
            <a:endParaRPr lang="en-US" sz="2800" b="1" dirty="0">
              <a:effectLst>
                <a:outerShdw blurRad="38100" dist="38100" dir="2700000" algn="tl">
                  <a:srgbClr val="000000">
                    <a:alpha val="43137"/>
                  </a:srgbClr>
                </a:outerShdw>
              </a:effectLst>
            </a:endParaRPr>
          </a:p>
        </p:txBody>
      </p:sp>
      <p:sp>
        <p:nvSpPr>
          <p:cNvPr id="6" name="Rectangle 5"/>
          <p:cNvSpPr/>
          <p:nvPr/>
        </p:nvSpPr>
        <p:spPr>
          <a:xfrm>
            <a:off x="3429000" y="2362200"/>
            <a:ext cx="5257800" cy="923330"/>
          </a:xfrm>
          <a:prstGeom prst="rect">
            <a:avLst/>
          </a:prstGeom>
        </p:spPr>
        <p:txBody>
          <a:bodyPr wrap="square">
            <a:spAutoFit/>
          </a:bodyPr>
          <a:lstStyle/>
          <a:p>
            <a:endParaRPr lang="en-US" sz="5400" b="1" dirty="0"/>
          </a:p>
        </p:txBody>
      </p:sp>
      <p:sp>
        <p:nvSpPr>
          <p:cNvPr id="28673" name="Rectangle 1"/>
          <p:cNvSpPr>
            <a:spLocks noChangeArrowheads="1"/>
          </p:cNvSpPr>
          <p:nvPr/>
        </p:nvSpPr>
        <p:spPr bwMode="auto">
          <a:xfrm>
            <a:off x="3200400" y="2590800"/>
            <a:ext cx="5943600" cy="347787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smtClean="0">
                <a:ln>
                  <a:noFill/>
                </a:ln>
                <a:solidFill>
                  <a:srgbClr val="000000"/>
                </a:solidFill>
                <a:effectLst/>
                <a:latin typeface="Arial" pitchFamily="34" charset="0"/>
                <a:ea typeface="Times New Roman" pitchFamily="18" charset="0"/>
                <a:cs typeface="Times New Roman" pitchFamily="18" charset="0"/>
              </a:rPr>
              <a:t>Jefferson was a philosopher who argued from principle. Outraged by Congress's passage of the repressive Alien and Sedition Acts in 1798 and 1799, Jefferson secretly drafted resolutions passed by the Kentucky legislature that claimed that states had the right to "nullify" federal laws they found obnoxious. Indeed, Jefferson wrote James Madison, states might even find themselves driven to secede "from that union which we so value, rather than give up the rights of self-government which we have reserved." </a:t>
            </a:r>
            <a:endParaRPr kumimoji="0" lang="en-US" sz="3200" b="0" i="0" u="none" strike="noStrike" cap="none" normalizeH="0" baseline="0" dirty="0" smtClean="0">
              <a:ln>
                <a:noFill/>
              </a:ln>
              <a:solidFill>
                <a:schemeClr val="tx1"/>
              </a:solidFill>
              <a:effectLst/>
              <a:latin typeface="Arial" pitchFamily="34" charset="0"/>
              <a:cs typeface="Arial" pitchFamily="34" charset="0"/>
            </a:endParaRPr>
          </a:p>
        </p:txBody>
      </p:sp>
      <p:sp>
        <p:nvSpPr>
          <p:cNvPr id="28674" name="Rectangle 2"/>
          <p:cNvSpPr>
            <a:spLocks noChangeArrowheads="1"/>
          </p:cNvSpPr>
          <p:nvPr/>
        </p:nvSpPr>
        <p:spPr bwMode="auto">
          <a:xfrm>
            <a:off x="3276600" y="1444824"/>
            <a:ext cx="4800600" cy="95410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800" b="1" i="0" u="none" strike="noStrike" cap="none" normalizeH="0" baseline="0" dirty="0" smtClean="0">
                <a:ln>
                  <a:noFill/>
                </a:ln>
                <a:solidFill>
                  <a:srgbClr val="000000"/>
                </a:solidFill>
                <a:effectLst/>
                <a:latin typeface="Arial" pitchFamily="34" charset="0"/>
                <a:ea typeface="Calibri" pitchFamily="34" charset="0"/>
                <a:cs typeface="Times New Roman" pitchFamily="18" charset="0"/>
              </a:rPr>
              <a:t>On the Role of Government</a:t>
            </a:r>
            <a:endParaRPr kumimoji="0" lang="en-US" sz="32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ransition>
    <p:random/>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t="-14000" b="-14000"/>
          </a:stretch>
        </a:blipFill>
        <a:effectLst/>
      </p:bgPr>
    </p:bg>
    <p:spTree>
      <p:nvGrpSpPr>
        <p:cNvPr id="1" name=""/>
        <p:cNvGrpSpPr/>
        <p:nvPr/>
      </p:nvGrpSpPr>
      <p:grpSpPr>
        <a:xfrm>
          <a:off x="0" y="0"/>
          <a:ext cx="0" cy="0"/>
          <a:chOff x="0" y="0"/>
          <a:chExt cx="0" cy="0"/>
        </a:xfrm>
      </p:grpSpPr>
      <p:pic>
        <p:nvPicPr>
          <p:cNvPr id="2" name="Picture 4"/>
          <p:cNvPicPr>
            <a:picLocks noChangeAspect="1" noChangeArrowheads="1"/>
          </p:cNvPicPr>
          <p:nvPr/>
        </p:nvPicPr>
        <p:blipFill>
          <a:blip r:embed="rId3" cstate="print"/>
          <a:srcRect/>
          <a:stretch>
            <a:fillRect/>
          </a:stretch>
        </p:blipFill>
        <p:spPr bwMode="auto">
          <a:xfrm>
            <a:off x="5943600" y="2819400"/>
            <a:ext cx="2895600" cy="266700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3" name="TextBox 2"/>
          <p:cNvSpPr txBox="1"/>
          <p:nvPr/>
        </p:nvSpPr>
        <p:spPr>
          <a:xfrm>
            <a:off x="5715000" y="5791200"/>
            <a:ext cx="3429000" cy="523220"/>
          </a:xfrm>
          <a:prstGeom prst="rect">
            <a:avLst/>
          </a:prstGeom>
          <a:noFill/>
        </p:spPr>
        <p:txBody>
          <a:bodyPr wrap="square" rtlCol="0">
            <a:spAutoFit/>
          </a:bodyPr>
          <a:lstStyle/>
          <a:p>
            <a:r>
              <a:rPr lang="en-US" sz="2800" b="1" dirty="0" smtClean="0">
                <a:effectLst>
                  <a:outerShdw blurRad="38100" dist="38100" dir="2700000" algn="tl">
                    <a:srgbClr val="000000">
                      <a:alpha val="43137"/>
                    </a:srgbClr>
                  </a:outerShdw>
                </a:effectLst>
              </a:rPr>
              <a:t>Alexander Hamilton</a:t>
            </a:r>
            <a:endParaRPr lang="en-US" sz="2800" b="1" dirty="0">
              <a:effectLst>
                <a:outerShdw blurRad="38100" dist="38100" dir="2700000" algn="tl">
                  <a:srgbClr val="000000">
                    <a:alpha val="43137"/>
                  </a:srgbClr>
                </a:outerShdw>
              </a:effectLst>
            </a:endParaRPr>
          </a:p>
        </p:txBody>
      </p:sp>
      <p:sp>
        <p:nvSpPr>
          <p:cNvPr id="4" name="Rectangle 3"/>
          <p:cNvSpPr/>
          <p:nvPr/>
        </p:nvSpPr>
        <p:spPr>
          <a:xfrm>
            <a:off x="304800" y="2438400"/>
            <a:ext cx="4572000" cy="4154984"/>
          </a:xfrm>
          <a:prstGeom prst="rect">
            <a:avLst/>
          </a:prstGeom>
        </p:spPr>
        <p:txBody>
          <a:bodyPr>
            <a:spAutoFit/>
          </a:bodyPr>
          <a:lstStyle/>
          <a:p>
            <a:r>
              <a:rPr lang="en-US" sz="2400" dirty="0" smtClean="0"/>
              <a:t>Hamilton was a practical man and a problem-solver. As secretary of the treasury, he proposed programs to tie the interests of the rich to the government. His enemies accused him of handing out favors to his wealthy friends, but Hamilton insisted that the new nation needed the support of the rich, who would not be patriotic unless they could make money doing so. </a:t>
            </a:r>
            <a:endParaRPr lang="en-US" sz="2400" dirty="0"/>
          </a:p>
        </p:txBody>
      </p:sp>
      <p:sp>
        <p:nvSpPr>
          <p:cNvPr id="5" name="Rectangle 2"/>
          <p:cNvSpPr>
            <a:spLocks noChangeArrowheads="1"/>
          </p:cNvSpPr>
          <p:nvPr/>
        </p:nvSpPr>
        <p:spPr bwMode="auto">
          <a:xfrm>
            <a:off x="609600" y="1143000"/>
            <a:ext cx="4800600" cy="95410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800" b="1" i="0" u="none" strike="noStrike" cap="none" normalizeH="0" baseline="0" dirty="0" smtClean="0">
                <a:ln>
                  <a:noFill/>
                </a:ln>
                <a:solidFill>
                  <a:srgbClr val="000000"/>
                </a:solidFill>
                <a:effectLst/>
                <a:latin typeface="Arial" pitchFamily="34" charset="0"/>
                <a:ea typeface="Calibri" pitchFamily="34" charset="0"/>
                <a:cs typeface="Times New Roman" pitchFamily="18" charset="0"/>
              </a:rPr>
              <a:t>On the Role of Government</a:t>
            </a:r>
            <a:endParaRPr kumimoji="0" lang="en-US" sz="32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ransition>
    <p:random/>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t="-14000" b="-14000"/>
          </a:stretch>
        </a:blipFill>
        <a:effectLst/>
      </p:bgPr>
    </p:bg>
    <p:spTree>
      <p:nvGrpSpPr>
        <p:cNvPr id="1" name=""/>
        <p:cNvGrpSpPr/>
        <p:nvPr/>
      </p:nvGrpSpPr>
      <p:grpSpPr>
        <a:xfrm>
          <a:off x="0" y="0"/>
          <a:ext cx="0" cy="0"/>
          <a:chOff x="0" y="0"/>
          <a:chExt cx="0" cy="0"/>
        </a:xfrm>
      </p:grpSpPr>
      <p:pic>
        <p:nvPicPr>
          <p:cNvPr id="6" name="Picture 3"/>
          <p:cNvPicPr>
            <a:picLocks noChangeAspect="1" noChangeArrowheads="1"/>
          </p:cNvPicPr>
          <p:nvPr/>
        </p:nvPicPr>
        <p:blipFill>
          <a:blip r:embed="rId3" cstate="print"/>
          <a:srcRect/>
          <a:stretch>
            <a:fillRect/>
          </a:stretch>
        </p:blipFill>
        <p:spPr bwMode="auto">
          <a:xfrm>
            <a:off x="609600" y="2362200"/>
            <a:ext cx="2819401" cy="2660241"/>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7" name="Picture 4"/>
          <p:cNvPicPr>
            <a:picLocks noChangeAspect="1" noChangeArrowheads="1"/>
          </p:cNvPicPr>
          <p:nvPr/>
        </p:nvPicPr>
        <p:blipFill>
          <a:blip r:embed="rId4" cstate="print"/>
          <a:srcRect/>
          <a:stretch>
            <a:fillRect/>
          </a:stretch>
        </p:blipFill>
        <p:spPr bwMode="auto">
          <a:xfrm>
            <a:off x="5486400" y="2286000"/>
            <a:ext cx="2895600" cy="266700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8" name="TextBox 7"/>
          <p:cNvSpPr txBox="1"/>
          <p:nvPr/>
        </p:nvSpPr>
        <p:spPr>
          <a:xfrm>
            <a:off x="4191000" y="3581400"/>
            <a:ext cx="990600" cy="584775"/>
          </a:xfrm>
          <a:prstGeom prst="rect">
            <a:avLst/>
          </a:prstGeom>
          <a:noFill/>
        </p:spPr>
        <p:txBody>
          <a:bodyPr wrap="square" rtlCol="0">
            <a:spAutoFit/>
          </a:bodyPr>
          <a:lstStyle/>
          <a:p>
            <a:r>
              <a:rPr lang="en-US" sz="3200" b="1" dirty="0" smtClean="0">
                <a:effectLst>
                  <a:outerShdw blurRad="38100" dist="38100" dir="2700000" algn="tl">
                    <a:srgbClr val="000000">
                      <a:alpha val="43137"/>
                    </a:srgbClr>
                  </a:outerShdw>
                </a:effectLst>
              </a:rPr>
              <a:t>OR</a:t>
            </a:r>
            <a:endParaRPr lang="en-US" sz="3200" b="1" dirty="0">
              <a:effectLst>
                <a:outerShdw blurRad="38100" dist="38100" dir="2700000" algn="tl">
                  <a:srgbClr val="000000">
                    <a:alpha val="43137"/>
                  </a:srgbClr>
                </a:outerShdw>
              </a:effectLst>
            </a:endParaRPr>
          </a:p>
        </p:txBody>
      </p:sp>
      <p:sp>
        <p:nvSpPr>
          <p:cNvPr id="10" name="TextBox 9"/>
          <p:cNvSpPr txBox="1"/>
          <p:nvPr/>
        </p:nvSpPr>
        <p:spPr>
          <a:xfrm>
            <a:off x="685800" y="5410200"/>
            <a:ext cx="3048000" cy="523220"/>
          </a:xfrm>
          <a:prstGeom prst="rect">
            <a:avLst/>
          </a:prstGeom>
          <a:noFill/>
        </p:spPr>
        <p:txBody>
          <a:bodyPr wrap="square" rtlCol="0">
            <a:spAutoFit/>
          </a:bodyPr>
          <a:lstStyle/>
          <a:p>
            <a:r>
              <a:rPr lang="en-US" sz="2800" b="1" dirty="0" smtClean="0">
                <a:effectLst>
                  <a:outerShdw blurRad="38100" dist="38100" dir="2700000" algn="tl">
                    <a:srgbClr val="000000">
                      <a:alpha val="43137"/>
                    </a:srgbClr>
                  </a:outerShdw>
                </a:effectLst>
              </a:rPr>
              <a:t>Thomas Jefferson</a:t>
            </a:r>
            <a:endParaRPr lang="en-US" sz="2800" b="1" dirty="0">
              <a:effectLst>
                <a:outerShdw blurRad="38100" dist="38100" dir="2700000" algn="tl">
                  <a:srgbClr val="000000">
                    <a:alpha val="43137"/>
                  </a:srgbClr>
                </a:outerShdw>
              </a:effectLst>
            </a:endParaRPr>
          </a:p>
        </p:txBody>
      </p:sp>
      <p:sp>
        <p:nvSpPr>
          <p:cNvPr id="11" name="TextBox 10"/>
          <p:cNvSpPr txBox="1"/>
          <p:nvPr/>
        </p:nvSpPr>
        <p:spPr>
          <a:xfrm>
            <a:off x="5257800" y="5410200"/>
            <a:ext cx="3429000" cy="523220"/>
          </a:xfrm>
          <a:prstGeom prst="rect">
            <a:avLst/>
          </a:prstGeom>
          <a:noFill/>
        </p:spPr>
        <p:txBody>
          <a:bodyPr wrap="square" rtlCol="0">
            <a:spAutoFit/>
          </a:bodyPr>
          <a:lstStyle/>
          <a:p>
            <a:r>
              <a:rPr lang="en-US" sz="2800" b="1" dirty="0" smtClean="0">
                <a:effectLst>
                  <a:outerShdw blurRad="38100" dist="38100" dir="2700000" algn="tl">
                    <a:srgbClr val="000000">
                      <a:alpha val="43137"/>
                    </a:srgbClr>
                  </a:outerShdw>
                </a:effectLst>
              </a:rPr>
              <a:t>Alexander Hamilton</a:t>
            </a:r>
            <a:endParaRPr lang="en-US" sz="2800" b="1" dirty="0">
              <a:effectLst>
                <a:outerShdw blurRad="38100" dist="38100" dir="2700000" algn="tl">
                  <a:srgbClr val="000000">
                    <a:alpha val="43137"/>
                  </a:srgbClr>
                </a:outerShdw>
              </a:effectLst>
            </a:endParaRPr>
          </a:p>
        </p:txBody>
      </p:sp>
      <p:sp>
        <p:nvSpPr>
          <p:cNvPr id="9" name="Rectangle 8"/>
          <p:cNvSpPr/>
          <p:nvPr/>
        </p:nvSpPr>
        <p:spPr>
          <a:xfrm>
            <a:off x="0" y="1371600"/>
            <a:ext cx="9144000" cy="923330"/>
          </a:xfrm>
          <a:prstGeom prst="rect">
            <a:avLst/>
          </a:prstGeom>
          <a:noFill/>
        </p:spPr>
        <p:txBody>
          <a:bodyPr wrap="squar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n-US" sz="5400" b="1" cap="none"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Do You Want to Switch </a:t>
            </a:r>
            <a:r>
              <a:rPr lang="en-US" sz="5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Sides? </a:t>
            </a:r>
            <a:endParaRPr lang="en-US" sz="5400" b="1" cap="none"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13" name="Rectangle 12"/>
          <p:cNvSpPr/>
          <p:nvPr/>
        </p:nvSpPr>
        <p:spPr>
          <a:xfrm>
            <a:off x="533400" y="5943600"/>
            <a:ext cx="3249544" cy="769441"/>
          </a:xfrm>
          <a:prstGeom prst="rect">
            <a:avLst/>
          </a:prstGeom>
        </p:spPr>
        <p:style>
          <a:lnRef idx="1">
            <a:schemeClr val="accent2"/>
          </a:lnRef>
          <a:fillRef idx="3">
            <a:schemeClr val="accent2"/>
          </a:fillRef>
          <a:effectRef idx="2">
            <a:schemeClr val="accent2"/>
          </a:effectRef>
          <a:fontRef idx="minor">
            <a:schemeClr val="lt1"/>
          </a:fontRef>
        </p:style>
        <p:txBody>
          <a:bodyPr wrap="none">
            <a:spAutoFit/>
          </a:bodyPr>
          <a:lstStyle/>
          <a:p>
            <a:r>
              <a:rPr lang="en-US" sz="4400" b="1" dirty="0" err="1" smtClean="0"/>
              <a:t>Jeffersonians</a:t>
            </a:r>
            <a:endParaRPr lang="en-US" sz="4400" b="1" dirty="0"/>
          </a:p>
        </p:txBody>
      </p:sp>
      <p:sp>
        <p:nvSpPr>
          <p:cNvPr id="14" name="Rectangle 13"/>
          <p:cNvSpPr/>
          <p:nvPr/>
        </p:nvSpPr>
        <p:spPr>
          <a:xfrm>
            <a:off x="5334000" y="5943600"/>
            <a:ext cx="3293787" cy="769441"/>
          </a:xfrm>
          <a:prstGeom prst="rect">
            <a:avLst/>
          </a:prstGeom>
        </p:spPr>
        <p:style>
          <a:lnRef idx="1">
            <a:schemeClr val="accent1"/>
          </a:lnRef>
          <a:fillRef idx="3">
            <a:schemeClr val="accent1"/>
          </a:fillRef>
          <a:effectRef idx="2">
            <a:schemeClr val="accent1"/>
          </a:effectRef>
          <a:fontRef idx="minor">
            <a:schemeClr val="lt1"/>
          </a:fontRef>
        </p:style>
        <p:txBody>
          <a:bodyPr wrap="none">
            <a:spAutoFit/>
          </a:bodyPr>
          <a:lstStyle/>
          <a:p>
            <a:r>
              <a:rPr lang="en-US" sz="4400" b="1" dirty="0" smtClean="0"/>
              <a:t>Hamiltonians</a:t>
            </a:r>
            <a:endParaRPr lang="en-US" sz="4000" b="1" dirty="0"/>
          </a:p>
        </p:txBody>
      </p:sp>
    </p:spTree>
  </p:cSld>
  <p:clrMapOvr>
    <a:masterClrMapping/>
  </p:clrMapOvr>
  <p:transition>
    <p:random/>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t="-14000" b="-14000"/>
          </a:stretch>
        </a:blipFill>
        <a:effectLst/>
      </p:bgPr>
    </p:bg>
    <p:spTree>
      <p:nvGrpSpPr>
        <p:cNvPr id="1" name=""/>
        <p:cNvGrpSpPr/>
        <p:nvPr/>
      </p:nvGrpSpPr>
      <p:grpSpPr>
        <a:xfrm>
          <a:off x="0" y="0"/>
          <a:ext cx="0" cy="0"/>
          <a:chOff x="0" y="0"/>
          <a:chExt cx="0" cy="0"/>
        </a:xfrm>
      </p:grpSpPr>
      <p:pic>
        <p:nvPicPr>
          <p:cNvPr id="4" name="Picture 3"/>
          <p:cNvPicPr>
            <a:picLocks noChangeAspect="1" noChangeArrowheads="1"/>
          </p:cNvPicPr>
          <p:nvPr/>
        </p:nvPicPr>
        <p:blipFill>
          <a:blip r:embed="rId3" cstate="print"/>
          <a:srcRect/>
          <a:stretch>
            <a:fillRect/>
          </a:stretch>
        </p:blipFill>
        <p:spPr bwMode="auto">
          <a:xfrm>
            <a:off x="228600" y="1219200"/>
            <a:ext cx="2819401" cy="2660241"/>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5" name="TextBox 4"/>
          <p:cNvSpPr txBox="1"/>
          <p:nvPr/>
        </p:nvSpPr>
        <p:spPr>
          <a:xfrm>
            <a:off x="152400" y="4114800"/>
            <a:ext cx="3048000" cy="523220"/>
          </a:xfrm>
          <a:prstGeom prst="rect">
            <a:avLst/>
          </a:prstGeom>
          <a:noFill/>
        </p:spPr>
        <p:txBody>
          <a:bodyPr wrap="square" rtlCol="0">
            <a:spAutoFit/>
          </a:bodyPr>
          <a:lstStyle/>
          <a:p>
            <a:r>
              <a:rPr lang="en-US" sz="2800" b="1" dirty="0" smtClean="0">
                <a:effectLst>
                  <a:outerShdw blurRad="38100" dist="38100" dir="2700000" algn="tl">
                    <a:srgbClr val="000000">
                      <a:alpha val="43137"/>
                    </a:srgbClr>
                  </a:outerShdw>
                </a:effectLst>
              </a:rPr>
              <a:t>Thomas Jefferson</a:t>
            </a:r>
            <a:endParaRPr lang="en-US" sz="2800" b="1" dirty="0">
              <a:effectLst>
                <a:outerShdw blurRad="38100" dist="38100" dir="2700000" algn="tl">
                  <a:srgbClr val="000000">
                    <a:alpha val="43137"/>
                  </a:srgbClr>
                </a:outerShdw>
              </a:effectLst>
            </a:endParaRPr>
          </a:p>
        </p:txBody>
      </p:sp>
      <p:sp>
        <p:nvSpPr>
          <p:cNvPr id="6" name="Rectangle 5"/>
          <p:cNvSpPr/>
          <p:nvPr/>
        </p:nvSpPr>
        <p:spPr>
          <a:xfrm>
            <a:off x="3429000" y="2362200"/>
            <a:ext cx="5257800" cy="923330"/>
          </a:xfrm>
          <a:prstGeom prst="rect">
            <a:avLst/>
          </a:prstGeom>
        </p:spPr>
        <p:txBody>
          <a:bodyPr wrap="square">
            <a:spAutoFit/>
          </a:bodyPr>
          <a:lstStyle/>
          <a:p>
            <a:endParaRPr lang="en-US" sz="5400" b="1" dirty="0"/>
          </a:p>
        </p:txBody>
      </p:sp>
      <p:sp>
        <p:nvSpPr>
          <p:cNvPr id="35841" name="Rectangle 1"/>
          <p:cNvSpPr>
            <a:spLocks noChangeArrowheads="1"/>
          </p:cNvSpPr>
          <p:nvPr/>
        </p:nvSpPr>
        <p:spPr bwMode="auto">
          <a:xfrm>
            <a:off x="4038600" y="1752600"/>
            <a:ext cx="4800600" cy="353943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3200" b="0" i="0" u="none" strike="noStrike" cap="none" normalizeH="0" baseline="0" dirty="0" smtClean="0">
                <a:ln>
                  <a:noFill/>
                </a:ln>
                <a:effectLst/>
                <a:latin typeface="Arial" pitchFamily="34" charset="0"/>
                <a:ea typeface="Times New Roman" pitchFamily="18" charset="0"/>
                <a:cs typeface="Arial" pitchFamily="34" charset="0"/>
              </a:rPr>
              <a:t>What if you knew that Thomas Jefferson never freed his slaves, and died owing so much money that most of those slaves had to be sold to pay his debts?</a:t>
            </a:r>
            <a:endParaRPr kumimoji="0" lang="en-US" sz="2800" b="0" i="0" u="none" strike="noStrike" cap="none" normalizeH="0" baseline="0" dirty="0" smtClean="0">
              <a:ln>
                <a:noFill/>
              </a:ln>
              <a:effectLst/>
              <a:latin typeface="Arial" pitchFamily="34" charset="0"/>
              <a:cs typeface="Arial" pitchFamily="34" charset="0"/>
            </a:endParaRPr>
          </a:p>
        </p:txBody>
      </p:sp>
      <p:sp>
        <p:nvSpPr>
          <p:cNvPr id="7" name="Rectangle 6"/>
          <p:cNvSpPr/>
          <p:nvPr/>
        </p:nvSpPr>
        <p:spPr>
          <a:xfrm rot="21008113">
            <a:off x="93880" y="4833120"/>
            <a:ext cx="4062651" cy="1446550"/>
          </a:xfrm>
          <a:prstGeom prst="rect">
            <a:avLst/>
          </a:prstGeom>
          <a:noFill/>
        </p:spPr>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n-US" sz="4400" b="1" cap="none"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Do You Want to </a:t>
            </a:r>
            <a:br>
              <a:rPr lang="en-US" sz="4400" b="1" cap="none"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br>
            <a:r>
              <a:rPr lang="en-US" sz="4400" b="1" cap="none"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Switch Sides?</a:t>
            </a:r>
            <a:endParaRPr lang="en-US" sz="4400" b="1" cap="none"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9" presetClass="entr" presetSubtype="0" decel="10000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 calcmode="lin" valueType="num">
                                      <p:cBhvr>
                                        <p:cTn id="9" dur="500" fill="hold"/>
                                        <p:tgtEl>
                                          <p:spTgt spid="7"/>
                                        </p:tgtEl>
                                        <p:attrNameLst>
                                          <p:attrName>style.rotation</p:attrName>
                                        </p:attrNameLst>
                                      </p:cBhvr>
                                      <p:tavLst>
                                        <p:tav tm="0">
                                          <p:val>
                                            <p:fltVal val="360"/>
                                          </p:val>
                                        </p:tav>
                                        <p:tav tm="100000">
                                          <p:val>
                                            <p:fltVal val="0"/>
                                          </p:val>
                                        </p:tav>
                                      </p:tavLst>
                                    </p:anim>
                                    <p:animEffect transition="in" filter="fade">
                                      <p:cBhvr>
                                        <p:cTn id="10"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t="-14000" b="-14000"/>
          </a:stretch>
        </a:blipFill>
        <a:effectLst/>
      </p:bgPr>
    </p:bg>
    <p:spTree>
      <p:nvGrpSpPr>
        <p:cNvPr id="1" name=""/>
        <p:cNvGrpSpPr/>
        <p:nvPr/>
      </p:nvGrpSpPr>
      <p:grpSpPr>
        <a:xfrm>
          <a:off x="0" y="0"/>
          <a:ext cx="0" cy="0"/>
          <a:chOff x="0" y="0"/>
          <a:chExt cx="0" cy="0"/>
        </a:xfrm>
      </p:grpSpPr>
      <p:pic>
        <p:nvPicPr>
          <p:cNvPr id="2" name="Picture 4"/>
          <p:cNvPicPr>
            <a:picLocks noChangeAspect="1" noChangeArrowheads="1"/>
          </p:cNvPicPr>
          <p:nvPr/>
        </p:nvPicPr>
        <p:blipFill>
          <a:blip r:embed="rId3" cstate="print"/>
          <a:srcRect/>
          <a:stretch>
            <a:fillRect/>
          </a:stretch>
        </p:blipFill>
        <p:spPr bwMode="auto">
          <a:xfrm>
            <a:off x="5943600" y="3048000"/>
            <a:ext cx="2895600" cy="266700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3" name="TextBox 2"/>
          <p:cNvSpPr txBox="1"/>
          <p:nvPr/>
        </p:nvSpPr>
        <p:spPr>
          <a:xfrm>
            <a:off x="5715000" y="5791200"/>
            <a:ext cx="3429000" cy="523220"/>
          </a:xfrm>
          <a:prstGeom prst="rect">
            <a:avLst/>
          </a:prstGeom>
          <a:noFill/>
        </p:spPr>
        <p:txBody>
          <a:bodyPr wrap="square" rtlCol="0">
            <a:spAutoFit/>
          </a:bodyPr>
          <a:lstStyle/>
          <a:p>
            <a:r>
              <a:rPr lang="en-US" sz="2800" b="1" dirty="0" smtClean="0">
                <a:effectLst>
                  <a:outerShdw blurRad="38100" dist="38100" dir="2700000" algn="tl">
                    <a:srgbClr val="000000">
                      <a:alpha val="43137"/>
                    </a:srgbClr>
                  </a:outerShdw>
                </a:effectLst>
              </a:rPr>
              <a:t>Alexander Hamilton</a:t>
            </a:r>
            <a:endParaRPr lang="en-US" sz="2800" b="1" dirty="0">
              <a:effectLst>
                <a:outerShdw blurRad="38100" dist="38100" dir="2700000" algn="tl">
                  <a:srgbClr val="000000">
                    <a:alpha val="43137"/>
                  </a:srgbClr>
                </a:outerShdw>
              </a:effectLst>
            </a:endParaRPr>
          </a:p>
        </p:txBody>
      </p:sp>
      <p:sp>
        <p:nvSpPr>
          <p:cNvPr id="34817" name="Rectangle 1"/>
          <p:cNvSpPr>
            <a:spLocks noChangeArrowheads="1"/>
          </p:cNvSpPr>
          <p:nvPr/>
        </p:nvSpPr>
        <p:spPr bwMode="auto">
          <a:xfrm>
            <a:off x="228600" y="1524000"/>
            <a:ext cx="5029200" cy="397031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3600" b="0" i="0" u="none" strike="noStrike" cap="none" normalizeH="0" baseline="0" dirty="0" smtClean="0">
                <a:ln>
                  <a:noFill/>
                </a:ln>
                <a:solidFill>
                  <a:srgbClr val="000000"/>
                </a:solidFill>
                <a:effectLst/>
                <a:latin typeface="Arial" pitchFamily="34" charset="0"/>
                <a:ea typeface="Times New Roman" pitchFamily="18" charset="0"/>
                <a:cs typeface="Times New Roman" pitchFamily="18" charset="0"/>
              </a:rPr>
              <a:t>What if you knew that Alexander Hamilton publicly opposed slavery, while vocally insisting that there would always be social inequality?</a:t>
            </a:r>
            <a:endParaRPr kumimoji="0" lang="en-US" sz="3200" b="0" i="0" u="none" strike="noStrike" cap="none" normalizeH="0" baseline="0" dirty="0" smtClean="0">
              <a:ln>
                <a:noFill/>
              </a:ln>
              <a:solidFill>
                <a:schemeClr val="tx1"/>
              </a:solidFill>
              <a:effectLst/>
              <a:latin typeface="Arial" pitchFamily="34" charset="0"/>
              <a:cs typeface="Arial" pitchFamily="34" charset="0"/>
            </a:endParaRPr>
          </a:p>
        </p:txBody>
      </p:sp>
      <p:sp>
        <p:nvSpPr>
          <p:cNvPr id="5" name="Rectangle 4"/>
          <p:cNvSpPr/>
          <p:nvPr/>
        </p:nvSpPr>
        <p:spPr>
          <a:xfrm rot="21008113">
            <a:off x="4742082" y="1556520"/>
            <a:ext cx="4062651" cy="1446550"/>
          </a:xfrm>
          <a:prstGeom prst="rect">
            <a:avLst/>
          </a:prstGeom>
          <a:noFill/>
        </p:spPr>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n-US" sz="4400" b="1" cap="none"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Do You Want to </a:t>
            </a:r>
            <a:br>
              <a:rPr lang="en-US" sz="4400" b="1" cap="none"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br>
            <a:r>
              <a:rPr lang="en-US" sz="4400" b="1" cap="none"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Switch Sides?</a:t>
            </a:r>
            <a:endParaRPr lang="en-US" sz="4400" b="1" cap="none"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9" presetClass="entr" presetSubtype="0" decel="10000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 calcmode="lin" valueType="num">
                                      <p:cBhvr>
                                        <p:cTn id="9" dur="500" fill="hold"/>
                                        <p:tgtEl>
                                          <p:spTgt spid="5"/>
                                        </p:tgtEl>
                                        <p:attrNameLst>
                                          <p:attrName>style.rotation</p:attrName>
                                        </p:attrNameLst>
                                      </p:cBhvr>
                                      <p:tavLst>
                                        <p:tav tm="0">
                                          <p:val>
                                            <p:fltVal val="360"/>
                                          </p:val>
                                        </p:tav>
                                        <p:tav tm="100000">
                                          <p:val>
                                            <p:fltVal val="0"/>
                                          </p:val>
                                        </p:tav>
                                      </p:tavLst>
                                    </p:anim>
                                    <p:animEffect transition="in" filter="fade">
                                      <p:cBhvr>
                                        <p:cTn id="10"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t="-14000" b="-14000"/>
          </a:stretch>
        </a:blipFill>
        <a:effectLst/>
      </p:bgPr>
    </p:bg>
    <p:spTree>
      <p:nvGrpSpPr>
        <p:cNvPr id="1" name=""/>
        <p:cNvGrpSpPr/>
        <p:nvPr/>
      </p:nvGrpSpPr>
      <p:grpSpPr>
        <a:xfrm>
          <a:off x="0" y="0"/>
          <a:ext cx="0" cy="0"/>
          <a:chOff x="0" y="0"/>
          <a:chExt cx="0" cy="0"/>
        </a:xfrm>
      </p:grpSpPr>
      <p:pic>
        <p:nvPicPr>
          <p:cNvPr id="4" name="Picture 3"/>
          <p:cNvPicPr>
            <a:picLocks noChangeAspect="1" noChangeArrowheads="1"/>
          </p:cNvPicPr>
          <p:nvPr/>
        </p:nvPicPr>
        <p:blipFill>
          <a:blip r:embed="rId3" cstate="print"/>
          <a:srcRect/>
          <a:stretch>
            <a:fillRect/>
          </a:stretch>
        </p:blipFill>
        <p:spPr bwMode="auto">
          <a:xfrm>
            <a:off x="228600" y="1219200"/>
            <a:ext cx="2819401" cy="2660241"/>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5" name="TextBox 4"/>
          <p:cNvSpPr txBox="1"/>
          <p:nvPr/>
        </p:nvSpPr>
        <p:spPr>
          <a:xfrm>
            <a:off x="152400" y="4114800"/>
            <a:ext cx="3048000" cy="523220"/>
          </a:xfrm>
          <a:prstGeom prst="rect">
            <a:avLst/>
          </a:prstGeom>
          <a:noFill/>
        </p:spPr>
        <p:txBody>
          <a:bodyPr wrap="square" rtlCol="0">
            <a:spAutoFit/>
          </a:bodyPr>
          <a:lstStyle/>
          <a:p>
            <a:r>
              <a:rPr lang="en-US" sz="2800" b="1" dirty="0" smtClean="0">
                <a:effectLst>
                  <a:outerShdw blurRad="38100" dist="38100" dir="2700000" algn="tl">
                    <a:srgbClr val="000000">
                      <a:alpha val="43137"/>
                    </a:srgbClr>
                  </a:outerShdw>
                </a:effectLst>
              </a:rPr>
              <a:t>Thomas Jefferson</a:t>
            </a:r>
            <a:endParaRPr lang="en-US" sz="2800" b="1" dirty="0">
              <a:effectLst>
                <a:outerShdw blurRad="38100" dist="38100" dir="2700000" algn="tl">
                  <a:srgbClr val="000000">
                    <a:alpha val="43137"/>
                  </a:srgbClr>
                </a:outerShdw>
              </a:effectLst>
            </a:endParaRPr>
          </a:p>
        </p:txBody>
      </p:sp>
      <p:sp>
        <p:nvSpPr>
          <p:cNvPr id="6" name="Rectangle 5"/>
          <p:cNvSpPr/>
          <p:nvPr/>
        </p:nvSpPr>
        <p:spPr>
          <a:xfrm>
            <a:off x="3429000" y="2362200"/>
            <a:ext cx="5257800" cy="923330"/>
          </a:xfrm>
          <a:prstGeom prst="rect">
            <a:avLst/>
          </a:prstGeom>
        </p:spPr>
        <p:txBody>
          <a:bodyPr wrap="square">
            <a:spAutoFit/>
          </a:bodyPr>
          <a:lstStyle/>
          <a:p>
            <a:endParaRPr lang="en-US" sz="5400" b="1" dirty="0"/>
          </a:p>
        </p:txBody>
      </p:sp>
      <p:sp>
        <p:nvSpPr>
          <p:cNvPr id="39937" name="Rectangle 1"/>
          <p:cNvSpPr>
            <a:spLocks noChangeArrowheads="1"/>
          </p:cNvSpPr>
          <p:nvPr/>
        </p:nvSpPr>
        <p:spPr bwMode="auto">
          <a:xfrm>
            <a:off x="1295400" y="838200"/>
            <a:ext cx="5105400" cy="64633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3600" b="1" i="0" u="none" strike="noStrike" cap="none" normalizeH="0" baseline="0" dirty="0" smtClean="0">
                <a:ln>
                  <a:noFill/>
                </a:ln>
                <a:solidFill>
                  <a:srgbClr val="000000"/>
                </a:solidFill>
                <a:effectLst/>
                <a:latin typeface="Arial" pitchFamily="34" charset="0"/>
                <a:ea typeface="Calibri" pitchFamily="34" charset="0"/>
                <a:cs typeface="Times New Roman" pitchFamily="18" charset="0"/>
              </a:rPr>
              <a:t>On Slavery</a:t>
            </a:r>
            <a:endParaRPr kumimoji="0" lang="en-US" sz="3600" b="0" i="0" u="none" strike="noStrike" cap="none" normalizeH="0" baseline="0" dirty="0" smtClean="0">
              <a:ln>
                <a:noFill/>
              </a:ln>
              <a:solidFill>
                <a:schemeClr val="tx1"/>
              </a:solidFill>
              <a:effectLst/>
              <a:latin typeface="Arial" pitchFamily="34" charset="0"/>
              <a:cs typeface="Arial" pitchFamily="34" charset="0"/>
            </a:endParaRPr>
          </a:p>
        </p:txBody>
      </p:sp>
      <p:sp>
        <p:nvSpPr>
          <p:cNvPr id="39940" name="Rectangle 4"/>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39941" name="Rectangle 5"/>
          <p:cNvSpPr>
            <a:spLocks noChangeArrowheads="1"/>
          </p:cNvSpPr>
          <p:nvPr/>
        </p:nvSpPr>
        <p:spPr bwMode="auto">
          <a:xfrm>
            <a:off x="3276600" y="1598712"/>
            <a:ext cx="5715000" cy="483978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smtClean="0">
                <a:ln>
                  <a:noFill/>
                </a:ln>
                <a:solidFill>
                  <a:srgbClr val="000000"/>
                </a:solidFill>
                <a:effectLst/>
                <a:latin typeface="Arial" pitchFamily="34" charset="0"/>
                <a:ea typeface="Times New Roman" pitchFamily="18" charset="0"/>
                <a:cs typeface="Times New Roman" pitchFamily="18" charset="0"/>
              </a:rPr>
              <a:t>Jefferson declared, in deathless words, that the United States had been "conceived in liberty," and that all men possessed "unalienable rights" including life, liberty, and the pursuit of happiness. And yet he died owning hundreds of slaves, freeing in his will only a few. Again and again he declared his hatred of slavery. But just as often, he refused to associate himself with abolitionist groups. </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05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000" b="1" i="0" u="none" strike="noStrike" cap="none" normalizeH="0" baseline="0" dirty="0" smtClean="0">
                <a:ln>
                  <a:noFill/>
                </a:ln>
                <a:solidFill>
                  <a:srgbClr val="000000"/>
                </a:solidFill>
                <a:effectLst/>
                <a:latin typeface="Arial" pitchFamily="34" charset="0"/>
                <a:ea typeface="Times New Roman" pitchFamily="18" charset="0"/>
                <a:cs typeface="Times New Roman" pitchFamily="18" charset="0"/>
              </a:rPr>
              <a:t>"Those whom I serve have never been in a position to lift up their voices against slavery... I am an American and a Virginian, and, though I esteem your aims, I cannot affiliate myself with your association." </a:t>
            </a:r>
            <a:endParaRPr kumimoji="0" lang="en-US" sz="105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39942" name="Rectangle 6"/>
          <p:cNvSpPr>
            <a:spLocks noChangeArrowheads="1"/>
          </p:cNvSpPr>
          <p:nvPr/>
        </p:nvSpPr>
        <p:spPr bwMode="auto">
          <a:xfrm>
            <a:off x="3733800" y="5989647"/>
            <a:ext cx="5410200" cy="75405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700" b="0" i="0" u="none" strike="noStrike" cap="none" normalizeH="0" baseline="0" dirty="0" smtClean="0">
              <a:ln>
                <a:noFill/>
              </a:ln>
              <a:solidFill>
                <a:srgbClr val="000000"/>
              </a:solidFill>
              <a:effectLst/>
              <a:latin typeface="Arial" pitchFamily="34" charset="0"/>
              <a:ea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800" b="0" i="0" u="none" strike="noStrike" cap="none" normalizeH="0" baseline="0" dirty="0" smtClean="0">
                <a:ln>
                  <a:noFill/>
                </a:ln>
                <a:solidFill>
                  <a:srgbClr val="000000"/>
                </a:solidFill>
                <a:effectLst/>
                <a:latin typeface="Arial" pitchFamily="34" charset="0"/>
                <a:ea typeface="Times New Roman" pitchFamily="18" charset="0"/>
                <a:cs typeface="Times New Roman" pitchFamily="18" charset="0"/>
              </a:rPr>
              <a:t>-- Thomas Jefferson to French abolitionist J. P. </a:t>
            </a:r>
            <a:r>
              <a:rPr kumimoji="0" lang="en-US" sz="1800" b="0" i="0" u="none" strike="noStrike" cap="none" normalizeH="0" baseline="0" dirty="0" err="1" smtClean="0">
                <a:ln>
                  <a:noFill/>
                </a:ln>
                <a:solidFill>
                  <a:srgbClr val="000000"/>
                </a:solidFill>
                <a:effectLst/>
                <a:latin typeface="Arial" pitchFamily="34" charset="0"/>
                <a:ea typeface="Times New Roman" pitchFamily="18" charset="0"/>
                <a:cs typeface="Times New Roman" pitchFamily="18" charset="0"/>
              </a:rPr>
              <a:t>Brissot</a:t>
            </a:r>
            <a:r>
              <a:rPr kumimoji="0" lang="en-US" sz="1800" b="0" i="0" u="none" strike="noStrike" cap="none" normalizeH="0" baseline="0" dirty="0" smtClean="0">
                <a:ln>
                  <a:noFill/>
                </a:ln>
                <a:solidFill>
                  <a:srgbClr val="000000"/>
                </a:solidFill>
                <a:effectLst/>
                <a:latin typeface="Arial" pitchFamily="34" charset="0"/>
                <a:ea typeface="Times New Roman" pitchFamily="18" charset="0"/>
                <a:cs typeface="Times New Roman" pitchFamily="18" charset="0"/>
              </a:rPr>
              <a:t> de </a:t>
            </a:r>
            <a:r>
              <a:rPr kumimoji="0" lang="en-US" sz="1800" b="0" i="0" u="none" strike="noStrike" cap="none" normalizeH="0" baseline="0" dirty="0" err="1" smtClean="0">
                <a:ln>
                  <a:noFill/>
                </a:ln>
                <a:solidFill>
                  <a:srgbClr val="000000"/>
                </a:solidFill>
                <a:effectLst/>
                <a:latin typeface="Arial" pitchFamily="34" charset="0"/>
                <a:ea typeface="Times New Roman" pitchFamily="18" charset="0"/>
                <a:cs typeface="Times New Roman" pitchFamily="18" charset="0"/>
              </a:rPr>
              <a:t>Warville</a:t>
            </a:r>
            <a:r>
              <a:rPr kumimoji="0" lang="en-US" sz="1800" b="0" i="0" u="none" strike="noStrike" cap="none" normalizeH="0" baseline="0" dirty="0" smtClean="0">
                <a:ln>
                  <a:noFill/>
                </a:ln>
                <a:solidFill>
                  <a:srgbClr val="000000"/>
                </a:solidFill>
                <a:effectLst/>
                <a:latin typeface="Arial" pitchFamily="34" charset="0"/>
                <a:ea typeface="Times New Roman" pitchFamily="18" charset="0"/>
                <a:cs typeface="Times New Roman" pitchFamily="18" charset="0"/>
              </a:rPr>
              <a:t>, c. 1788 </a:t>
            </a:r>
            <a:endParaRPr kumimoji="0" lang="en-US" sz="18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ransition>
    <p:random/>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t="-14000" b="-14000"/>
          </a:stretch>
        </a:blipFill>
        <a:effectLst/>
      </p:bgPr>
    </p:bg>
    <p:spTree>
      <p:nvGrpSpPr>
        <p:cNvPr id="1" name=""/>
        <p:cNvGrpSpPr/>
        <p:nvPr/>
      </p:nvGrpSpPr>
      <p:grpSpPr>
        <a:xfrm>
          <a:off x="0" y="0"/>
          <a:ext cx="0" cy="0"/>
          <a:chOff x="0" y="0"/>
          <a:chExt cx="0" cy="0"/>
        </a:xfrm>
      </p:grpSpPr>
      <p:pic>
        <p:nvPicPr>
          <p:cNvPr id="2" name="Picture 4"/>
          <p:cNvPicPr>
            <a:picLocks noChangeAspect="1" noChangeArrowheads="1"/>
          </p:cNvPicPr>
          <p:nvPr/>
        </p:nvPicPr>
        <p:blipFill>
          <a:blip r:embed="rId3" cstate="print"/>
          <a:srcRect/>
          <a:stretch>
            <a:fillRect/>
          </a:stretch>
        </p:blipFill>
        <p:spPr bwMode="auto">
          <a:xfrm>
            <a:off x="5943600" y="2819400"/>
            <a:ext cx="2895600" cy="266700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3" name="TextBox 2"/>
          <p:cNvSpPr txBox="1"/>
          <p:nvPr/>
        </p:nvSpPr>
        <p:spPr>
          <a:xfrm>
            <a:off x="5715000" y="5791200"/>
            <a:ext cx="3429000" cy="523220"/>
          </a:xfrm>
          <a:prstGeom prst="rect">
            <a:avLst/>
          </a:prstGeom>
          <a:noFill/>
        </p:spPr>
        <p:txBody>
          <a:bodyPr wrap="square" rtlCol="0">
            <a:spAutoFit/>
          </a:bodyPr>
          <a:lstStyle/>
          <a:p>
            <a:r>
              <a:rPr lang="en-US" sz="2800" b="1" dirty="0" smtClean="0">
                <a:effectLst>
                  <a:outerShdw blurRad="38100" dist="38100" dir="2700000" algn="tl">
                    <a:srgbClr val="000000">
                      <a:alpha val="43137"/>
                    </a:srgbClr>
                  </a:outerShdw>
                </a:effectLst>
              </a:rPr>
              <a:t>Alexander Hamilton</a:t>
            </a:r>
            <a:endParaRPr lang="en-US" sz="2800" b="1" dirty="0">
              <a:effectLst>
                <a:outerShdw blurRad="38100" dist="38100" dir="2700000" algn="tl">
                  <a:srgbClr val="000000">
                    <a:alpha val="43137"/>
                  </a:srgbClr>
                </a:outerShdw>
              </a:effectLst>
            </a:endParaRPr>
          </a:p>
        </p:txBody>
      </p:sp>
      <p:sp>
        <p:nvSpPr>
          <p:cNvPr id="4" name="Rectangle 1"/>
          <p:cNvSpPr>
            <a:spLocks noChangeArrowheads="1"/>
          </p:cNvSpPr>
          <p:nvPr/>
        </p:nvSpPr>
        <p:spPr bwMode="auto">
          <a:xfrm>
            <a:off x="4800600" y="1600200"/>
            <a:ext cx="5105400" cy="64633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3600" b="1" i="0" u="none" strike="noStrike" cap="none" normalizeH="0" baseline="0" dirty="0" smtClean="0">
                <a:ln>
                  <a:noFill/>
                </a:ln>
                <a:solidFill>
                  <a:srgbClr val="000000"/>
                </a:solidFill>
                <a:effectLst/>
                <a:latin typeface="Arial" pitchFamily="34" charset="0"/>
                <a:ea typeface="Calibri" pitchFamily="34" charset="0"/>
                <a:cs typeface="Times New Roman" pitchFamily="18" charset="0"/>
              </a:rPr>
              <a:t>On Slavery</a:t>
            </a:r>
            <a:endParaRPr kumimoji="0" lang="en-US" sz="3600" b="0" i="0" u="none" strike="noStrike" cap="none" normalizeH="0" baseline="0" dirty="0" smtClean="0">
              <a:ln>
                <a:noFill/>
              </a:ln>
              <a:solidFill>
                <a:schemeClr val="tx1"/>
              </a:solidFill>
              <a:effectLst/>
              <a:latin typeface="Arial" pitchFamily="34" charset="0"/>
              <a:cs typeface="Arial" pitchFamily="34" charset="0"/>
            </a:endParaRPr>
          </a:p>
        </p:txBody>
      </p:sp>
      <p:sp>
        <p:nvSpPr>
          <p:cNvPr id="38914" name="Rectangle 2"/>
          <p:cNvSpPr>
            <a:spLocks noChangeArrowheads="1"/>
          </p:cNvSpPr>
          <p:nvPr/>
        </p:nvSpPr>
        <p:spPr bwMode="auto">
          <a:xfrm>
            <a:off x="152400" y="4742021"/>
            <a:ext cx="5638800" cy="209288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smtClean="0">
                <a:ln>
                  <a:noFill/>
                </a:ln>
                <a:solidFill>
                  <a:srgbClr val="000000"/>
                </a:solidFill>
                <a:effectLst/>
                <a:latin typeface="Arial" pitchFamily="34" charset="0"/>
                <a:ea typeface="Times New Roman" pitchFamily="18" charset="0"/>
                <a:cs typeface="Times New Roman" pitchFamily="18" charset="0"/>
              </a:rPr>
              <a:t>Alexander Hamilton was no egalitarian. He was comfortable with the prospect of a gap between rich and poor, a society of plenty for the few and misery for the many. </a:t>
            </a:r>
            <a:endParaRPr kumimoji="0" lang="en-US" sz="9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600" b="1" i="0" u="none" strike="noStrike" cap="none" normalizeH="0" baseline="0" dirty="0" smtClean="0">
                <a:ln>
                  <a:noFill/>
                </a:ln>
                <a:solidFill>
                  <a:srgbClr val="000000"/>
                </a:solidFill>
                <a:effectLst/>
                <a:latin typeface="Arial" pitchFamily="34" charset="0"/>
                <a:ea typeface="Times New Roman" pitchFamily="18" charset="0"/>
                <a:cs typeface="Times New Roman" pitchFamily="18" charset="0"/>
              </a:rPr>
              <a:t>"... an inequality would exist as long as liberty existed, and . . . it would unavoidably result from that very liberty itself." </a:t>
            </a:r>
            <a:endParaRPr kumimoji="0" lang="en-US" sz="9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600" b="0" i="0" u="none" strike="noStrike" cap="none" normalizeH="0" baseline="0" dirty="0" smtClean="0">
                <a:ln>
                  <a:noFill/>
                </a:ln>
                <a:solidFill>
                  <a:srgbClr val="000000"/>
                </a:solidFill>
                <a:effectLst/>
                <a:latin typeface="Arial" pitchFamily="34" charset="0"/>
                <a:ea typeface="Times New Roman" pitchFamily="18" charset="0"/>
                <a:cs typeface="Times New Roman" pitchFamily="18" charset="0"/>
              </a:rPr>
              <a:t>-- Alexander Hamilton to the Constitutional Convention, 1787 </a:t>
            </a:r>
            <a:endParaRPr kumimoji="0" lang="en-US" sz="9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38915" name="Rectangle 3"/>
          <p:cNvSpPr>
            <a:spLocks noChangeArrowheads="1"/>
          </p:cNvSpPr>
          <p:nvPr/>
        </p:nvSpPr>
        <p:spPr bwMode="auto">
          <a:xfrm>
            <a:off x="228600" y="852845"/>
            <a:ext cx="5257800" cy="364715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defTabSz="914400" rtl="0" eaLnBrk="1" fontAlgn="base" latinLnBrk="0" hangingPunct="1">
              <a:lnSpc>
                <a:spcPct val="100000"/>
              </a:lnSpc>
              <a:spcBef>
                <a:spcPct val="0"/>
              </a:spcBef>
              <a:spcAft>
                <a:spcPct val="0"/>
              </a:spcAft>
              <a:buClrTx/>
              <a:buSzTx/>
              <a:buFontTx/>
              <a:buNone/>
              <a:tabLst/>
            </a:pPr>
            <a:endParaRPr kumimoji="0" lang="en-US" sz="700" b="0" i="0" u="none" strike="noStrike" cap="none" normalizeH="0" baseline="0" dirty="0" smtClean="0">
              <a:ln>
                <a:noFill/>
              </a:ln>
              <a:solidFill>
                <a:srgbClr val="000000"/>
              </a:solidFill>
              <a:effectLst/>
              <a:latin typeface="Arial" pitchFamily="34" charset="0"/>
              <a:ea typeface="Times New Roman" pitchFamily="18" charset="0"/>
              <a:cs typeface="Times New Roman" pitchFamily="18" charset="0"/>
            </a:endParaRPr>
          </a:p>
          <a:p>
            <a:pPr marL="0" marR="0" lvl="0" indent="0" defTabSz="914400" rtl="0" eaLnBrk="0" fontAlgn="base" latinLnBrk="0" hangingPunct="0">
              <a:lnSpc>
                <a:spcPct val="100000"/>
              </a:lnSpc>
              <a:spcBef>
                <a:spcPct val="0"/>
              </a:spcBef>
              <a:spcAft>
                <a:spcPct val="0"/>
              </a:spcAft>
              <a:buClrTx/>
              <a:buSzTx/>
              <a:buFontTx/>
              <a:buNone/>
              <a:tabLst/>
            </a:pPr>
            <a:r>
              <a:rPr kumimoji="0" lang="en-US" sz="2000" b="0" i="0" u="none" strike="noStrike" cap="none" normalizeH="0" baseline="0" dirty="0" smtClean="0">
                <a:ln>
                  <a:noFill/>
                </a:ln>
                <a:solidFill>
                  <a:srgbClr val="000000"/>
                </a:solidFill>
                <a:effectLst/>
                <a:latin typeface="Arial" pitchFamily="34" charset="0"/>
                <a:ea typeface="Times New Roman" pitchFamily="18" charset="0"/>
                <a:cs typeface="Times New Roman" pitchFamily="18" charset="0"/>
              </a:rPr>
              <a:t>Hamilton's conscience was far more troubled by slavery. He served as president of New York's Society for the Promotion of the Manumission (freeing by owner) of Slaves at a time when many of that state's leading families were slaveholding planters. Hamilton declared that though some people might imagine slaves as property, </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defTabSz="914400" rtl="0" eaLnBrk="0" fontAlgn="base" latinLnBrk="0" hangingPunct="0">
              <a:lnSpc>
                <a:spcPct val="100000"/>
              </a:lnSpc>
              <a:spcBef>
                <a:spcPct val="0"/>
              </a:spcBef>
              <a:spcAft>
                <a:spcPct val="0"/>
              </a:spcAft>
              <a:buClrTx/>
              <a:buSzTx/>
              <a:buFontTx/>
              <a:buNone/>
              <a:tabLst/>
            </a:pPr>
            <a:r>
              <a:rPr kumimoji="0" lang="en-US" sz="1600" b="1" i="0" u="none" strike="noStrike" cap="none" normalizeH="0" baseline="0" dirty="0" smtClean="0">
                <a:ln>
                  <a:noFill/>
                </a:ln>
                <a:solidFill>
                  <a:srgbClr val="000000"/>
                </a:solidFill>
                <a:effectLst/>
                <a:latin typeface="Arial" pitchFamily="34" charset="0"/>
                <a:ea typeface="Times New Roman" pitchFamily="18" charset="0"/>
                <a:cs typeface="Times New Roman" pitchFamily="18" charset="0"/>
              </a:rPr>
              <a:t>"they are persons known to the municipal laws of the states which they inhabit, as well as the laws of nature.“ </a:t>
            </a:r>
            <a:r>
              <a:rPr kumimoji="0" lang="en-US" sz="1600" b="0" i="0" u="none" strike="noStrike" cap="none" normalizeH="0" baseline="0" dirty="0" smtClean="0">
                <a:ln>
                  <a:noFill/>
                </a:ln>
                <a:solidFill>
                  <a:srgbClr val="000000"/>
                </a:solidFill>
                <a:effectLst/>
                <a:latin typeface="Arial" pitchFamily="34" charset="0"/>
                <a:ea typeface="Times New Roman" pitchFamily="18" charset="0"/>
                <a:cs typeface="Times New Roman" pitchFamily="18" charset="0"/>
              </a:rPr>
              <a:t>-- Alexander Hamilton to the New York Ratifying Convention, 1788 </a:t>
            </a:r>
            <a:endParaRPr kumimoji="0" lang="en-US" sz="24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ransition>
    <p:random/>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t="-14000" b="-14000"/>
          </a:stretch>
        </a:blipFill>
        <a:effectLst/>
      </p:bgPr>
    </p:bg>
    <p:spTree>
      <p:nvGrpSpPr>
        <p:cNvPr id="1" name=""/>
        <p:cNvGrpSpPr/>
        <p:nvPr/>
      </p:nvGrpSpPr>
      <p:grpSpPr>
        <a:xfrm>
          <a:off x="0" y="0"/>
          <a:ext cx="0" cy="0"/>
          <a:chOff x="0" y="0"/>
          <a:chExt cx="0" cy="0"/>
        </a:xfrm>
      </p:grpSpPr>
      <p:pic>
        <p:nvPicPr>
          <p:cNvPr id="6" name="Picture 3"/>
          <p:cNvPicPr>
            <a:picLocks noChangeAspect="1" noChangeArrowheads="1"/>
          </p:cNvPicPr>
          <p:nvPr/>
        </p:nvPicPr>
        <p:blipFill>
          <a:blip r:embed="rId3" cstate="print"/>
          <a:srcRect/>
          <a:stretch>
            <a:fillRect/>
          </a:stretch>
        </p:blipFill>
        <p:spPr bwMode="auto">
          <a:xfrm>
            <a:off x="609600" y="2362200"/>
            <a:ext cx="2819401" cy="2660241"/>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7" name="Picture 4"/>
          <p:cNvPicPr>
            <a:picLocks noChangeAspect="1" noChangeArrowheads="1"/>
          </p:cNvPicPr>
          <p:nvPr/>
        </p:nvPicPr>
        <p:blipFill>
          <a:blip r:embed="rId4" cstate="print"/>
          <a:srcRect/>
          <a:stretch>
            <a:fillRect/>
          </a:stretch>
        </p:blipFill>
        <p:spPr bwMode="auto">
          <a:xfrm>
            <a:off x="5486400" y="2286000"/>
            <a:ext cx="2895600" cy="266700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8" name="TextBox 7"/>
          <p:cNvSpPr txBox="1"/>
          <p:nvPr/>
        </p:nvSpPr>
        <p:spPr>
          <a:xfrm>
            <a:off x="4191000" y="3581400"/>
            <a:ext cx="990600" cy="584775"/>
          </a:xfrm>
          <a:prstGeom prst="rect">
            <a:avLst/>
          </a:prstGeom>
          <a:noFill/>
        </p:spPr>
        <p:txBody>
          <a:bodyPr wrap="square" rtlCol="0">
            <a:spAutoFit/>
          </a:bodyPr>
          <a:lstStyle/>
          <a:p>
            <a:r>
              <a:rPr lang="en-US" sz="3200" b="1" dirty="0" smtClean="0">
                <a:effectLst>
                  <a:outerShdw blurRad="38100" dist="38100" dir="2700000" algn="tl">
                    <a:srgbClr val="000000">
                      <a:alpha val="43137"/>
                    </a:srgbClr>
                  </a:outerShdw>
                </a:effectLst>
              </a:rPr>
              <a:t>OR</a:t>
            </a:r>
            <a:endParaRPr lang="en-US" sz="3200" b="1" dirty="0">
              <a:effectLst>
                <a:outerShdw blurRad="38100" dist="38100" dir="2700000" algn="tl">
                  <a:srgbClr val="000000">
                    <a:alpha val="43137"/>
                  </a:srgbClr>
                </a:outerShdw>
              </a:effectLst>
            </a:endParaRPr>
          </a:p>
        </p:txBody>
      </p:sp>
      <p:sp>
        <p:nvSpPr>
          <p:cNvPr id="10" name="TextBox 9"/>
          <p:cNvSpPr txBox="1"/>
          <p:nvPr/>
        </p:nvSpPr>
        <p:spPr>
          <a:xfrm>
            <a:off x="685800" y="5410200"/>
            <a:ext cx="3048000" cy="523220"/>
          </a:xfrm>
          <a:prstGeom prst="rect">
            <a:avLst/>
          </a:prstGeom>
          <a:noFill/>
        </p:spPr>
        <p:txBody>
          <a:bodyPr wrap="square" rtlCol="0">
            <a:spAutoFit/>
          </a:bodyPr>
          <a:lstStyle/>
          <a:p>
            <a:r>
              <a:rPr lang="en-US" sz="2800" b="1" dirty="0" smtClean="0">
                <a:effectLst>
                  <a:outerShdw blurRad="38100" dist="38100" dir="2700000" algn="tl">
                    <a:srgbClr val="000000">
                      <a:alpha val="43137"/>
                    </a:srgbClr>
                  </a:outerShdw>
                </a:effectLst>
              </a:rPr>
              <a:t>Thomas Jefferson</a:t>
            </a:r>
            <a:endParaRPr lang="en-US" sz="2800" b="1" dirty="0">
              <a:effectLst>
                <a:outerShdw blurRad="38100" dist="38100" dir="2700000" algn="tl">
                  <a:srgbClr val="000000">
                    <a:alpha val="43137"/>
                  </a:srgbClr>
                </a:outerShdw>
              </a:effectLst>
            </a:endParaRPr>
          </a:p>
        </p:txBody>
      </p:sp>
      <p:sp>
        <p:nvSpPr>
          <p:cNvPr id="11" name="TextBox 10"/>
          <p:cNvSpPr txBox="1"/>
          <p:nvPr/>
        </p:nvSpPr>
        <p:spPr>
          <a:xfrm>
            <a:off x="5257800" y="5410200"/>
            <a:ext cx="3429000" cy="523220"/>
          </a:xfrm>
          <a:prstGeom prst="rect">
            <a:avLst/>
          </a:prstGeom>
          <a:noFill/>
        </p:spPr>
        <p:txBody>
          <a:bodyPr wrap="square" rtlCol="0">
            <a:spAutoFit/>
          </a:bodyPr>
          <a:lstStyle/>
          <a:p>
            <a:r>
              <a:rPr lang="en-US" sz="2800" b="1" dirty="0" smtClean="0">
                <a:effectLst>
                  <a:outerShdw blurRad="38100" dist="38100" dir="2700000" algn="tl">
                    <a:srgbClr val="000000">
                      <a:alpha val="43137"/>
                    </a:srgbClr>
                  </a:outerShdw>
                </a:effectLst>
              </a:rPr>
              <a:t>Alexander Hamilton</a:t>
            </a:r>
            <a:endParaRPr lang="en-US" sz="2800" b="1" dirty="0">
              <a:effectLst>
                <a:outerShdw blurRad="38100" dist="38100" dir="2700000" algn="tl">
                  <a:srgbClr val="000000">
                    <a:alpha val="43137"/>
                  </a:srgbClr>
                </a:outerShdw>
              </a:effectLst>
            </a:endParaRPr>
          </a:p>
        </p:txBody>
      </p:sp>
      <p:sp>
        <p:nvSpPr>
          <p:cNvPr id="9" name="Rectangle 8"/>
          <p:cNvSpPr/>
          <p:nvPr/>
        </p:nvSpPr>
        <p:spPr>
          <a:xfrm>
            <a:off x="0" y="1371600"/>
            <a:ext cx="9144000" cy="923330"/>
          </a:xfrm>
          <a:prstGeom prst="rect">
            <a:avLst/>
          </a:prstGeom>
          <a:noFill/>
        </p:spPr>
        <p:txBody>
          <a:bodyPr wrap="squar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n-US" sz="5400" b="1" cap="none"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Do You Want to Switch </a:t>
            </a:r>
            <a:r>
              <a:rPr lang="en-US" sz="5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Sides? </a:t>
            </a:r>
            <a:endParaRPr lang="en-US" sz="5400" b="1" cap="none"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13" name="Rectangle 12"/>
          <p:cNvSpPr/>
          <p:nvPr/>
        </p:nvSpPr>
        <p:spPr>
          <a:xfrm>
            <a:off x="533400" y="5943600"/>
            <a:ext cx="3249544" cy="769441"/>
          </a:xfrm>
          <a:prstGeom prst="rect">
            <a:avLst/>
          </a:prstGeom>
        </p:spPr>
        <p:style>
          <a:lnRef idx="1">
            <a:schemeClr val="accent2"/>
          </a:lnRef>
          <a:fillRef idx="3">
            <a:schemeClr val="accent2"/>
          </a:fillRef>
          <a:effectRef idx="2">
            <a:schemeClr val="accent2"/>
          </a:effectRef>
          <a:fontRef idx="minor">
            <a:schemeClr val="lt1"/>
          </a:fontRef>
        </p:style>
        <p:txBody>
          <a:bodyPr wrap="none">
            <a:spAutoFit/>
          </a:bodyPr>
          <a:lstStyle/>
          <a:p>
            <a:r>
              <a:rPr lang="en-US" sz="4400" b="1" dirty="0" err="1" smtClean="0"/>
              <a:t>Jeffersonians</a:t>
            </a:r>
            <a:endParaRPr lang="en-US" sz="4400" b="1" dirty="0"/>
          </a:p>
        </p:txBody>
      </p:sp>
      <p:sp>
        <p:nvSpPr>
          <p:cNvPr id="14" name="Rectangle 13"/>
          <p:cNvSpPr/>
          <p:nvPr/>
        </p:nvSpPr>
        <p:spPr>
          <a:xfrm>
            <a:off x="5334000" y="5943600"/>
            <a:ext cx="3293787" cy="769441"/>
          </a:xfrm>
          <a:prstGeom prst="rect">
            <a:avLst/>
          </a:prstGeom>
        </p:spPr>
        <p:style>
          <a:lnRef idx="1">
            <a:schemeClr val="accent1"/>
          </a:lnRef>
          <a:fillRef idx="3">
            <a:schemeClr val="accent1"/>
          </a:fillRef>
          <a:effectRef idx="2">
            <a:schemeClr val="accent1"/>
          </a:effectRef>
          <a:fontRef idx="minor">
            <a:schemeClr val="lt1"/>
          </a:fontRef>
        </p:style>
        <p:txBody>
          <a:bodyPr wrap="none">
            <a:spAutoFit/>
          </a:bodyPr>
          <a:lstStyle/>
          <a:p>
            <a:r>
              <a:rPr lang="en-US" sz="4400" b="1" dirty="0" smtClean="0"/>
              <a:t>Hamiltonians</a:t>
            </a:r>
            <a:endParaRPr lang="en-US" sz="4000" b="1" dirty="0"/>
          </a:p>
        </p:txBody>
      </p:sp>
    </p:spTree>
  </p:cSld>
  <p:clrMapOvr>
    <a:masterClrMapping/>
  </p:clrMapOvr>
  <p:transition>
    <p:random/>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t="-14000" b="-14000"/>
          </a:stretch>
        </a:blipFill>
        <a:effectLst/>
      </p:bgPr>
    </p:bg>
    <p:spTree>
      <p:nvGrpSpPr>
        <p:cNvPr id="1" name=""/>
        <p:cNvGrpSpPr/>
        <p:nvPr/>
      </p:nvGrpSpPr>
      <p:grpSpPr>
        <a:xfrm>
          <a:off x="0" y="0"/>
          <a:ext cx="0" cy="0"/>
          <a:chOff x="0" y="0"/>
          <a:chExt cx="0" cy="0"/>
        </a:xfrm>
      </p:grpSpPr>
      <p:pic>
        <p:nvPicPr>
          <p:cNvPr id="4" name="Picture 3"/>
          <p:cNvPicPr>
            <a:picLocks noChangeAspect="1" noChangeArrowheads="1"/>
          </p:cNvPicPr>
          <p:nvPr/>
        </p:nvPicPr>
        <p:blipFill>
          <a:blip r:embed="rId3" cstate="print"/>
          <a:srcRect/>
          <a:stretch>
            <a:fillRect/>
          </a:stretch>
        </p:blipFill>
        <p:spPr bwMode="auto">
          <a:xfrm>
            <a:off x="228600" y="1219200"/>
            <a:ext cx="2819401" cy="2660241"/>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5" name="TextBox 4"/>
          <p:cNvSpPr txBox="1"/>
          <p:nvPr/>
        </p:nvSpPr>
        <p:spPr>
          <a:xfrm>
            <a:off x="152400" y="4114800"/>
            <a:ext cx="3048000" cy="523220"/>
          </a:xfrm>
          <a:prstGeom prst="rect">
            <a:avLst/>
          </a:prstGeom>
          <a:noFill/>
        </p:spPr>
        <p:txBody>
          <a:bodyPr wrap="square" rtlCol="0">
            <a:spAutoFit/>
          </a:bodyPr>
          <a:lstStyle/>
          <a:p>
            <a:r>
              <a:rPr lang="en-US" sz="2800" b="1" dirty="0" smtClean="0">
                <a:effectLst>
                  <a:outerShdw blurRad="38100" dist="38100" dir="2700000" algn="tl">
                    <a:srgbClr val="000000">
                      <a:alpha val="43137"/>
                    </a:srgbClr>
                  </a:outerShdw>
                </a:effectLst>
              </a:rPr>
              <a:t>Thomas Jefferson</a:t>
            </a:r>
            <a:endParaRPr lang="en-US" sz="2800" b="1" dirty="0">
              <a:effectLst>
                <a:outerShdw blurRad="38100" dist="38100" dir="2700000" algn="tl">
                  <a:srgbClr val="000000">
                    <a:alpha val="43137"/>
                  </a:srgbClr>
                </a:outerShdw>
              </a:effectLst>
            </a:endParaRPr>
          </a:p>
        </p:txBody>
      </p:sp>
      <p:sp>
        <p:nvSpPr>
          <p:cNvPr id="6" name="Rectangle 5"/>
          <p:cNvSpPr/>
          <p:nvPr/>
        </p:nvSpPr>
        <p:spPr>
          <a:xfrm>
            <a:off x="3429000" y="2362200"/>
            <a:ext cx="5257800" cy="923330"/>
          </a:xfrm>
          <a:prstGeom prst="rect">
            <a:avLst/>
          </a:prstGeom>
        </p:spPr>
        <p:txBody>
          <a:bodyPr wrap="square">
            <a:spAutoFit/>
          </a:bodyPr>
          <a:lstStyle/>
          <a:p>
            <a:endParaRPr lang="en-US" sz="5400" b="1" dirty="0"/>
          </a:p>
        </p:txBody>
      </p:sp>
      <p:sp>
        <p:nvSpPr>
          <p:cNvPr id="37889" name="Rectangle 1"/>
          <p:cNvSpPr>
            <a:spLocks noChangeArrowheads="1"/>
          </p:cNvSpPr>
          <p:nvPr/>
        </p:nvSpPr>
        <p:spPr bwMode="auto">
          <a:xfrm>
            <a:off x="3124200" y="1752600"/>
            <a:ext cx="6019800" cy="304698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3200" b="0" i="0" u="none" strike="noStrike" cap="none" normalizeH="0" baseline="0" dirty="0" smtClean="0">
                <a:ln>
                  <a:noFill/>
                </a:ln>
                <a:solidFill>
                  <a:srgbClr val="000000"/>
                </a:solidFill>
                <a:effectLst/>
                <a:latin typeface="Arial" pitchFamily="34" charset="0"/>
                <a:ea typeface="Times New Roman" pitchFamily="18" charset="0"/>
                <a:cs typeface="Times New Roman" pitchFamily="18" charset="0"/>
              </a:rPr>
              <a:t>What if you knew that Thomas Jefferson envisioned a nation of independent, yeoman (free men owing land) farmers, despite the importance of cities to national greatness?</a:t>
            </a:r>
            <a:endParaRPr kumimoji="0" lang="en-US" sz="2800" b="0" i="0" u="none" strike="noStrike" cap="none" normalizeH="0" baseline="0" dirty="0" smtClean="0">
              <a:ln>
                <a:noFill/>
              </a:ln>
              <a:solidFill>
                <a:schemeClr val="tx1"/>
              </a:solidFill>
              <a:effectLst/>
              <a:latin typeface="Arial" pitchFamily="34" charset="0"/>
              <a:cs typeface="Arial" pitchFamily="34" charset="0"/>
            </a:endParaRPr>
          </a:p>
        </p:txBody>
      </p:sp>
      <p:sp>
        <p:nvSpPr>
          <p:cNvPr id="7" name="Rectangle 6"/>
          <p:cNvSpPr/>
          <p:nvPr/>
        </p:nvSpPr>
        <p:spPr>
          <a:xfrm rot="21008113">
            <a:off x="93881" y="5074130"/>
            <a:ext cx="4062651" cy="1446550"/>
          </a:xfrm>
          <a:prstGeom prst="rect">
            <a:avLst/>
          </a:prstGeom>
          <a:noFill/>
        </p:spPr>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n-US" sz="4400" b="1" cap="none"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Do You Want to </a:t>
            </a:r>
            <a:br>
              <a:rPr lang="en-US" sz="4400" b="1" cap="none"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br>
            <a:r>
              <a:rPr lang="en-US" sz="4400" b="1" cap="none"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Switch Sides?</a:t>
            </a:r>
            <a:endParaRPr lang="en-US" sz="4400" b="1" cap="none"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9" presetClass="entr" presetSubtype="0" decel="10000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 calcmode="lin" valueType="num">
                                      <p:cBhvr>
                                        <p:cTn id="9" dur="500" fill="hold"/>
                                        <p:tgtEl>
                                          <p:spTgt spid="7"/>
                                        </p:tgtEl>
                                        <p:attrNameLst>
                                          <p:attrName>style.rotation</p:attrName>
                                        </p:attrNameLst>
                                      </p:cBhvr>
                                      <p:tavLst>
                                        <p:tav tm="0">
                                          <p:val>
                                            <p:fltVal val="360"/>
                                          </p:val>
                                        </p:tav>
                                        <p:tav tm="100000">
                                          <p:val>
                                            <p:fltVal val="0"/>
                                          </p:val>
                                        </p:tav>
                                      </p:tavLst>
                                    </p:anim>
                                    <p:animEffect transition="in" filter="fade">
                                      <p:cBhvr>
                                        <p:cTn id="10" dur="500"/>
                                        <p:tgtEl>
                                          <p:spTgt spid="7"/>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grpId="1" nodeType="click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500" fill="hold"/>
                                        <p:tgtEl>
                                          <p:spTgt spid="7"/>
                                        </p:tgtEl>
                                        <p:attrNameLst>
                                          <p:attrName>ppt_x</p:attrName>
                                        </p:attrNameLst>
                                      </p:cBhvr>
                                      <p:tavLst>
                                        <p:tav tm="0">
                                          <p:val>
                                            <p:strVal val="#ppt_x"/>
                                          </p:val>
                                        </p:tav>
                                        <p:tav tm="100000">
                                          <p:val>
                                            <p:strVal val="#ppt_x"/>
                                          </p:val>
                                        </p:tav>
                                      </p:tavLst>
                                    </p:anim>
                                    <p:anim calcmode="lin" valueType="num">
                                      <p:cBhvr additive="base">
                                        <p:cTn id="16"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7" grpId="1"/>
    </p:bldLst>
  </p:timing>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t="-14000" b="-14000"/>
          </a:stretch>
        </a:blipFill>
        <a:effectLst/>
      </p:bgPr>
    </p:bg>
    <p:spTree>
      <p:nvGrpSpPr>
        <p:cNvPr id="1" name=""/>
        <p:cNvGrpSpPr/>
        <p:nvPr/>
      </p:nvGrpSpPr>
      <p:grpSpPr>
        <a:xfrm>
          <a:off x="0" y="0"/>
          <a:ext cx="0" cy="0"/>
          <a:chOff x="0" y="0"/>
          <a:chExt cx="0" cy="0"/>
        </a:xfrm>
      </p:grpSpPr>
      <p:pic>
        <p:nvPicPr>
          <p:cNvPr id="2" name="Picture 4"/>
          <p:cNvPicPr>
            <a:picLocks noChangeAspect="1" noChangeArrowheads="1"/>
          </p:cNvPicPr>
          <p:nvPr/>
        </p:nvPicPr>
        <p:blipFill>
          <a:blip r:embed="rId3" cstate="print"/>
          <a:srcRect/>
          <a:stretch>
            <a:fillRect/>
          </a:stretch>
        </p:blipFill>
        <p:spPr bwMode="auto">
          <a:xfrm>
            <a:off x="5943600" y="2819400"/>
            <a:ext cx="2895600" cy="266700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3" name="TextBox 2"/>
          <p:cNvSpPr txBox="1"/>
          <p:nvPr/>
        </p:nvSpPr>
        <p:spPr>
          <a:xfrm>
            <a:off x="5715000" y="5791200"/>
            <a:ext cx="3429000" cy="523220"/>
          </a:xfrm>
          <a:prstGeom prst="rect">
            <a:avLst/>
          </a:prstGeom>
          <a:noFill/>
        </p:spPr>
        <p:txBody>
          <a:bodyPr wrap="square" rtlCol="0">
            <a:spAutoFit/>
          </a:bodyPr>
          <a:lstStyle/>
          <a:p>
            <a:r>
              <a:rPr lang="en-US" sz="2800" b="1" dirty="0" smtClean="0">
                <a:effectLst>
                  <a:outerShdw blurRad="38100" dist="38100" dir="2700000" algn="tl">
                    <a:srgbClr val="000000">
                      <a:alpha val="43137"/>
                    </a:srgbClr>
                  </a:outerShdw>
                </a:effectLst>
              </a:rPr>
              <a:t>Alexander Hamilton</a:t>
            </a:r>
            <a:endParaRPr lang="en-US" sz="2800" b="1" dirty="0">
              <a:effectLst>
                <a:outerShdw blurRad="38100" dist="38100" dir="2700000" algn="tl">
                  <a:srgbClr val="000000">
                    <a:alpha val="43137"/>
                  </a:srgbClr>
                </a:outerShdw>
              </a:effectLst>
            </a:endParaRPr>
          </a:p>
        </p:txBody>
      </p:sp>
      <p:sp>
        <p:nvSpPr>
          <p:cNvPr id="36865" name="Rectangle 1"/>
          <p:cNvSpPr>
            <a:spLocks noChangeArrowheads="1"/>
          </p:cNvSpPr>
          <p:nvPr/>
        </p:nvSpPr>
        <p:spPr bwMode="auto">
          <a:xfrm>
            <a:off x="152400" y="2819400"/>
            <a:ext cx="5638800" cy="341632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3600" b="0" i="0" u="none" strike="noStrike" cap="none" normalizeH="0" baseline="0" dirty="0" smtClean="0">
                <a:ln>
                  <a:noFill/>
                </a:ln>
                <a:solidFill>
                  <a:srgbClr val="000000"/>
                </a:solidFill>
                <a:effectLst/>
                <a:latin typeface="Arial" pitchFamily="34" charset="0"/>
                <a:ea typeface="Times New Roman" pitchFamily="18" charset="0"/>
                <a:cs typeface="Times New Roman" pitchFamily="18" charset="0"/>
              </a:rPr>
              <a:t>What if you knew that Alexander Hamilton wanted to promote the growth of cities, at whatever cost to rural (countryside) America?</a:t>
            </a:r>
            <a:endParaRPr kumimoji="0" lang="en-US" sz="3200" b="0" i="0" u="none" strike="noStrike" cap="none" normalizeH="0" baseline="0" dirty="0" smtClean="0">
              <a:ln>
                <a:noFill/>
              </a:ln>
              <a:solidFill>
                <a:schemeClr val="tx1"/>
              </a:solidFill>
              <a:effectLst/>
              <a:latin typeface="Arial" pitchFamily="34" charset="0"/>
              <a:cs typeface="Arial" pitchFamily="34" charset="0"/>
            </a:endParaRPr>
          </a:p>
        </p:txBody>
      </p:sp>
      <p:sp>
        <p:nvSpPr>
          <p:cNvPr id="5" name="Rectangle 4"/>
          <p:cNvSpPr/>
          <p:nvPr/>
        </p:nvSpPr>
        <p:spPr>
          <a:xfrm rot="21008113">
            <a:off x="1236881" y="1099321"/>
            <a:ext cx="4062651" cy="1446550"/>
          </a:xfrm>
          <a:prstGeom prst="rect">
            <a:avLst/>
          </a:prstGeom>
          <a:noFill/>
        </p:spPr>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n-US" sz="4400" b="1" cap="none"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Do You Want to </a:t>
            </a:r>
            <a:br>
              <a:rPr lang="en-US" sz="4400" b="1" cap="none"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br>
            <a:r>
              <a:rPr lang="en-US" sz="4400" b="1" cap="none"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Switch Sides?</a:t>
            </a:r>
            <a:endParaRPr lang="en-US" sz="4400" b="1" cap="none"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1+#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t="-14000" b="-14000"/>
          </a:stretch>
        </a:blipFill>
        <a:effectLst/>
      </p:bgPr>
    </p:bg>
    <p:spTree>
      <p:nvGrpSpPr>
        <p:cNvPr id="1" name=""/>
        <p:cNvGrpSpPr/>
        <p:nvPr/>
      </p:nvGrpSpPr>
      <p:grpSpPr>
        <a:xfrm>
          <a:off x="0" y="0"/>
          <a:ext cx="0" cy="0"/>
          <a:chOff x="0" y="0"/>
          <a:chExt cx="0" cy="0"/>
        </a:xfrm>
      </p:grpSpPr>
      <p:pic>
        <p:nvPicPr>
          <p:cNvPr id="2" name="Picture 4"/>
          <p:cNvPicPr>
            <a:picLocks noChangeAspect="1" noChangeArrowheads="1"/>
          </p:cNvPicPr>
          <p:nvPr/>
        </p:nvPicPr>
        <p:blipFill>
          <a:blip r:embed="rId3" cstate="print"/>
          <a:srcRect/>
          <a:stretch>
            <a:fillRect/>
          </a:stretch>
        </p:blipFill>
        <p:spPr bwMode="auto">
          <a:xfrm>
            <a:off x="5943600" y="2819400"/>
            <a:ext cx="2895600" cy="266700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3" name="TextBox 2"/>
          <p:cNvSpPr txBox="1"/>
          <p:nvPr/>
        </p:nvSpPr>
        <p:spPr>
          <a:xfrm>
            <a:off x="5715000" y="5791200"/>
            <a:ext cx="3429000" cy="523220"/>
          </a:xfrm>
          <a:prstGeom prst="rect">
            <a:avLst/>
          </a:prstGeom>
          <a:noFill/>
        </p:spPr>
        <p:txBody>
          <a:bodyPr wrap="square" rtlCol="0">
            <a:spAutoFit/>
          </a:bodyPr>
          <a:lstStyle/>
          <a:p>
            <a:r>
              <a:rPr lang="en-US" sz="2800" b="1" dirty="0" smtClean="0">
                <a:effectLst>
                  <a:outerShdw blurRad="38100" dist="38100" dir="2700000" algn="tl">
                    <a:srgbClr val="000000">
                      <a:alpha val="43137"/>
                    </a:srgbClr>
                  </a:outerShdw>
                </a:effectLst>
              </a:rPr>
              <a:t>Alexander Hamilton</a:t>
            </a:r>
            <a:endParaRPr lang="en-US" sz="2800" b="1" dirty="0">
              <a:effectLst>
                <a:outerShdw blurRad="38100" dist="38100" dir="2700000" algn="tl">
                  <a:srgbClr val="000000">
                    <a:alpha val="43137"/>
                  </a:srgbClr>
                </a:outerShdw>
              </a:effectLst>
            </a:endParaRPr>
          </a:p>
        </p:txBody>
      </p:sp>
      <p:sp>
        <p:nvSpPr>
          <p:cNvPr id="41985" name="Rectangle 1"/>
          <p:cNvSpPr>
            <a:spLocks noChangeArrowheads="1"/>
          </p:cNvSpPr>
          <p:nvPr/>
        </p:nvSpPr>
        <p:spPr bwMode="auto">
          <a:xfrm>
            <a:off x="4953000" y="1752600"/>
            <a:ext cx="4191000" cy="52322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800" b="1" i="0" u="none" strike="noStrike" cap="none" normalizeH="0" baseline="0" dirty="0" smtClean="0">
                <a:ln>
                  <a:noFill/>
                </a:ln>
                <a:solidFill>
                  <a:srgbClr val="000000"/>
                </a:solidFill>
                <a:effectLst/>
                <a:latin typeface="Arial" pitchFamily="34" charset="0"/>
                <a:ea typeface="Times New Roman" pitchFamily="18" charset="0"/>
                <a:cs typeface="Times New Roman" pitchFamily="18" charset="0"/>
              </a:rPr>
              <a:t>The Place of Cities</a:t>
            </a:r>
            <a:endParaRPr kumimoji="0" lang="en-US" sz="3200" b="0" i="0" u="none" strike="noStrike" cap="none" normalizeH="0" baseline="0" dirty="0" smtClean="0">
              <a:ln>
                <a:noFill/>
              </a:ln>
              <a:solidFill>
                <a:schemeClr val="tx1"/>
              </a:solidFill>
              <a:effectLst/>
              <a:latin typeface="Arial" pitchFamily="34" charset="0"/>
              <a:cs typeface="Arial" pitchFamily="34" charset="0"/>
            </a:endParaRPr>
          </a:p>
        </p:txBody>
      </p:sp>
      <p:sp>
        <p:nvSpPr>
          <p:cNvPr id="41987" name="Rectangle 3"/>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41988" name="Rectangle 4"/>
          <p:cNvSpPr>
            <a:spLocks noChangeArrowheads="1"/>
          </p:cNvSpPr>
          <p:nvPr/>
        </p:nvSpPr>
        <p:spPr bwMode="auto">
          <a:xfrm>
            <a:off x="304800" y="1478578"/>
            <a:ext cx="4876800" cy="501675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000" b="1" i="0" u="none" strike="noStrike" cap="none" normalizeH="0" baseline="0" dirty="0" smtClean="0">
                <a:ln>
                  <a:noFill/>
                </a:ln>
                <a:solidFill>
                  <a:srgbClr val="000000"/>
                </a:solidFill>
                <a:effectLst/>
                <a:latin typeface="Arial" pitchFamily="34" charset="0"/>
                <a:ea typeface="Times New Roman" pitchFamily="18" charset="0"/>
                <a:cs typeface="Times New Roman" pitchFamily="18" charset="0"/>
              </a:rPr>
              <a:t>Alexander Hamilton</a:t>
            </a:r>
            <a:r>
              <a:rPr kumimoji="0" lang="en-US" sz="2000" b="0" i="0" u="none" strike="noStrike" cap="none" normalizeH="0" baseline="0" dirty="0" smtClean="0">
                <a:ln>
                  <a:noFill/>
                </a:ln>
                <a:solidFill>
                  <a:srgbClr val="000000"/>
                </a:solidFill>
                <a:effectLst/>
                <a:latin typeface="Arial" pitchFamily="34" charset="0"/>
                <a:ea typeface="Times New Roman" pitchFamily="18" charset="0"/>
                <a:cs typeface="Times New Roman" pitchFamily="18" charset="0"/>
              </a:rPr>
              <a:t> thought that the nation should encourage the growth of cities and the development of manufacturing. His 1791 Report on Manufactures proposed government subsidies to the nation's "infant industries," encouragement of inventions and discoveries, and high import taxes (or tariffs). For Hamilton, agricultural societies were doomed to backwardness. Manufacturing, he said, would give inventors outlets for their genius, open up entrepreneurial opportunities, generate markets for farmers' products, and create jobs for the idle, including women and children. </a:t>
            </a:r>
            <a:endParaRPr kumimoji="0" lang="en-US" sz="32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ransition>
    <p:random/>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t="-14000" b="-14000"/>
          </a:stretch>
        </a:blipFill>
        <a:effectLst/>
      </p:bgPr>
    </p:bg>
    <p:spTree>
      <p:nvGrpSpPr>
        <p:cNvPr id="1" name=""/>
        <p:cNvGrpSpPr/>
        <p:nvPr/>
      </p:nvGrpSpPr>
      <p:grpSpPr>
        <a:xfrm>
          <a:off x="0" y="0"/>
          <a:ext cx="0" cy="0"/>
          <a:chOff x="0" y="0"/>
          <a:chExt cx="0" cy="0"/>
        </a:xfrm>
      </p:grpSpPr>
      <p:pic>
        <p:nvPicPr>
          <p:cNvPr id="4" name="Picture 3"/>
          <p:cNvPicPr>
            <a:picLocks noChangeAspect="1" noChangeArrowheads="1"/>
          </p:cNvPicPr>
          <p:nvPr/>
        </p:nvPicPr>
        <p:blipFill>
          <a:blip r:embed="rId3" cstate="print"/>
          <a:srcRect/>
          <a:stretch>
            <a:fillRect/>
          </a:stretch>
        </p:blipFill>
        <p:spPr bwMode="auto">
          <a:xfrm>
            <a:off x="228600" y="1219200"/>
            <a:ext cx="2819401" cy="2660241"/>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5" name="TextBox 4"/>
          <p:cNvSpPr txBox="1"/>
          <p:nvPr/>
        </p:nvSpPr>
        <p:spPr>
          <a:xfrm>
            <a:off x="152400" y="4114800"/>
            <a:ext cx="3048000" cy="523220"/>
          </a:xfrm>
          <a:prstGeom prst="rect">
            <a:avLst/>
          </a:prstGeom>
          <a:noFill/>
        </p:spPr>
        <p:txBody>
          <a:bodyPr wrap="square" rtlCol="0">
            <a:spAutoFit/>
          </a:bodyPr>
          <a:lstStyle/>
          <a:p>
            <a:r>
              <a:rPr lang="en-US" sz="2800" b="1" dirty="0" smtClean="0">
                <a:effectLst>
                  <a:outerShdw blurRad="38100" dist="38100" dir="2700000" algn="tl">
                    <a:srgbClr val="000000">
                      <a:alpha val="43137"/>
                    </a:srgbClr>
                  </a:outerShdw>
                </a:effectLst>
              </a:rPr>
              <a:t>Thomas Jefferson</a:t>
            </a:r>
            <a:endParaRPr lang="en-US" sz="2800" b="1" dirty="0">
              <a:effectLst>
                <a:outerShdw blurRad="38100" dist="38100" dir="2700000" algn="tl">
                  <a:srgbClr val="000000">
                    <a:alpha val="43137"/>
                  </a:srgbClr>
                </a:outerShdw>
              </a:effectLst>
            </a:endParaRPr>
          </a:p>
        </p:txBody>
      </p:sp>
      <p:sp>
        <p:nvSpPr>
          <p:cNvPr id="6" name="Rectangle 5"/>
          <p:cNvSpPr/>
          <p:nvPr/>
        </p:nvSpPr>
        <p:spPr>
          <a:xfrm>
            <a:off x="3429000" y="2362200"/>
            <a:ext cx="5257800" cy="923330"/>
          </a:xfrm>
          <a:prstGeom prst="rect">
            <a:avLst/>
          </a:prstGeom>
        </p:spPr>
        <p:txBody>
          <a:bodyPr wrap="square">
            <a:spAutoFit/>
          </a:bodyPr>
          <a:lstStyle/>
          <a:p>
            <a:endParaRPr lang="en-US" sz="5400" b="1" dirty="0"/>
          </a:p>
        </p:txBody>
      </p:sp>
      <p:sp>
        <p:nvSpPr>
          <p:cNvPr id="7" name="Rectangle 1"/>
          <p:cNvSpPr>
            <a:spLocks noChangeArrowheads="1"/>
          </p:cNvSpPr>
          <p:nvPr/>
        </p:nvSpPr>
        <p:spPr bwMode="auto">
          <a:xfrm>
            <a:off x="1447800" y="609600"/>
            <a:ext cx="4191000" cy="52322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800" b="1" i="0" u="none" strike="noStrike" cap="none" normalizeH="0" baseline="0" dirty="0" smtClean="0">
                <a:ln>
                  <a:noFill/>
                </a:ln>
                <a:solidFill>
                  <a:srgbClr val="000000"/>
                </a:solidFill>
                <a:effectLst/>
                <a:latin typeface="Arial" pitchFamily="34" charset="0"/>
                <a:ea typeface="Times New Roman" pitchFamily="18" charset="0"/>
                <a:cs typeface="Times New Roman" pitchFamily="18" charset="0"/>
              </a:rPr>
              <a:t>The Place of Cities</a:t>
            </a:r>
            <a:endParaRPr kumimoji="0" lang="en-US" sz="3200" b="0" i="0" u="none" strike="noStrike" cap="none" normalizeH="0" baseline="0" dirty="0" smtClean="0">
              <a:ln>
                <a:noFill/>
              </a:ln>
              <a:solidFill>
                <a:schemeClr val="tx1"/>
              </a:solidFill>
              <a:effectLst/>
              <a:latin typeface="Arial" pitchFamily="34" charset="0"/>
              <a:cs typeface="Arial" pitchFamily="34" charset="0"/>
            </a:endParaRPr>
          </a:p>
        </p:txBody>
      </p:sp>
      <p:sp>
        <p:nvSpPr>
          <p:cNvPr id="43009" name="Rectangle 1"/>
          <p:cNvSpPr>
            <a:spLocks noChangeArrowheads="1"/>
          </p:cNvSpPr>
          <p:nvPr/>
        </p:nvSpPr>
        <p:spPr bwMode="auto">
          <a:xfrm>
            <a:off x="3276600" y="1828800"/>
            <a:ext cx="5715000" cy="452431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400" b="1" i="0" u="none" strike="noStrike" cap="none" normalizeH="0" baseline="0" dirty="0" smtClean="0">
                <a:ln>
                  <a:noFill/>
                </a:ln>
                <a:solidFill>
                  <a:srgbClr val="000000"/>
                </a:solidFill>
                <a:effectLst/>
                <a:latin typeface="Arial" pitchFamily="34" charset="0"/>
                <a:ea typeface="Times New Roman" pitchFamily="18" charset="0"/>
                <a:cs typeface="Times New Roman" pitchFamily="18" charset="0"/>
              </a:rPr>
              <a:t>Thomas Jefferson</a:t>
            </a:r>
            <a:r>
              <a:rPr kumimoji="0" lang="en-US" sz="2400" b="0" i="0" u="none" strike="noStrike" cap="none" normalizeH="0" baseline="0" dirty="0" smtClean="0">
                <a:ln>
                  <a:noFill/>
                </a:ln>
                <a:solidFill>
                  <a:srgbClr val="000000"/>
                </a:solidFill>
                <a:effectLst/>
                <a:latin typeface="Arial" pitchFamily="34" charset="0"/>
                <a:ea typeface="Times New Roman" pitchFamily="18" charset="0"/>
                <a:cs typeface="Times New Roman" pitchFamily="18" charset="0"/>
              </a:rPr>
              <a:t> believed that the future of the republic depended on nurturing farm life and low-density living. He wrote in his 1785 Notes on the State of Virginia that "The mobs of great cities add just so much to the support of pure government, as sores do to the strength of the human body." Farmers, by contrast, embodied American virtue. "Put a question to a professor and a plowman," he said, and you'd get the better answer from the plowman.</a:t>
            </a:r>
            <a:endParaRPr kumimoji="0" lang="en-US" sz="36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ransition>
    <p:random/>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t="-14000" b="-14000"/>
          </a:stretch>
        </a:blipFill>
        <a:effectLst/>
      </p:bgPr>
    </p:bg>
    <p:spTree>
      <p:nvGrpSpPr>
        <p:cNvPr id="1" name=""/>
        <p:cNvGrpSpPr/>
        <p:nvPr/>
      </p:nvGrpSpPr>
      <p:grpSpPr>
        <a:xfrm>
          <a:off x="0" y="0"/>
          <a:ext cx="0" cy="0"/>
          <a:chOff x="0" y="0"/>
          <a:chExt cx="0" cy="0"/>
        </a:xfrm>
      </p:grpSpPr>
      <p:pic>
        <p:nvPicPr>
          <p:cNvPr id="6" name="Picture 3"/>
          <p:cNvPicPr>
            <a:picLocks noChangeAspect="1" noChangeArrowheads="1"/>
          </p:cNvPicPr>
          <p:nvPr/>
        </p:nvPicPr>
        <p:blipFill>
          <a:blip r:embed="rId3" cstate="print"/>
          <a:srcRect/>
          <a:stretch>
            <a:fillRect/>
          </a:stretch>
        </p:blipFill>
        <p:spPr bwMode="auto">
          <a:xfrm>
            <a:off x="609600" y="2362200"/>
            <a:ext cx="2819401" cy="2660241"/>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7" name="Picture 4"/>
          <p:cNvPicPr>
            <a:picLocks noChangeAspect="1" noChangeArrowheads="1"/>
          </p:cNvPicPr>
          <p:nvPr/>
        </p:nvPicPr>
        <p:blipFill>
          <a:blip r:embed="rId4" cstate="print"/>
          <a:srcRect/>
          <a:stretch>
            <a:fillRect/>
          </a:stretch>
        </p:blipFill>
        <p:spPr bwMode="auto">
          <a:xfrm>
            <a:off x="5486400" y="2286000"/>
            <a:ext cx="2895600" cy="266700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8" name="TextBox 7"/>
          <p:cNvSpPr txBox="1"/>
          <p:nvPr/>
        </p:nvSpPr>
        <p:spPr>
          <a:xfrm>
            <a:off x="4191000" y="3581400"/>
            <a:ext cx="990600" cy="584775"/>
          </a:xfrm>
          <a:prstGeom prst="rect">
            <a:avLst/>
          </a:prstGeom>
          <a:noFill/>
        </p:spPr>
        <p:txBody>
          <a:bodyPr wrap="square" rtlCol="0">
            <a:spAutoFit/>
          </a:bodyPr>
          <a:lstStyle/>
          <a:p>
            <a:r>
              <a:rPr lang="en-US" sz="3200" b="1" dirty="0" smtClean="0">
                <a:effectLst>
                  <a:outerShdw blurRad="38100" dist="38100" dir="2700000" algn="tl">
                    <a:srgbClr val="000000">
                      <a:alpha val="43137"/>
                    </a:srgbClr>
                  </a:outerShdw>
                </a:effectLst>
              </a:rPr>
              <a:t>OR</a:t>
            </a:r>
            <a:endParaRPr lang="en-US" sz="3200" b="1" dirty="0">
              <a:effectLst>
                <a:outerShdw blurRad="38100" dist="38100" dir="2700000" algn="tl">
                  <a:srgbClr val="000000">
                    <a:alpha val="43137"/>
                  </a:srgbClr>
                </a:outerShdw>
              </a:effectLst>
            </a:endParaRPr>
          </a:p>
        </p:txBody>
      </p:sp>
      <p:sp>
        <p:nvSpPr>
          <p:cNvPr id="10" name="TextBox 9"/>
          <p:cNvSpPr txBox="1"/>
          <p:nvPr/>
        </p:nvSpPr>
        <p:spPr>
          <a:xfrm>
            <a:off x="685800" y="5410200"/>
            <a:ext cx="3048000" cy="523220"/>
          </a:xfrm>
          <a:prstGeom prst="rect">
            <a:avLst/>
          </a:prstGeom>
          <a:noFill/>
        </p:spPr>
        <p:txBody>
          <a:bodyPr wrap="square" rtlCol="0">
            <a:spAutoFit/>
          </a:bodyPr>
          <a:lstStyle/>
          <a:p>
            <a:r>
              <a:rPr lang="en-US" sz="2800" b="1" dirty="0" smtClean="0">
                <a:effectLst>
                  <a:outerShdw blurRad="38100" dist="38100" dir="2700000" algn="tl">
                    <a:srgbClr val="000000">
                      <a:alpha val="43137"/>
                    </a:srgbClr>
                  </a:outerShdw>
                </a:effectLst>
              </a:rPr>
              <a:t>Thomas Jefferson</a:t>
            </a:r>
            <a:endParaRPr lang="en-US" sz="2800" b="1" dirty="0">
              <a:effectLst>
                <a:outerShdw blurRad="38100" dist="38100" dir="2700000" algn="tl">
                  <a:srgbClr val="000000">
                    <a:alpha val="43137"/>
                  </a:srgbClr>
                </a:outerShdw>
              </a:effectLst>
            </a:endParaRPr>
          </a:p>
        </p:txBody>
      </p:sp>
      <p:sp>
        <p:nvSpPr>
          <p:cNvPr id="11" name="TextBox 10"/>
          <p:cNvSpPr txBox="1"/>
          <p:nvPr/>
        </p:nvSpPr>
        <p:spPr>
          <a:xfrm>
            <a:off x="5257800" y="5410200"/>
            <a:ext cx="3429000" cy="523220"/>
          </a:xfrm>
          <a:prstGeom prst="rect">
            <a:avLst/>
          </a:prstGeom>
          <a:noFill/>
        </p:spPr>
        <p:txBody>
          <a:bodyPr wrap="square" rtlCol="0">
            <a:spAutoFit/>
          </a:bodyPr>
          <a:lstStyle/>
          <a:p>
            <a:r>
              <a:rPr lang="en-US" sz="2800" b="1" dirty="0" smtClean="0">
                <a:effectLst>
                  <a:outerShdw blurRad="38100" dist="38100" dir="2700000" algn="tl">
                    <a:srgbClr val="000000">
                      <a:alpha val="43137"/>
                    </a:srgbClr>
                  </a:outerShdw>
                </a:effectLst>
              </a:rPr>
              <a:t>Alexander Hamilton</a:t>
            </a:r>
            <a:endParaRPr lang="en-US" sz="2800" b="1" dirty="0">
              <a:effectLst>
                <a:outerShdw blurRad="38100" dist="38100" dir="2700000" algn="tl">
                  <a:srgbClr val="000000">
                    <a:alpha val="43137"/>
                  </a:srgbClr>
                </a:outerShdw>
              </a:effectLst>
            </a:endParaRPr>
          </a:p>
        </p:txBody>
      </p:sp>
      <p:sp>
        <p:nvSpPr>
          <p:cNvPr id="9" name="Rectangle 8"/>
          <p:cNvSpPr/>
          <p:nvPr/>
        </p:nvSpPr>
        <p:spPr>
          <a:xfrm>
            <a:off x="0" y="1371600"/>
            <a:ext cx="9144000" cy="923330"/>
          </a:xfrm>
          <a:prstGeom prst="rect">
            <a:avLst/>
          </a:prstGeom>
          <a:noFill/>
        </p:spPr>
        <p:txBody>
          <a:bodyPr wrap="squar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n-US" sz="5400" b="1" cap="none"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Do You Want to Switch </a:t>
            </a:r>
            <a:r>
              <a:rPr lang="en-US" sz="5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Sides? </a:t>
            </a:r>
            <a:endParaRPr lang="en-US" sz="5400" b="1" cap="none"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13" name="Rectangle 12"/>
          <p:cNvSpPr/>
          <p:nvPr/>
        </p:nvSpPr>
        <p:spPr>
          <a:xfrm>
            <a:off x="533400" y="5943600"/>
            <a:ext cx="3249544" cy="769441"/>
          </a:xfrm>
          <a:prstGeom prst="rect">
            <a:avLst/>
          </a:prstGeom>
        </p:spPr>
        <p:style>
          <a:lnRef idx="1">
            <a:schemeClr val="accent2"/>
          </a:lnRef>
          <a:fillRef idx="3">
            <a:schemeClr val="accent2"/>
          </a:fillRef>
          <a:effectRef idx="2">
            <a:schemeClr val="accent2"/>
          </a:effectRef>
          <a:fontRef idx="minor">
            <a:schemeClr val="lt1"/>
          </a:fontRef>
        </p:style>
        <p:txBody>
          <a:bodyPr wrap="none">
            <a:spAutoFit/>
          </a:bodyPr>
          <a:lstStyle/>
          <a:p>
            <a:r>
              <a:rPr lang="en-US" sz="4400" b="1" dirty="0" err="1" smtClean="0"/>
              <a:t>Jeffersonians</a:t>
            </a:r>
            <a:endParaRPr lang="en-US" sz="4400" b="1" dirty="0"/>
          </a:p>
        </p:txBody>
      </p:sp>
      <p:sp>
        <p:nvSpPr>
          <p:cNvPr id="14" name="Rectangle 13"/>
          <p:cNvSpPr/>
          <p:nvPr/>
        </p:nvSpPr>
        <p:spPr>
          <a:xfrm>
            <a:off x="5334000" y="5943600"/>
            <a:ext cx="3293787" cy="769441"/>
          </a:xfrm>
          <a:prstGeom prst="rect">
            <a:avLst/>
          </a:prstGeom>
        </p:spPr>
        <p:style>
          <a:lnRef idx="1">
            <a:schemeClr val="accent1"/>
          </a:lnRef>
          <a:fillRef idx="3">
            <a:schemeClr val="accent1"/>
          </a:fillRef>
          <a:effectRef idx="2">
            <a:schemeClr val="accent1"/>
          </a:effectRef>
          <a:fontRef idx="minor">
            <a:schemeClr val="lt1"/>
          </a:fontRef>
        </p:style>
        <p:txBody>
          <a:bodyPr wrap="none">
            <a:spAutoFit/>
          </a:bodyPr>
          <a:lstStyle/>
          <a:p>
            <a:r>
              <a:rPr lang="en-US" sz="4400" b="1" dirty="0" smtClean="0"/>
              <a:t>Hamiltonians</a:t>
            </a:r>
            <a:endParaRPr lang="en-US" sz="4000" b="1" dirty="0"/>
          </a:p>
        </p:txBody>
      </p:sp>
    </p:spTree>
  </p:cSld>
  <p:clrMapOvr>
    <a:masterClrMapping/>
  </p:clrMapOvr>
  <p:transition>
    <p:random/>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t="-14000" b="-14000"/>
          </a:stretch>
        </a:blipFill>
        <a:effectLst/>
      </p:bgPr>
    </p:bg>
    <p:spTree>
      <p:nvGrpSpPr>
        <p:cNvPr id="1" name=""/>
        <p:cNvGrpSpPr/>
        <p:nvPr/>
      </p:nvGrpSpPr>
      <p:grpSpPr>
        <a:xfrm>
          <a:off x="0" y="0"/>
          <a:ext cx="0" cy="0"/>
          <a:chOff x="0" y="0"/>
          <a:chExt cx="0" cy="0"/>
        </a:xfrm>
      </p:grpSpPr>
      <p:pic>
        <p:nvPicPr>
          <p:cNvPr id="1026" name="Picture 2">
            <a:hlinkClick r:id="rId3"/>
          </p:cNvPr>
          <p:cNvPicPr>
            <a:picLocks noChangeAspect="1" noChangeArrowheads="1"/>
          </p:cNvPicPr>
          <p:nvPr/>
        </p:nvPicPr>
        <p:blipFill>
          <a:blip r:embed="rId4" cstate="print"/>
          <a:srcRect/>
          <a:stretch>
            <a:fillRect/>
          </a:stretch>
        </p:blipFill>
        <p:spPr bwMode="auto">
          <a:xfrm>
            <a:off x="3276600" y="1828800"/>
            <a:ext cx="2590800" cy="1819729"/>
          </a:xfrm>
          <a:prstGeom prst="rect">
            <a:avLst/>
          </a:prstGeom>
          <a:noFill/>
          <a:ln w="9525">
            <a:noFill/>
            <a:miter lim="800000"/>
            <a:headEnd/>
            <a:tailEnd/>
          </a:ln>
        </p:spPr>
      </p:pic>
      <p:pic>
        <p:nvPicPr>
          <p:cNvPr id="6" name="Picture 3"/>
          <p:cNvPicPr>
            <a:picLocks noChangeAspect="1" noChangeArrowheads="1"/>
          </p:cNvPicPr>
          <p:nvPr/>
        </p:nvPicPr>
        <p:blipFill>
          <a:blip r:embed="rId5" cstate="print"/>
          <a:srcRect/>
          <a:stretch>
            <a:fillRect/>
          </a:stretch>
        </p:blipFill>
        <p:spPr bwMode="auto">
          <a:xfrm>
            <a:off x="609600" y="2362200"/>
            <a:ext cx="2819401" cy="2660241"/>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7" name="Picture 4"/>
          <p:cNvPicPr>
            <a:picLocks noChangeAspect="1" noChangeArrowheads="1"/>
          </p:cNvPicPr>
          <p:nvPr/>
        </p:nvPicPr>
        <p:blipFill>
          <a:blip r:embed="rId6" cstate="print"/>
          <a:srcRect/>
          <a:stretch>
            <a:fillRect/>
          </a:stretch>
        </p:blipFill>
        <p:spPr bwMode="auto">
          <a:xfrm>
            <a:off x="5486400" y="2286000"/>
            <a:ext cx="2895600" cy="266700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8" name="TextBox 7"/>
          <p:cNvSpPr txBox="1"/>
          <p:nvPr/>
        </p:nvSpPr>
        <p:spPr>
          <a:xfrm>
            <a:off x="4191000" y="3581400"/>
            <a:ext cx="990600" cy="584775"/>
          </a:xfrm>
          <a:prstGeom prst="rect">
            <a:avLst/>
          </a:prstGeom>
          <a:noFill/>
        </p:spPr>
        <p:txBody>
          <a:bodyPr wrap="square" rtlCol="0">
            <a:spAutoFit/>
          </a:bodyPr>
          <a:lstStyle/>
          <a:p>
            <a:r>
              <a:rPr lang="en-US" sz="3200" b="1" dirty="0" smtClean="0">
                <a:effectLst>
                  <a:outerShdw blurRad="38100" dist="38100" dir="2700000" algn="tl">
                    <a:srgbClr val="000000">
                      <a:alpha val="43137"/>
                    </a:srgbClr>
                  </a:outerShdw>
                </a:effectLst>
              </a:rPr>
              <a:t>OR</a:t>
            </a:r>
            <a:endParaRPr lang="en-US" sz="3200" b="1" dirty="0">
              <a:effectLst>
                <a:outerShdw blurRad="38100" dist="38100" dir="2700000" algn="tl">
                  <a:srgbClr val="000000">
                    <a:alpha val="43137"/>
                  </a:srgbClr>
                </a:outerShdw>
              </a:effectLst>
            </a:endParaRPr>
          </a:p>
        </p:txBody>
      </p:sp>
      <p:sp>
        <p:nvSpPr>
          <p:cNvPr id="10" name="TextBox 9"/>
          <p:cNvSpPr txBox="1"/>
          <p:nvPr/>
        </p:nvSpPr>
        <p:spPr>
          <a:xfrm>
            <a:off x="685800" y="5410200"/>
            <a:ext cx="3048000" cy="523220"/>
          </a:xfrm>
          <a:prstGeom prst="rect">
            <a:avLst/>
          </a:prstGeom>
          <a:noFill/>
        </p:spPr>
        <p:txBody>
          <a:bodyPr wrap="square" rtlCol="0">
            <a:spAutoFit/>
          </a:bodyPr>
          <a:lstStyle/>
          <a:p>
            <a:r>
              <a:rPr lang="en-US" sz="2800" b="1" dirty="0" smtClean="0">
                <a:effectLst>
                  <a:outerShdw blurRad="38100" dist="38100" dir="2700000" algn="tl">
                    <a:srgbClr val="000000">
                      <a:alpha val="43137"/>
                    </a:srgbClr>
                  </a:outerShdw>
                </a:effectLst>
              </a:rPr>
              <a:t>Thomas Jefferson</a:t>
            </a:r>
            <a:endParaRPr lang="en-US" sz="2800" b="1" dirty="0">
              <a:effectLst>
                <a:outerShdw blurRad="38100" dist="38100" dir="2700000" algn="tl">
                  <a:srgbClr val="000000">
                    <a:alpha val="43137"/>
                  </a:srgbClr>
                </a:outerShdw>
              </a:effectLst>
            </a:endParaRPr>
          </a:p>
        </p:txBody>
      </p:sp>
      <p:sp>
        <p:nvSpPr>
          <p:cNvPr id="11" name="TextBox 10"/>
          <p:cNvSpPr txBox="1"/>
          <p:nvPr/>
        </p:nvSpPr>
        <p:spPr>
          <a:xfrm>
            <a:off x="5257800" y="5410200"/>
            <a:ext cx="3429000" cy="523220"/>
          </a:xfrm>
          <a:prstGeom prst="rect">
            <a:avLst/>
          </a:prstGeom>
          <a:noFill/>
        </p:spPr>
        <p:txBody>
          <a:bodyPr wrap="square" rtlCol="0">
            <a:spAutoFit/>
          </a:bodyPr>
          <a:lstStyle/>
          <a:p>
            <a:r>
              <a:rPr lang="en-US" sz="2800" b="1" dirty="0" smtClean="0">
                <a:effectLst>
                  <a:outerShdw blurRad="38100" dist="38100" dir="2700000" algn="tl">
                    <a:srgbClr val="000000">
                      <a:alpha val="43137"/>
                    </a:srgbClr>
                  </a:outerShdw>
                </a:effectLst>
              </a:rPr>
              <a:t>Alexander Hamilton</a:t>
            </a:r>
            <a:endParaRPr lang="en-US" sz="2800" b="1" dirty="0">
              <a:effectLst>
                <a:outerShdw blurRad="38100" dist="38100" dir="2700000" algn="tl">
                  <a:srgbClr val="000000">
                    <a:alpha val="43137"/>
                  </a:srgbClr>
                </a:outerShdw>
              </a:effectLst>
            </a:endParaRPr>
          </a:p>
        </p:txBody>
      </p:sp>
      <p:sp>
        <p:nvSpPr>
          <p:cNvPr id="9" name="Rectangle 8"/>
          <p:cNvSpPr/>
          <p:nvPr/>
        </p:nvSpPr>
        <p:spPr>
          <a:xfrm>
            <a:off x="0" y="990600"/>
            <a:ext cx="9144000" cy="923330"/>
          </a:xfrm>
          <a:prstGeom prst="rect">
            <a:avLst/>
          </a:prstGeom>
          <a:noFill/>
        </p:spPr>
        <p:txBody>
          <a:bodyPr wrap="squar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n-US" sz="5400" b="1" cap="none"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Time to Vote</a:t>
            </a:r>
            <a:r>
              <a:rPr lang="en-US" sz="5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 </a:t>
            </a:r>
            <a:endParaRPr lang="en-US" sz="5400" b="1" cap="none"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13" name="Rectangle 12"/>
          <p:cNvSpPr/>
          <p:nvPr/>
        </p:nvSpPr>
        <p:spPr>
          <a:xfrm>
            <a:off x="533400" y="5943600"/>
            <a:ext cx="3249544" cy="769441"/>
          </a:xfrm>
          <a:prstGeom prst="rect">
            <a:avLst/>
          </a:prstGeom>
        </p:spPr>
        <p:style>
          <a:lnRef idx="1">
            <a:schemeClr val="accent2"/>
          </a:lnRef>
          <a:fillRef idx="3">
            <a:schemeClr val="accent2"/>
          </a:fillRef>
          <a:effectRef idx="2">
            <a:schemeClr val="accent2"/>
          </a:effectRef>
          <a:fontRef idx="minor">
            <a:schemeClr val="lt1"/>
          </a:fontRef>
        </p:style>
        <p:txBody>
          <a:bodyPr wrap="none">
            <a:spAutoFit/>
          </a:bodyPr>
          <a:lstStyle/>
          <a:p>
            <a:r>
              <a:rPr lang="en-US" sz="4400" b="1" dirty="0" err="1" smtClean="0"/>
              <a:t>Jeffersonians</a:t>
            </a:r>
            <a:endParaRPr lang="en-US" sz="4400" b="1" dirty="0"/>
          </a:p>
        </p:txBody>
      </p:sp>
      <p:sp>
        <p:nvSpPr>
          <p:cNvPr id="14" name="Rectangle 13"/>
          <p:cNvSpPr/>
          <p:nvPr/>
        </p:nvSpPr>
        <p:spPr>
          <a:xfrm>
            <a:off x="5334000" y="5943600"/>
            <a:ext cx="3293787" cy="769441"/>
          </a:xfrm>
          <a:prstGeom prst="rect">
            <a:avLst/>
          </a:prstGeom>
        </p:spPr>
        <p:style>
          <a:lnRef idx="1">
            <a:schemeClr val="accent1"/>
          </a:lnRef>
          <a:fillRef idx="3">
            <a:schemeClr val="accent1"/>
          </a:fillRef>
          <a:effectRef idx="2">
            <a:schemeClr val="accent1"/>
          </a:effectRef>
          <a:fontRef idx="minor">
            <a:schemeClr val="lt1"/>
          </a:fontRef>
        </p:style>
        <p:txBody>
          <a:bodyPr wrap="none">
            <a:spAutoFit/>
          </a:bodyPr>
          <a:lstStyle/>
          <a:p>
            <a:r>
              <a:rPr lang="en-US" sz="4400" b="1" dirty="0" smtClean="0"/>
              <a:t>Hamiltonians</a:t>
            </a:r>
            <a:endParaRPr lang="en-US" sz="4000" b="1" dirty="0"/>
          </a:p>
        </p:txBody>
      </p:sp>
    </p:spTree>
  </p:cSld>
  <p:clrMapOvr>
    <a:masterClrMapping/>
  </p:clrMapOvr>
  <p:transition>
    <p:random/>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le 4"/>
          <p:cNvGraphicFramePr>
            <a:graphicFrameLocks noGrp="1"/>
          </p:cNvGraphicFramePr>
          <p:nvPr/>
        </p:nvGraphicFramePr>
        <p:xfrm>
          <a:off x="0" y="0"/>
          <a:ext cx="9144000" cy="6858000"/>
        </p:xfrm>
        <a:graphic>
          <a:graphicData uri="http://schemas.openxmlformats.org/drawingml/2006/table">
            <a:tbl>
              <a:tblPr firstRow="1" bandRow="1">
                <a:tableStyleId>{5C22544A-7EE6-4342-B048-85BDC9FD1C3A}</a:tableStyleId>
              </a:tblPr>
              <a:tblGrid>
                <a:gridCol w="4572000"/>
                <a:gridCol w="4572000"/>
              </a:tblGrid>
              <a:tr h="1099374">
                <a:tc>
                  <a:txBody>
                    <a:bodyPr/>
                    <a:lstStyle/>
                    <a:p>
                      <a:pPr algn="ctr"/>
                      <a:r>
                        <a:rPr lang="en-US" sz="3600" dirty="0" smtClean="0"/>
                        <a:t>Hamilton</a:t>
                      </a:r>
                      <a:r>
                        <a:rPr lang="en-US" sz="3600" baseline="0" dirty="0" smtClean="0"/>
                        <a:t> </a:t>
                      </a:r>
                      <a:endParaRPr lang="en-US" sz="3600" dirty="0"/>
                    </a:p>
                  </a:txBody>
                  <a:tcPr/>
                </a:tc>
                <a:tc>
                  <a:txBody>
                    <a:bodyPr/>
                    <a:lstStyle/>
                    <a:p>
                      <a:pPr algn="ctr"/>
                      <a:r>
                        <a:rPr lang="en-US" sz="3600" dirty="0" smtClean="0"/>
                        <a:t>Jefferson </a:t>
                      </a:r>
                      <a:endParaRPr lang="en-US" sz="3600" dirty="0"/>
                    </a:p>
                  </a:txBody>
                  <a:tcPr/>
                </a:tc>
              </a:tr>
              <a:tr h="5758626">
                <a:tc>
                  <a:txBody>
                    <a:bodyPr/>
                    <a:lstStyle/>
                    <a:p>
                      <a:pPr>
                        <a:buFont typeface="Arial" pitchFamily="34" charset="0"/>
                        <a:buChar char="•"/>
                      </a:pPr>
                      <a:r>
                        <a:rPr lang="en-US" sz="2800" dirty="0" smtClean="0"/>
                        <a:t>Led the Federalists </a:t>
                      </a:r>
                    </a:p>
                    <a:p>
                      <a:pPr>
                        <a:buFont typeface="Arial" pitchFamily="34" charset="0"/>
                        <a:buNone/>
                      </a:pPr>
                      <a:endParaRPr lang="en-US" sz="2800" dirty="0" smtClean="0">
                        <a:solidFill>
                          <a:schemeClr val="tx1"/>
                        </a:solidFill>
                      </a:endParaRPr>
                    </a:p>
                    <a:p>
                      <a:endParaRPr lang="en-US" dirty="0"/>
                    </a:p>
                  </a:txBody>
                  <a:tcPr/>
                </a:tc>
                <a:tc>
                  <a:txBody>
                    <a:bodyPr/>
                    <a:lstStyle/>
                    <a:p>
                      <a:pPr>
                        <a:buFont typeface="Arial" pitchFamily="34" charset="0"/>
                        <a:buChar char="•"/>
                      </a:pPr>
                      <a:r>
                        <a:rPr lang="en-US" sz="2800" dirty="0" smtClean="0"/>
                        <a:t>Led</a:t>
                      </a:r>
                      <a:r>
                        <a:rPr lang="en-US" sz="2800" baseline="0" dirty="0" smtClean="0"/>
                        <a:t> the Anti-Federalists </a:t>
                      </a:r>
                    </a:p>
                  </a:txBody>
                  <a:tcPr/>
                </a:tc>
              </a:tr>
            </a:tbl>
          </a:graphicData>
        </a:graphic>
      </p:graphicFrame>
      <p:pic>
        <p:nvPicPr>
          <p:cNvPr id="1027" name="Picture 3"/>
          <p:cNvPicPr>
            <a:picLocks noChangeAspect="1" noChangeArrowheads="1"/>
          </p:cNvPicPr>
          <p:nvPr/>
        </p:nvPicPr>
        <p:blipFill>
          <a:blip r:embed="rId2" cstate="print"/>
          <a:srcRect/>
          <a:stretch>
            <a:fillRect/>
          </a:stretch>
        </p:blipFill>
        <p:spPr bwMode="auto">
          <a:xfrm>
            <a:off x="914400" y="4237088"/>
            <a:ext cx="2777718" cy="2620911"/>
          </a:xfrm>
          <a:prstGeom prst="rect">
            <a:avLst/>
          </a:prstGeom>
          <a:noFill/>
          <a:ln w="9525">
            <a:noFill/>
            <a:miter lim="800000"/>
            <a:headEnd/>
            <a:tailEnd/>
          </a:ln>
        </p:spPr>
      </p:pic>
      <p:pic>
        <p:nvPicPr>
          <p:cNvPr id="1028" name="Picture 4"/>
          <p:cNvPicPr>
            <a:picLocks noChangeAspect="1" noChangeArrowheads="1"/>
          </p:cNvPicPr>
          <p:nvPr/>
        </p:nvPicPr>
        <p:blipFill>
          <a:blip r:embed="rId3" cstate="print"/>
          <a:srcRect/>
          <a:stretch>
            <a:fillRect/>
          </a:stretch>
        </p:blipFill>
        <p:spPr bwMode="auto">
          <a:xfrm>
            <a:off x="5943600" y="4191000"/>
            <a:ext cx="2203770" cy="2667000"/>
          </a:xfrm>
          <a:prstGeom prst="rect">
            <a:avLst/>
          </a:prstGeom>
          <a:noFill/>
          <a:ln w="9525">
            <a:noFill/>
            <a:miter lim="800000"/>
            <a:headEnd/>
            <a:tailEnd/>
          </a:ln>
        </p:spPr>
      </p:pic>
    </p:spTree>
  </p:cSld>
  <p:clrMapOvr>
    <a:masterClrMapping/>
  </p:clrMapOvr>
  <p:transition>
    <p:random/>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le 4"/>
          <p:cNvGraphicFramePr>
            <a:graphicFrameLocks noGrp="1"/>
          </p:cNvGraphicFramePr>
          <p:nvPr/>
        </p:nvGraphicFramePr>
        <p:xfrm>
          <a:off x="0" y="0"/>
          <a:ext cx="9144000" cy="6858000"/>
        </p:xfrm>
        <a:graphic>
          <a:graphicData uri="http://schemas.openxmlformats.org/drawingml/2006/table">
            <a:tbl>
              <a:tblPr firstRow="1" bandRow="1">
                <a:tableStyleId>{5C22544A-7EE6-4342-B048-85BDC9FD1C3A}</a:tableStyleId>
              </a:tblPr>
              <a:tblGrid>
                <a:gridCol w="4572000"/>
                <a:gridCol w="4572000"/>
              </a:tblGrid>
              <a:tr h="1099374">
                <a:tc>
                  <a:txBody>
                    <a:bodyPr/>
                    <a:lstStyle/>
                    <a:p>
                      <a:pPr algn="ctr"/>
                      <a:r>
                        <a:rPr lang="en-US" sz="3600" dirty="0" smtClean="0"/>
                        <a:t>Hamilton</a:t>
                      </a:r>
                      <a:r>
                        <a:rPr lang="en-US" sz="3600" baseline="0" dirty="0" smtClean="0"/>
                        <a:t> </a:t>
                      </a:r>
                      <a:endParaRPr lang="en-US" sz="3600" dirty="0"/>
                    </a:p>
                  </a:txBody>
                  <a:tcPr/>
                </a:tc>
                <a:tc>
                  <a:txBody>
                    <a:bodyPr/>
                    <a:lstStyle/>
                    <a:p>
                      <a:pPr algn="ctr"/>
                      <a:r>
                        <a:rPr lang="en-US" sz="3600" dirty="0" smtClean="0"/>
                        <a:t>Jefferson </a:t>
                      </a:r>
                      <a:endParaRPr lang="en-US" sz="3600" dirty="0"/>
                    </a:p>
                  </a:txBody>
                  <a:tcPr/>
                </a:tc>
              </a:tr>
              <a:tr h="5758626">
                <a:tc>
                  <a:txBody>
                    <a:bodyPr/>
                    <a:lstStyle/>
                    <a:p>
                      <a:pPr>
                        <a:buFont typeface="Arial" pitchFamily="34" charset="0"/>
                        <a:buChar char="•"/>
                      </a:pPr>
                      <a:r>
                        <a:rPr lang="en-US" sz="2800" dirty="0" smtClean="0"/>
                        <a:t>Led the Federalists </a:t>
                      </a:r>
                    </a:p>
                    <a:p>
                      <a:pPr>
                        <a:buFont typeface="Arial" pitchFamily="34" charset="0"/>
                        <a:buChar char="•"/>
                      </a:pPr>
                      <a:r>
                        <a:rPr lang="en-US" sz="2800" dirty="0" smtClean="0"/>
                        <a:t>Favored a strong central government </a:t>
                      </a:r>
                    </a:p>
                    <a:p>
                      <a:pPr>
                        <a:buFont typeface="Arial" pitchFamily="34" charset="0"/>
                        <a:buChar char="•"/>
                      </a:pPr>
                      <a:endParaRPr lang="en-US" sz="2800" dirty="0" smtClean="0">
                        <a:solidFill>
                          <a:schemeClr val="tx1"/>
                        </a:solidFill>
                      </a:endParaRPr>
                    </a:p>
                    <a:p>
                      <a:endParaRPr lang="en-US" dirty="0"/>
                    </a:p>
                  </a:txBody>
                  <a:tcPr/>
                </a:tc>
                <a:tc>
                  <a:txBody>
                    <a:bodyPr/>
                    <a:lstStyle/>
                    <a:p>
                      <a:pPr>
                        <a:buFont typeface="Arial" pitchFamily="34" charset="0"/>
                        <a:buChar char="•"/>
                      </a:pPr>
                      <a:r>
                        <a:rPr lang="en-US" sz="2800" dirty="0" smtClean="0"/>
                        <a:t>Led</a:t>
                      </a:r>
                      <a:r>
                        <a:rPr lang="en-US" sz="2800" baseline="0" dirty="0" smtClean="0"/>
                        <a:t> the Anti-Federalists </a:t>
                      </a:r>
                    </a:p>
                    <a:p>
                      <a:pPr>
                        <a:buFont typeface="Arial" pitchFamily="34" charset="0"/>
                        <a:buChar char="•"/>
                      </a:pPr>
                      <a:r>
                        <a:rPr lang="en-US" sz="2800" baseline="0" dirty="0" smtClean="0"/>
                        <a:t>Favored strong state government (weak central </a:t>
                      </a:r>
                      <a:r>
                        <a:rPr lang="en-US" sz="2800" baseline="0" dirty="0" err="1" smtClean="0"/>
                        <a:t>gov</a:t>
                      </a:r>
                      <a:r>
                        <a:rPr lang="en-US" sz="2800" baseline="0" dirty="0" smtClean="0"/>
                        <a:t>)</a:t>
                      </a:r>
                    </a:p>
                  </a:txBody>
                  <a:tcPr/>
                </a:tc>
              </a:tr>
            </a:tbl>
          </a:graphicData>
        </a:graphic>
      </p:graphicFrame>
      <p:pic>
        <p:nvPicPr>
          <p:cNvPr id="1027" name="Picture 3"/>
          <p:cNvPicPr>
            <a:picLocks noChangeAspect="1" noChangeArrowheads="1"/>
          </p:cNvPicPr>
          <p:nvPr/>
        </p:nvPicPr>
        <p:blipFill>
          <a:blip r:embed="rId2" cstate="print"/>
          <a:srcRect/>
          <a:stretch>
            <a:fillRect/>
          </a:stretch>
        </p:blipFill>
        <p:spPr bwMode="auto">
          <a:xfrm>
            <a:off x="914400" y="4237088"/>
            <a:ext cx="2777718" cy="2620911"/>
          </a:xfrm>
          <a:prstGeom prst="rect">
            <a:avLst/>
          </a:prstGeom>
          <a:noFill/>
          <a:ln w="9525">
            <a:noFill/>
            <a:miter lim="800000"/>
            <a:headEnd/>
            <a:tailEnd/>
          </a:ln>
        </p:spPr>
      </p:pic>
      <p:pic>
        <p:nvPicPr>
          <p:cNvPr id="1028" name="Picture 4"/>
          <p:cNvPicPr>
            <a:picLocks noChangeAspect="1" noChangeArrowheads="1"/>
          </p:cNvPicPr>
          <p:nvPr/>
        </p:nvPicPr>
        <p:blipFill>
          <a:blip r:embed="rId3" cstate="print"/>
          <a:srcRect/>
          <a:stretch>
            <a:fillRect/>
          </a:stretch>
        </p:blipFill>
        <p:spPr bwMode="auto">
          <a:xfrm>
            <a:off x="5943600" y="4191000"/>
            <a:ext cx="2203770" cy="2667000"/>
          </a:xfrm>
          <a:prstGeom prst="rect">
            <a:avLst/>
          </a:prstGeom>
          <a:noFill/>
          <a:ln w="9525">
            <a:noFill/>
            <a:miter lim="800000"/>
            <a:headEnd/>
            <a:tailEnd/>
          </a:ln>
        </p:spPr>
      </p:pic>
    </p:spTree>
  </p:cSld>
  <p:clrMapOvr>
    <a:masterClrMapping/>
  </p:clrMapOvr>
  <p:transition>
    <p:random/>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le 4"/>
          <p:cNvGraphicFramePr>
            <a:graphicFrameLocks noGrp="1"/>
          </p:cNvGraphicFramePr>
          <p:nvPr/>
        </p:nvGraphicFramePr>
        <p:xfrm>
          <a:off x="0" y="0"/>
          <a:ext cx="9144000" cy="6858000"/>
        </p:xfrm>
        <a:graphic>
          <a:graphicData uri="http://schemas.openxmlformats.org/drawingml/2006/table">
            <a:tbl>
              <a:tblPr firstRow="1" bandRow="1">
                <a:tableStyleId>{5C22544A-7EE6-4342-B048-85BDC9FD1C3A}</a:tableStyleId>
              </a:tblPr>
              <a:tblGrid>
                <a:gridCol w="4572000"/>
                <a:gridCol w="4572000"/>
              </a:tblGrid>
              <a:tr h="1099374">
                <a:tc>
                  <a:txBody>
                    <a:bodyPr/>
                    <a:lstStyle/>
                    <a:p>
                      <a:pPr algn="ctr"/>
                      <a:r>
                        <a:rPr lang="en-US" sz="3600" dirty="0" smtClean="0"/>
                        <a:t>Hamilton</a:t>
                      </a:r>
                      <a:r>
                        <a:rPr lang="en-US" sz="3600" baseline="0" dirty="0" smtClean="0"/>
                        <a:t> </a:t>
                      </a:r>
                      <a:endParaRPr lang="en-US" sz="3600" dirty="0"/>
                    </a:p>
                  </a:txBody>
                  <a:tcPr/>
                </a:tc>
                <a:tc>
                  <a:txBody>
                    <a:bodyPr/>
                    <a:lstStyle/>
                    <a:p>
                      <a:pPr algn="ctr"/>
                      <a:r>
                        <a:rPr lang="en-US" sz="3600" dirty="0" smtClean="0"/>
                        <a:t>Jefferson </a:t>
                      </a:r>
                      <a:endParaRPr lang="en-US" sz="3600" dirty="0"/>
                    </a:p>
                  </a:txBody>
                  <a:tcPr/>
                </a:tc>
              </a:tr>
              <a:tr h="5758626">
                <a:tc>
                  <a:txBody>
                    <a:bodyPr/>
                    <a:lstStyle/>
                    <a:p>
                      <a:pPr>
                        <a:buFont typeface="Arial" pitchFamily="34" charset="0"/>
                        <a:buChar char="•"/>
                      </a:pPr>
                      <a:r>
                        <a:rPr lang="en-US" sz="2800" dirty="0" smtClean="0"/>
                        <a:t>Led the Federalists </a:t>
                      </a:r>
                    </a:p>
                    <a:p>
                      <a:pPr>
                        <a:buFont typeface="Arial" pitchFamily="34" charset="0"/>
                        <a:buChar char="•"/>
                      </a:pPr>
                      <a:r>
                        <a:rPr lang="en-US" sz="2800" dirty="0" smtClean="0"/>
                        <a:t>Favored a strong central government </a:t>
                      </a:r>
                    </a:p>
                    <a:p>
                      <a:pPr>
                        <a:buFont typeface="Arial" pitchFamily="34" charset="0"/>
                        <a:buChar char="•"/>
                      </a:pPr>
                      <a:r>
                        <a:rPr lang="en-US" sz="2800" baseline="0" dirty="0" smtClean="0">
                          <a:solidFill>
                            <a:schemeClr val="tx1"/>
                          </a:solidFill>
                        </a:rPr>
                        <a:t>Represented views of  northern businessmen and merchants  </a:t>
                      </a:r>
                    </a:p>
                    <a:p>
                      <a:pPr>
                        <a:buFont typeface="Arial" pitchFamily="34" charset="0"/>
                        <a:buChar char="•"/>
                      </a:pPr>
                      <a:endParaRPr lang="en-US" sz="2800" dirty="0" smtClean="0">
                        <a:solidFill>
                          <a:schemeClr val="tx1"/>
                        </a:solidFill>
                      </a:endParaRPr>
                    </a:p>
                    <a:p>
                      <a:endParaRPr lang="en-US" dirty="0"/>
                    </a:p>
                  </a:txBody>
                  <a:tcPr/>
                </a:tc>
                <a:tc>
                  <a:txBody>
                    <a:bodyPr/>
                    <a:lstStyle/>
                    <a:p>
                      <a:pPr>
                        <a:buFont typeface="Arial" pitchFamily="34" charset="0"/>
                        <a:buChar char="•"/>
                      </a:pPr>
                      <a:r>
                        <a:rPr lang="en-US" sz="2800" dirty="0" smtClean="0"/>
                        <a:t>Led</a:t>
                      </a:r>
                      <a:r>
                        <a:rPr lang="en-US" sz="2800" baseline="0" dirty="0" smtClean="0"/>
                        <a:t> the Anti-Federalists </a:t>
                      </a:r>
                    </a:p>
                    <a:p>
                      <a:pPr>
                        <a:buFont typeface="Arial" pitchFamily="34" charset="0"/>
                        <a:buChar char="•"/>
                      </a:pPr>
                      <a:r>
                        <a:rPr lang="en-US" sz="2800" baseline="0" dirty="0" smtClean="0"/>
                        <a:t>Favored strong state government (weak central </a:t>
                      </a:r>
                      <a:r>
                        <a:rPr lang="en-US" sz="2800" baseline="0" dirty="0" err="1" smtClean="0"/>
                        <a:t>gov</a:t>
                      </a:r>
                      <a:r>
                        <a:rPr lang="en-US" sz="2800" baseline="0" dirty="0" smtClean="0"/>
                        <a:t>)</a:t>
                      </a:r>
                    </a:p>
                    <a:p>
                      <a:pPr>
                        <a:buFont typeface="Arial" pitchFamily="34" charset="0"/>
                        <a:buChar char="•"/>
                      </a:pPr>
                      <a:r>
                        <a:rPr lang="en-US" sz="2800" baseline="0" dirty="0" smtClean="0">
                          <a:solidFill>
                            <a:schemeClr val="tx1"/>
                          </a:solidFill>
                        </a:rPr>
                        <a:t>Represented rural, southern, farming interests</a:t>
                      </a:r>
                      <a:endParaRPr lang="en-US" sz="2800" dirty="0">
                        <a:solidFill>
                          <a:schemeClr val="tx1"/>
                        </a:solidFill>
                      </a:endParaRPr>
                    </a:p>
                  </a:txBody>
                  <a:tcPr/>
                </a:tc>
              </a:tr>
            </a:tbl>
          </a:graphicData>
        </a:graphic>
      </p:graphicFrame>
      <p:pic>
        <p:nvPicPr>
          <p:cNvPr id="3074" name="Picture 2"/>
          <p:cNvPicPr>
            <a:picLocks noChangeAspect="1" noChangeArrowheads="1"/>
          </p:cNvPicPr>
          <p:nvPr/>
        </p:nvPicPr>
        <p:blipFill>
          <a:blip r:embed="rId2" cstate="print"/>
          <a:srcRect/>
          <a:stretch>
            <a:fillRect/>
          </a:stretch>
        </p:blipFill>
        <p:spPr bwMode="auto">
          <a:xfrm>
            <a:off x="304800" y="4029075"/>
            <a:ext cx="3810000" cy="2828925"/>
          </a:xfrm>
          <a:prstGeom prst="rect">
            <a:avLst/>
          </a:prstGeom>
          <a:noFill/>
          <a:ln w="9525">
            <a:noFill/>
            <a:miter lim="800000"/>
            <a:headEnd/>
            <a:tailEnd/>
          </a:ln>
        </p:spPr>
      </p:pic>
      <p:pic>
        <p:nvPicPr>
          <p:cNvPr id="3075" name="Picture 3"/>
          <p:cNvPicPr>
            <a:picLocks noChangeAspect="1" noChangeArrowheads="1"/>
          </p:cNvPicPr>
          <p:nvPr/>
        </p:nvPicPr>
        <p:blipFill>
          <a:blip r:embed="rId3" cstate="print"/>
          <a:srcRect/>
          <a:stretch>
            <a:fillRect/>
          </a:stretch>
        </p:blipFill>
        <p:spPr bwMode="auto">
          <a:xfrm>
            <a:off x="5029200" y="3943084"/>
            <a:ext cx="3895636" cy="2914916"/>
          </a:xfrm>
          <a:prstGeom prst="rect">
            <a:avLst/>
          </a:prstGeom>
          <a:noFill/>
          <a:ln w="9525">
            <a:noFill/>
            <a:miter lim="800000"/>
            <a:headEnd/>
            <a:tailEnd/>
          </a:ln>
        </p:spPr>
      </p:pic>
    </p:spTree>
  </p:cSld>
  <p:clrMapOvr>
    <a:masterClrMapping/>
  </p:clrMapOvr>
  <p:transition>
    <p:random/>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le 4"/>
          <p:cNvGraphicFramePr>
            <a:graphicFrameLocks noGrp="1"/>
          </p:cNvGraphicFramePr>
          <p:nvPr/>
        </p:nvGraphicFramePr>
        <p:xfrm>
          <a:off x="0" y="0"/>
          <a:ext cx="9144000" cy="6858000"/>
        </p:xfrm>
        <a:graphic>
          <a:graphicData uri="http://schemas.openxmlformats.org/drawingml/2006/table">
            <a:tbl>
              <a:tblPr firstRow="1" bandRow="1">
                <a:tableStyleId>{5C22544A-7EE6-4342-B048-85BDC9FD1C3A}</a:tableStyleId>
              </a:tblPr>
              <a:tblGrid>
                <a:gridCol w="4572000"/>
                <a:gridCol w="4572000"/>
              </a:tblGrid>
              <a:tr h="674859">
                <a:tc>
                  <a:txBody>
                    <a:bodyPr/>
                    <a:lstStyle/>
                    <a:p>
                      <a:pPr algn="ctr"/>
                      <a:r>
                        <a:rPr lang="en-US" sz="3600" dirty="0" smtClean="0"/>
                        <a:t>Hamilton</a:t>
                      </a:r>
                      <a:r>
                        <a:rPr lang="en-US" sz="3600" baseline="0" dirty="0" smtClean="0"/>
                        <a:t> </a:t>
                      </a:r>
                      <a:endParaRPr lang="en-US" sz="3600" dirty="0"/>
                    </a:p>
                  </a:txBody>
                  <a:tcPr/>
                </a:tc>
                <a:tc>
                  <a:txBody>
                    <a:bodyPr/>
                    <a:lstStyle/>
                    <a:p>
                      <a:pPr algn="ctr"/>
                      <a:r>
                        <a:rPr lang="en-US" sz="3600" dirty="0" smtClean="0"/>
                        <a:t>Jefferson </a:t>
                      </a:r>
                      <a:endParaRPr lang="en-US" sz="3600" dirty="0"/>
                    </a:p>
                  </a:txBody>
                  <a:tcPr/>
                </a:tc>
              </a:tr>
              <a:tr h="6183141">
                <a:tc>
                  <a:txBody>
                    <a:bodyPr/>
                    <a:lstStyle/>
                    <a:p>
                      <a:pPr>
                        <a:buFont typeface="Arial" pitchFamily="34" charset="0"/>
                        <a:buChar char="•"/>
                      </a:pPr>
                      <a:r>
                        <a:rPr lang="en-US" sz="2800" baseline="0" dirty="0" smtClean="0">
                          <a:solidFill>
                            <a:schemeClr val="tx1"/>
                          </a:solidFill>
                        </a:rPr>
                        <a:t> Proposed a national bank</a:t>
                      </a:r>
                    </a:p>
                    <a:p>
                      <a:pPr>
                        <a:buFont typeface="Arial" pitchFamily="34" charset="0"/>
                        <a:buNone/>
                      </a:pPr>
                      <a:endParaRPr lang="en-US" dirty="0"/>
                    </a:p>
                  </a:txBody>
                  <a:tcPr/>
                </a:tc>
                <a:tc>
                  <a:txBody>
                    <a:bodyPr/>
                    <a:lstStyle/>
                    <a:p>
                      <a:pPr>
                        <a:buFont typeface="Arial" pitchFamily="34" charset="0"/>
                        <a:buChar char="•"/>
                      </a:pPr>
                      <a:r>
                        <a:rPr lang="en-US" sz="2800" dirty="0" smtClean="0">
                          <a:solidFill>
                            <a:schemeClr val="dk1"/>
                          </a:solidFill>
                        </a:rPr>
                        <a:t>Opposed</a:t>
                      </a:r>
                      <a:r>
                        <a:rPr lang="en-US" sz="2800" baseline="0" dirty="0" smtClean="0">
                          <a:solidFill>
                            <a:schemeClr val="dk1"/>
                          </a:solidFill>
                        </a:rPr>
                        <a:t> a national bank </a:t>
                      </a:r>
                    </a:p>
                  </a:txBody>
                  <a:tcPr/>
                </a:tc>
              </a:tr>
            </a:tbl>
          </a:graphicData>
        </a:graphic>
      </p:graphicFrame>
      <p:pic>
        <p:nvPicPr>
          <p:cNvPr id="2050" name="Picture 2"/>
          <p:cNvPicPr>
            <a:picLocks noChangeAspect="1" noChangeArrowheads="1"/>
          </p:cNvPicPr>
          <p:nvPr/>
        </p:nvPicPr>
        <p:blipFill>
          <a:blip r:embed="rId2" cstate="print"/>
          <a:srcRect/>
          <a:stretch>
            <a:fillRect/>
          </a:stretch>
        </p:blipFill>
        <p:spPr bwMode="auto">
          <a:xfrm>
            <a:off x="609600" y="2667000"/>
            <a:ext cx="2590800" cy="3886200"/>
          </a:xfrm>
          <a:prstGeom prst="rect">
            <a:avLst/>
          </a:prstGeom>
          <a:noFill/>
          <a:ln w="9525">
            <a:noFill/>
            <a:miter lim="800000"/>
            <a:headEnd/>
            <a:tailEnd/>
          </a:ln>
        </p:spPr>
      </p:pic>
      <p:pic>
        <p:nvPicPr>
          <p:cNvPr id="2051" name="Picture 3"/>
          <p:cNvPicPr>
            <a:picLocks noChangeAspect="1" noChangeArrowheads="1"/>
          </p:cNvPicPr>
          <p:nvPr/>
        </p:nvPicPr>
        <p:blipFill>
          <a:blip r:embed="rId3" cstate="print"/>
          <a:srcRect/>
          <a:stretch>
            <a:fillRect/>
          </a:stretch>
        </p:blipFill>
        <p:spPr bwMode="auto">
          <a:xfrm>
            <a:off x="5105400" y="2667000"/>
            <a:ext cx="3352800" cy="3886200"/>
          </a:xfrm>
          <a:prstGeom prst="rect">
            <a:avLst/>
          </a:prstGeom>
          <a:noFill/>
          <a:ln w="9525">
            <a:noFill/>
            <a:miter lim="800000"/>
            <a:headEnd/>
            <a:tailEnd/>
          </a:ln>
        </p:spPr>
      </p:pic>
    </p:spTree>
  </p:cSld>
  <p:clrMapOvr>
    <a:masterClrMapping/>
  </p:clrMapOvr>
  <p:transition>
    <p:random/>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le 4"/>
          <p:cNvGraphicFramePr>
            <a:graphicFrameLocks noGrp="1"/>
          </p:cNvGraphicFramePr>
          <p:nvPr/>
        </p:nvGraphicFramePr>
        <p:xfrm>
          <a:off x="0" y="0"/>
          <a:ext cx="9144000" cy="6858000"/>
        </p:xfrm>
        <a:graphic>
          <a:graphicData uri="http://schemas.openxmlformats.org/drawingml/2006/table">
            <a:tbl>
              <a:tblPr firstRow="1" bandRow="1">
                <a:tableStyleId>{5C22544A-7EE6-4342-B048-85BDC9FD1C3A}</a:tableStyleId>
              </a:tblPr>
              <a:tblGrid>
                <a:gridCol w="4572000"/>
                <a:gridCol w="4572000"/>
              </a:tblGrid>
              <a:tr h="674859">
                <a:tc>
                  <a:txBody>
                    <a:bodyPr/>
                    <a:lstStyle/>
                    <a:p>
                      <a:pPr algn="ctr"/>
                      <a:r>
                        <a:rPr lang="en-US" sz="3600" dirty="0" smtClean="0"/>
                        <a:t>Hamilton</a:t>
                      </a:r>
                      <a:r>
                        <a:rPr lang="en-US" sz="3600" baseline="0" dirty="0" smtClean="0"/>
                        <a:t> </a:t>
                      </a:r>
                      <a:endParaRPr lang="en-US" sz="3600" dirty="0"/>
                    </a:p>
                  </a:txBody>
                  <a:tcPr/>
                </a:tc>
                <a:tc>
                  <a:txBody>
                    <a:bodyPr/>
                    <a:lstStyle/>
                    <a:p>
                      <a:pPr algn="ctr"/>
                      <a:r>
                        <a:rPr lang="en-US" sz="3600" dirty="0" smtClean="0"/>
                        <a:t>Jefferson </a:t>
                      </a:r>
                      <a:endParaRPr lang="en-US" sz="3600" dirty="0"/>
                    </a:p>
                  </a:txBody>
                  <a:tcPr/>
                </a:tc>
              </a:tr>
              <a:tr h="6183141">
                <a:tc>
                  <a:txBody>
                    <a:bodyPr/>
                    <a:lstStyle/>
                    <a:p>
                      <a:pPr>
                        <a:buFont typeface="Arial" pitchFamily="34" charset="0"/>
                        <a:buChar char="•"/>
                      </a:pPr>
                      <a:r>
                        <a:rPr lang="en-US" sz="2800" baseline="0" dirty="0" smtClean="0">
                          <a:solidFill>
                            <a:schemeClr val="tx1"/>
                          </a:solidFill>
                        </a:rPr>
                        <a:t> Proposed a national bank</a:t>
                      </a:r>
                    </a:p>
                    <a:p>
                      <a:pPr>
                        <a:buFont typeface="Arial" pitchFamily="34" charset="0"/>
                        <a:buChar char="•"/>
                      </a:pPr>
                      <a:r>
                        <a:rPr lang="en-US" sz="2800" baseline="0" dirty="0" smtClean="0">
                          <a:solidFill>
                            <a:schemeClr val="tx1"/>
                          </a:solidFill>
                        </a:rPr>
                        <a:t> Believed in loose interpretation of the Constitution.  </a:t>
                      </a:r>
                      <a:endParaRPr lang="en-US" sz="2800" dirty="0" smtClean="0">
                        <a:solidFill>
                          <a:schemeClr val="tx1"/>
                        </a:solidFill>
                      </a:endParaRPr>
                    </a:p>
                    <a:p>
                      <a:endParaRPr lang="en-US" dirty="0"/>
                    </a:p>
                  </a:txBody>
                  <a:tcPr/>
                </a:tc>
                <a:tc>
                  <a:txBody>
                    <a:bodyPr/>
                    <a:lstStyle/>
                    <a:p>
                      <a:pPr>
                        <a:buFont typeface="Arial" pitchFamily="34" charset="0"/>
                        <a:buChar char="•"/>
                      </a:pPr>
                      <a:r>
                        <a:rPr lang="en-US" sz="2800" dirty="0" smtClean="0">
                          <a:solidFill>
                            <a:schemeClr val="dk1"/>
                          </a:solidFill>
                        </a:rPr>
                        <a:t>Opposed</a:t>
                      </a:r>
                      <a:r>
                        <a:rPr lang="en-US" sz="2800" baseline="0" dirty="0" smtClean="0">
                          <a:solidFill>
                            <a:schemeClr val="dk1"/>
                          </a:solidFill>
                        </a:rPr>
                        <a:t> a national bank </a:t>
                      </a:r>
                    </a:p>
                    <a:p>
                      <a:pPr>
                        <a:buFont typeface="Arial" pitchFamily="34" charset="0"/>
                        <a:buChar char="•"/>
                      </a:pPr>
                      <a:r>
                        <a:rPr lang="en-US" sz="2800" baseline="0" dirty="0" smtClean="0">
                          <a:solidFill>
                            <a:schemeClr val="dk1"/>
                          </a:solidFill>
                        </a:rPr>
                        <a:t>Believed in strict interpretation of the Constitution.  </a:t>
                      </a:r>
                      <a:endParaRPr lang="en-US" sz="2800" dirty="0">
                        <a:solidFill>
                          <a:schemeClr val="tx1"/>
                        </a:solidFill>
                      </a:endParaRPr>
                    </a:p>
                  </a:txBody>
                  <a:tcPr/>
                </a:tc>
              </a:tr>
            </a:tbl>
          </a:graphicData>
        </a:graphic>
      </p:graphicFrame>
      <p:pic>
        <p:nvPicPr>
          <p:cNvPr id="2050" name="Picture 2"/>
          <p:cNvPicPr>
            <a:picLocks noChangeAspect="1" noChangeArrowheads="1"/>
          </p:cNvPicPr>
          <p:nvPr/>
        </p:nvPicPr>
        <p:blipFill>
          <a:blip r:embed="rId2" cstate="print"/>
          <a:srcRect/>
          <a:stretch>
            <a:fillRect/>
          </a:stretch>
        </p:blipFill>
        <p:spPr bwMode="auto">
          <a:xfrm>
            <a:off x="609600" y="2667000"/>
            <a:ext cx="2590800" cy="3886200"/>
          </a:xfrm>
          <a:prstGeom prst="rect">
            <a:avLst/>
          </a:prstGeom>
          <a:noFill/>
          <a:ln w="9525">
            <a:noFill/>
            <a:miter lim="800000"/>
            <a:headEnd/>
            <a:tailEnd/>
          </a:ln>
        </p:spPr>
      </p:pic>
      <p:pic>
        <p:nvPicPr>
          <p:cNvPr id="2051" name="Picture 3"/>
          <p:cNvPicPr>
            <a:picLocks noChangeAspect="1" noChangeArrowheads="1"/>
          </p:cNvPicPr>
          <p:nvPr/>
        </p:nvPicPr>
        <p:blipFill>
          <a:blip r:embed="rId3" cstate="print"/>
          <a:srcRect/>
          <a:stretch>
            <a:fillRect/>
          </a:stretch>
        </p:blipFill>
        <p:spPr bwMode="auto">
          <a:xfrm>
            <a:off x="5105400" y="2667000"/>
            <a:ext cx="3352800" cy="3886200"/>
          </a:xfrm>
          <a:prstGeom prst="rect">
            <a:avLst/>
          </a:prstGeom>
          <a:noFill/>
          <a:ln w="9525">
            <a:noFill/>
            <a:miter lim="800000"/>
            <a:headEnd/>
            <a:tailEnd/>
          </a:ln>
        </p:spPr>
      </p:pic>
    </p:spTree>
  </p:cSld>
  <p:clrMapOvr>
    <a:masterClrMapping/>
  </p:clrMapOvr>
  <p:transition>
    <p:random/>
  </p:transition>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1256</TotalTime>
  <Words>1516</Words>
  <Application>Microsoft Office PowerPoint</Application>
  <PresentationFormat>On-screen Show (4:3)</PresentationFormat>
  <Paragraphs>144</Paragraphs>
  <Slides>33</Slides>
  <Notes>0</Notes>
  <HiddenSlides>0</HiddenSlides>
  <MMClips>0</MMClips>
  <ScaleCrop>false</ScaleCrop>
  <HeadingPairs>
    <vt:vector size="4" baseType="variant">
      <vt:variant>
        <vt:lpstr>Theme</vt:lpstr>
      </vt:variant>
      <vt:variant>
        <vt:i4>1</vt:i4>
      </vt:variant>
      <vt:variant>
        <vt:lpstr>Slide Titles</vt:lpstr>
      </vt:variant>
      <vt:variant>
        <vt:i4>33</vt:i4>
      </vt:variant>
    </vt:vector>
  </HeadingPairs>
  <TitlesOfParts>
    <vt:vector size="34" baseType="lpstr">
      <vt:lpstr>Office Theme</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lpstr>Slide 21</vt:lpstr>
      <vt:lpstr>Slide 22</vt:lpstr>
      <vt:lpstr>Slide 23</vt:lpstr>
      <vt:lpstr>Slide 24</vt:lpstr>
      <vt:lpstr>Slide 25</vt:lpstr>
      <vt:lpstr>Slide 26</vt:lpstr>
      <vt:lpstr>Slide 27</vt:lpstr>
      <vt:lpstr>Slide 28</vt:lpstr>
      <vt:lpstr>Slide 29</vt:lpstr>
      <vt:lpstr>Slide 30</vt:lpstr>
      <vt:lpstr>Slide 31</vt:lpstr>
      <vt:lpstr>Slide 32</vt:lpstr>
      <vt:lpstr>Slide 33</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joe</dc:creator>
  <cp:lastModifiedBy>Alex</cp:lastModifiedBy>
  <cp:revision>14</cp:revision>
  <dcterms:created xsi:type="dcterms:W3CDTF">2010-10-11T18:33:44Z</dcterms:created>
  <dcterms:modified xsi:type="dcterms:W3CDTF">2011-11-12T19:47:23Z</dcterms:modified>
</cp:coreProperties>
</file>