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6"/>
  </p:notesMasterIdLst>
  <p:handoutMasterIdLst>
    <p:handoutMasterId r:id="rId17"/>
  </p:handoutMasterIdLst>
  <p:sldIdLst>
    <p:sldId id="256" r:id="rId2"/>
    <p:sldId id="264" r:id="rId3"/>
    <p:sldId id="266" r:id="rId4"/>
    <p:sldId id="258" r:id="rId5"/>
    <p:sldId id="261" r:id="rId6"/>
    <p:sldId id="263" r:id="rId7"/>
    <p:sldId id="267" r:id="rId8"/>
    <p:sldId id="259" r:id="rId9"/>
    <p:sldId id="257" r:id="rId10"/>
    <p:sldId id="268" r:id="rId11"/>
    <p:sldId id="260" r:id="rId12"/>
    <p:sldId id="269" r:id="rId13"/>
    <p:sldId id="262" r:id="rId14"/>
    <p:sldId id="270" r:id="rId15"/>
  </p:sldIdLst>
  <p:sldSz cx="9144000" cy="6858000" type="screen4x3"/>
  <p:notesSz cx="6858000" cy="91170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47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85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5851"/>
          </a:xfrm>
          <a:prstGeom prst="rect">
            <a:avLst/>
          </a:prstGeom>
        </p:spPr>
        <p:txBody>
          <a:bodyPr vert="horz" lIns="91440" tIns="45720" rIns="91440" bIns="45720" rtlCol="0"/>
          <a:lstStyle>
            <a:lvl1pPr algn="r">
              <a:defRPr sz="1200"/>
            </a:lvl1pPr>
          </a:lstStyle>
          <a:p>
            <a:fld id="{77058DE1-A7C2-4E4E-9AB4-5956F0E1CE7A}" type="datetimeFigureOut">
              <a:rPr lang="en-US" smtClean="0"/>
              <a:pPr/>
              <a:t>11/26/2011</a:t>
            </a:fld>
            <a:endParaRPr lang="en-US"/>
          </a:p>
        </p:txBody>
      </p:sp>
      <p:sp>
        <p:nvSpPr>
          <p:cNvPr id="4" name="Footer Placeholder 3"/>
          <p:cNvSpPr>
            <a:spLocks noGrp="1"/>
          </p:cNvSpPr>
          <p:nvPr>
            <p:ph type="ftr" sz="quarter" idx="2"/>
          </p:nvPr>
        </p:nvSpPr>
        <p:spPr>
          <a:xfrm>
            <a:off x="0" y="8659580"/>
            <a:ext cx="2971800" cy="45585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59580"/>
            <a:ext cx="2971800" cy="455851"/>
          </a:xfrm>
          <a:prstGeom prst="rect">
            <a:avLst/>
          </a:prstGeom>
        </p:spPr>
        <p:txBody>
          <a:bodyPr vert="horz" lIns="91440" tIns="45720" rIns="91440" bIns="45720" rtlCol="0" anchor="b"/>
          <a:lstStyle>
            <a:lvl1pPr algn="r">
              <a:defRPr sz="1200"/>
            </a:lvl1pPr>
          </a:lstStyle>
          <a:p>
            <a:fld id="{46437F69-6AA6-46ED-BF54-DF4FBC9434B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85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5851"/>
          </a:xfrm>
          <a:prstGeom prst="rect">
            <a:avLst/>
          </a:prstGeom>
        </p:spPr>
        <p:txBody>
          <a:bodyPr vert="horz" lIns="91440" tIns="45720" rIns="91440" bIns="45720" rtlCol="0"/>
          <a:lstStyle>
            <a:lvl1pPr algn="r">
              <a:defRPr sz="1200"/>
            </a:lvl1pPr>
          </a:lstStyle>
          <a:p>
            <a:fld id="{6304AA38-FD74-4340-AEBD-560EB6EC02AE}" type="datetimeFigureOut">
              <a:rPr lang="en-US" smtClean="0"/>
              <a:pPr/>
              <a:t>11/26/2011</a:t>
            </a:fld>
            <a:endParaRPr lang="en-US"/>
          </a:p>
        </p:txBody>
      </p:sp>
      <p:sp>
        <p:nvSpPr>
          <p:cNvPr id="4" name="Slide Image Placeholder 3"/>
          <p:cNvSpPr>
            <a:spLocks noGrp="1" noRot="1" noChangeAspect="1"/>
          </p:cNvSpPr>
          <p:nvPr>
            <p:ph type="sldImg" idx="2"/>
          </p:nvPr>
        </p:nvSpPr>
        <p:spPr>
          <a:xfrm>
            <a:off x="1150938" y="684213"/>
            <a:ext cx="4556125" cy="34178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30581"/>
            <a:ext cx="5486400" cy="41026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59580"/>
            <a:ext cx="2971800" cy="45585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59580"/>
            <a:ext cx="2971800" cy="455851"/>
          </a:xfrm>
          <a:prstGeom prst="rect">
            <a:avLst/>
          </a:prstGeom>
        </p:spPr>
        <p:txBody>
          <a:bodyPr vert="horz" lIns="91440" tIns="45720" rIns="91440" bIns="45720" rtlCol="0" anchor="b"/>
          <a:lstStyle>
            <a:lvl1pPr algn="r">
              <a:defRPr sz="1200"/>
            </a:lvl1pPr>
          </a:lstStyle>
          <a:p>
            <a:fld id="{37BB9271-7506-442D-BCF6-00AE9F6D97B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534A0F-C4E6-4AF1-8F27-5E8B5E48D7D9}" type="slidenum">
              <a:rPr lang="en-US"/>
              <a:pPr/>
              <a:t>2</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a:t>Pojer; http://www.wadsworth.com/history_d/special_features/image_bank_US/1804_1840.html</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EA1B10-28FD-472B-9771-AD1BD9553F15}" type="slidenum">
              <a:rPr lang="en-US"/>
              <a:pPr/>
              <a:t>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r>
              <a:rPr lang="en-US"/>
              <a:t>Settlement: Faragher, </a:t>
            </a:r>
            <a:r>
              <a:rPr lang="en-US" u="sng"/>
              <a:t>Out of Many</a:t>
            </a:r>
            <a:r>
              <a:rPr lang="en-US"/>
              <a:t>, 3</a:t>
            </a:r>
            <a:r>
              <a:rPr lang="en-US" baseline="30000"/>
              <a:t>rd</a:t>
            </a:r>
            <a:r>
              <a:rPr lang="en-US"/>
              <a:t> Ed.; http://wps.prenhall.com/hss_faragher_outofmany_ap</a:t>
            </a:r>
          </a:p>
          <a:p>
            <a:r>
              <a:rPr lang="en-US"/>
              <a:t>Slavery: Divine, </a:t>
            </a:r>
            <a:r>
              <a:rPr lang="en-US" i="1"/>
              <a:t>America Past &amp; Present</a:t>
            </a:r>
            <a:r>
              <a:rPr lang="en-US"/>
              <a:t> </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32755B-FFFC-408E-B4EF-95ED8575FDE6}" type="slidenum">
              <a:rPr lang="en-US"/>
              <a:pPr/>
              <a:t>10</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r>
              <a:rPr lang="en-US"/>
              <a:t>Pojer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2C641E-AA58-4D39-9743-5381EFC0E41F}" type="slidenum">
              <a:rPr lang="en-US"/>
              <a:pPr/>
              <a:t>12</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r>
              <a:rPr lang="en-US"/>
              <a:t>Faragher, </a:t>
            </a:r>
            <a:r>
              <a:rPr lang="en-US" u="sng"/>
              <a:t>Out of Many</a:t>
            </a:r>
            <a:r>
              <a:rPr lang="en-US"/>
              <a:t>, 3</a:t>
            </a:r>
            <a:r>
              <a:rPr lang="en-US" baseline="30000"/>
              <a:t>rd</a:t>
            </a:r>
            <a:r>
              <a:rPr lang="en-US"/>
              <a:t> Ed.; http://wps.prenhall.com/hss_faragher_outofmany_ap/</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7BB9271-7506-442D-BCF6-00AE9F6D97B0}"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F3F650A6-65C4-4748-ABD3-992AE582EC21}" type="datetimeFigureOut">
              <a:rPr lang="en-US" smtClean="0"/>
              <a:pPr/>
              <a:t>11/26/2011</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AB95F7D-6B4F-4177-8C01-2983FB9CB4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F3F650A6-65C4-4748-ABD3-992AE582EC21}" type="datetimeFigureOut">
              <a:rPr lang="en-US" smtClean="0"/>
              <a:pPr/>
              <a:t>11/26/2011</a:t>
            </a:fld>
            <a:endParaRPr lang="en-US"/>
          </a:p>
        </p:txBody>
      </p:sp>
      <p:sp>
        <p:nvSpPr>
          <p:cNvPr id="27" name="Slide Number Placeholder 26"/>
          <p:cNvSpPr>
            <a:spLocks noGrp="1"/>
          </p:cNvSpPr>
          <p:nvPr>
            <p:ph type="sldNum" sz="quarter" idx="11"/>
          </p:nvPr>
        </p:nvSpPr>
        <p:spPr/>
        <p:txBody>
          <a:bodyPr rtlCol="0"/>
          <a:lstStyle/>
          <a:p>
            <a:fld id="{0AB95F7D-6B4F-4177-8C01-2983FB9CB459}"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F3F650A6-65C4-4748-ABD3-992AE582EC21}" type="datetimeFigureOut">
              <a:rPr lang="en-US" smtClean="0"/>
              <a:pPr/>
              <a:t>11/26/2011</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0AB95F7D-6B4F-4177-8C01-2983FB9CB4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F650A6-65C4-4748-ABD3-992AE582EC21}" type="datetimeFigureOut">
              <a:rPr lang="en-US" smtClean="0"/>
              <a:pPr/>
              <a:t>11/26/2011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95F7D-6B4F-4177-8C01-2983FB9CB4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3F650A6-65C4-4748-ABD3-992AE582EC21}" type="datetimeFigureOut">
              <a:rPr lang="en-US" smtClean="0"/>
              <a:pPr/>
              <a:t>11/26/2011</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AB95F7D-6B4F-4177-8C01-2983FB9CB4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10Chp09-06p250.gif%20%20%20%20%20%20%20%20%20%20%20%20%20%20%20%20%20%20%20%20%20%20%20%20%20%20%20%20%20%20%20%20%20%20%20%20%20%20%20%20%20%20%20%20%20%20%2000070FF5%0cMacintosh%20HD%20%20%20%20%20%20%20%20%20%20%20%20%20%20%20%20%20%20%20ABA7815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Image:USA_Territorial_Growth_1820.jpg"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10Chp10-04p267.gif%20%20%20%20%20%20%20%20%20%20%20%20%20%20%20%20%20%20%20%20%20%20%20%20%20%20%20%20%20%20%20%20%20%20%20%20%20%20%20%20%20%20%20%20%20%20%2000071006%0cMacintosh%20HD%20%20%20%20%20%20%20%20%20%20%20%20%20%20%20%20%20%20%20ABA78158:"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t>Presidents: </a:t>
            </a:r>
            <a:r>
              <a:rPr lang="en-US" dirty="0" smtClean="0"/>
              <a:t/>
            </a:r>
            <a:br>
              <a:rPr lang="en-US" dirty="0" smtClean="0"/>
            </a:br>
            <a:r>
              <a:rPr lang="en-US" dirty="0" smtClean="0"/>
              <a:t>Monroe and Adams</a:t>
            </a:r>
            <a:endParaRPr lang="en-US" dirty="0"/>
          </a:p>
        </p:txBody>
      </p:sp>
      <p:sp>
        <p:nvSpPr>
          <p:cNvPr id="3" name="Subtitle 2"/>
          <p:cNvSpPr>
            <a:spLocks noGrp="1"/>
          </p:cNvSpPr>
          <p:nvPr>
            <p:ph type="subTitle" idx="1"/>
          </p:nvPr>
        </p:nvSpPr>
        <p:spPr>
          <a:xfrm>
            <a:off x="0" y="3886200"/>
            <a:ext cx="5334000" cy="685800"/>
          </a:xfrm>
        </p:spPr>
        <p:txBody>
          <a:bodyPr>
            <a:normAutofit/>
          </a:bodyPr>
          <a:lstStyle/>
          <a:p>
            <a:r>
              <a:rPr lang="en-US" sz="3200" b="1" dirty="0" smtClean="0"/>
              <a:t>The Era of Good Feeling</a:t>
            </a:r>
            <a:endParaRPr lang="en-US" sz="3200" b="1" dirty="0"/>
          </a:p>
        </p:txBody>
      </p:sp>
      <p:pic>
        <p:nvPicPr>
          <p:cNvPr id="2050" name="Picture 2"/>
          <p:cNvPicPr>
            <a:picLocks noChangeAspect="1" noChangeArrowheads="1"/>
          </p:cNvPicPr>
          <p:nvPr/>
        </p:nvPicPr>
        <p:blipFill>
          <a:blip r:embed="rId3" cstate="print"/>
          <a:srcRect/>
          <a:stretch>
            <a:fillRect/>
          </a:stretch>
        </p:blipFill>
        <p:spPr bwMode="auto">
          <a:xfrm>
            <a:off x="5867400" y="0"/>
            <a:ext cx="2922524" cy="3622965"/>
          </a:xfrm>
          <a:prstGeom prst="rect">
            <a:avLst/>
          </a:prstGeom>
          <a:ln>
            <a:noFill/>
          </a:ln>
          <a:effectLst>
            <a:softEdge rad="112500"/>
          </a:effectLst>
        </p:spPr>
      </p:pic>
      <p:pic>
        <p:nvPicPr>
          <p:cNvPr id="2051" name="Picture 3"/>
          <p:cNvPicPr>
            <a:picLocks noChangeAspect="1" noChangeArrowheads="1"/>
          </p:cNvPicPr>
          <p:nvPr/>
        </p:nvPicPr>
        <p:blipFill>
          <a:blip r:embed="rId4" cstate="print"/>
          <a:srcRect/>
          <a:stretch>
            <a:fillRect/>
          </a:stretch>
        </p:blipFill>
        <p:spPr bwMode="auto">
          <a:xfrm>
            <a:off x="3429000" y="228600"/>
            <a:ext cx="2257425" cy="2857500"/>
          </a:xfrm>
          <a:prstGeom prst="rect">
            <a:avLst/>
          </a:prstGeom>
          <a:ln>
            <a:noFill/>
          </a:ln>
          <a:effectLst>
            <a:softEdge rad="112500"/>
          </a:effectLst>
        </p:spPr>
      </p:pic>
      <p:sp>
        <p:nvSpPr>
          <p:cNvPr id="6" name="TextBox 5"/>
          <p:cNvSpPr txBox="1"/>
          <p:nvPr/>
        </p:nvSpPr>
        <p:spPr>
          <a:xfrm>
            <a:off x="304800" y="4724400"/>
            <a:ext cx="8534400" cy="1323439"/>
          </a:xfrm>
          <a:prstGeom prst="rect">
            <a:avLst/>
          </a:prstGeom>
          <a:noFill/>
          <a:ln>
            <a:solidFill>
              <a:schemeClr val="tx1"/>
            </a:solidFill>
          </a:ln>
        </p:spPr>
        <p:txBody>
          <a:bodyPr wrap="square" rtlCol="0">
            <a:spAutoFit/>
          </a:bodyPr>
          <a:lstStyle/>
          <a:p>
            <a:r>
              <a:rPr lang="en-US" sz="2000" dirty="0" smtClean="0"/>
              <a:t>AIM: What were the social, political, economic results of the War of 1812?</a:t>
            </a:r>
          </a:p>
          <a:p>
            <a:endParaRPr lang="en-US" sz="2000" dirty="0" smtClean="0"/>
          </a:p>
          <a:p>
            <a:r>
              <a:rPr lang="en-US" sz="2000" dirty="0" smtClean="0"/>
              <a:t>Do Now: What was the vision of Thomas Jefferson for America? Alexander Hamilton?</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0" y="685800"/>
            <a:ext cx="9144000" cy="793750"/>
          </a:xfrm>
        </p:spPr>
        <p:txBody>
          <a:bodyPr/>
          <a:lstStyle/>
          <a:p>
            <a:r>
              <a:rPr lang="en-US" sz="4000" b="1" dirty="0"/>
              <a:t>Politics: “ERA OF GOOD FEELINGS</a:t>
            </a:r>
            <a:r>
              <a:rPr lang="en-US" sz="3600" b="1" dirty="0"/>
              <a:t>”</a:t>
            </a:r>
            <a:endParaRPr lang="en-US" sz="3600" i="1" dirty="0"/>
          </a:p>
        </p:txBody>
      </p:sp>
      <p:sp>
        <p:nvSpPr>
          <p:cNvPr id="40963" name="Rectangle 3"/>
          <p:cNvSpPr>
            <a:spLocks noGrp="1" noChangeArrowheads="1"/>
          </p:cNvSpPr>
          <p:nvPr>
            <p:ph type="body" idx="1"/>
          </p:nvPr>
        </p:nvSpPr>
        <p:spPr>
          <a:xfrm>
            <a:off x="304800" y="1447800"/>
            <a:ext cx="8377238" cy="5105400"/>
          </a:xfrm>
        </p:spPr>
        <p:txBody>
          <a:bodyPr/>
          <a:lstStyle/>
          <a:p>
            <a:r>
              <a:rPr lang="en-US" dirty="0"/>
              <a:t>“Era of Good Feelings” </a:t>
            </a:r>
          </a:p>
          <a:p>
            <a:pPr lvl="1"/>
            <a:r>
              <a:rPr lang="en-US" dirty="0">
                <a:solidFill>
                  <a:srgbClr val="002060"/>
                </a:solidFill>
              </a:rPr>
              <a:t>James Monroe - President (1817-1825) </a:t>
            </a:r>
          </a:p>
          <a:p>
            <a:pPr lvl="1"/>
            <a:r>
              <a:rPr lang="en-US" dirty="0">
                <a:solidFill>
                  <a:srgbClr val="002060"/>
                </a:solidFill>
              </a:rPr>
              <a:t>John Quincy Adams </a:t>
            </a:r>
          </a:p>
          <a:p>
            <a:r>
              <a:rPr lang="en-US" sz="3600" b="1" dirty="0">
                <a:solidFill>
                  <a:srgbClr val="FF0000"/>
                </a:solidFill>
              </a:rPr>
              <a:t>Nationalism </a:t>
            </a:r>
            <a:endParaRPr lang="en-US" sz="3600" b="1" dirty="0" smtClean="0">
              <a:solidFill>
                <a:srgbClr val="FF0000"/>
              </a:solidFill>
            </a:endParaRPr>
          </a:p>
          <a:p>
            <a:pPr>
              <a:buNone/>
            </a:pPr>
            <a:endParaRPr lang="en-US" sz="3600" b="1" dirty="0" smtClean="0">
              <a:solidFill>
                <a:srgbClr val="FF0000"/>
              </a:solidFill>
            </a:endParaRPr>
          </a:p>
          <a:p>
            <a:pPr>
              <a:buNone/>
            </a:pPr>
            <a:endParaRPr lang="en-US" sz="3600" b="1" dirty="0">
              <a:solidFill>
                <a:srgbClr val="FF0000"/>
              </a:solidFill>
            </a:endParaRPr>
          </a:p>
          <a:p>
            <a:r>
              <a:rPr lang="en-US" sz="3600" b="1" dirty="0">
                <a:solidFill>
                  <a:srgbClr val="FF0000"/>
                </a:solidFill>
              </a:rPr>
              <a:t>Sectionalism</a:t>
            </a:r>
            <a:r>
              <a:rPr lang="en-US" dirty="0">
                <a:solidFill>
                  <a:srgbClr val="FF0000"/>
                </a:solidFill>
              </a:rPr>
              <a:t> </a:t>
            </a:r>
          </a:p>
          <a:p>
            <a:pPr>
              <a:buFont typeface="Wingdings" pitchFamily="2" charset="2"/>
              <a:buNone/>
            </a:pPr>
            <a:endParaRPr lang="en-US" dirty="0"/>
          </a:p>
        </p:txBody>
      </p:sp>
      <p:pic>
        <p:nvPicPr>
          <p:cNvPr id="40964" name="Picture 4" descr="James Monroe"/>
          <p:cNvPicPr>
            <a:picLocks noChangeAspect="1" noChangeArrowheads="1"/>
          </p:cNvPicPr>
          <p:nvPr/>
        </p:nvPicPr>
        <p:blipFill>
          <a:blip r:embed="rId3" cstate="print">
            <a:lum bright="-12000" contrast="6000"/>
          </a:blip>
          <a:srcRect/>
          <a:stretch>
            <a:fillRect/>
          </a:stretch>
        </p:blipFill>
        <p:spPr bwMode="auto">
          <a:xfrm>
            <a:off x="4724400" y="3048000"/>
            <a:ext cx="2074863" cy="2743200"/>
          </a:xfrm>
          <a:prstGeom prst="rect">
            <a:avLst/>
          </a:prstGeom>
          <a:noFill/>
          <a:ln w="12700">
            <a:solidFill>
              <a:srgbClr val="800000"/>
            </a:solidFill>
            <a:miter lim="800000"/>
            <a:headEnd/>
            <a:tailEnd/>
          </a:ln>
        </p:spPr>
      </p:pic>
      <p:sp>
        <p:nvSpPr>
          <p:cNvPr id="40965" name="Text Box 5"/>
          <p:cNvSpPr txBox="1">
            <a:spLocks noChangeArrowheads="1"/>
          </p:cNvSpPr>
          <p:nvPr/>
        </p:nvSpPr>
        <p:spPr bwMode="auto">
          <a:xfrm>
            <a:off x="4648200" y="5791200"/>
            <a:ext cx="2286000" cy="304800"/>
          </a:xfrm>
          <a:prstGeom prst="rect">
            <a:avLst/>
          </a:prstGeom>
          <a:noFill/>
          <a:ln w="9525">
            <a:noFill/>
            <a:miter lim="800000"/>
            <a:headEnd/>
            <a:tailEnd/>
          </a:ln>
          <a:effectLst/>
        </p:spPr>
        <p:txBody>
          <a:bodyPr>
            <a:spAutoFit/>
          </a:bodyPr>
          <a:lstStyle/>
          <a:p>
            <a:pPr>
              <a:spcBef>
                <a:spcPct val="50000"/>
              </a:spcBef>
            </a:pPr>
            <a:r>
              <a:rPr lang="en-US" sz="1400"/>
              <a:t>President James Monroe</a:t>
            </a:r>
          </a:p>
        </p:txBody>
      </p:sp>
      <p:pic>
        <p:nvPicPr>
          <p:cNvPr id="40966" name="Picture 6" descr="12_11"/>
          <p:cNvPicPr>
            <a:picLocks noChangeAspect="1" noChangeArrowheads="1"/>
          </p:cNvPicPr>
          <p:nvPr/>
        </p:nvPicPr>
        <p:blipFill>
          <a:blip r:embed="rId4" cstate="print"/>
          <a:srcRect/>
          <a:stretch>
            <a:fillRect/>
          </a:stretch>
        </p:blipFill>
        <p:spPr bwMode="auto">
          <a:xfrm>
            <a:off x="7010400" y="3048000"/>
            <a:ext cx="1719263" cy="2743200"/>
          </a:xfrm>
          <a:prstGeom prst="rect">
            <a:avLst/>
          </a:prstGeom>
          <a:noFill/>
          <a:ln w="9525">
            <a:solidFill>
              <a:srgbClr val="EED412"/>
            </a:solidFill>
            <a:miter lim="800000"/>
            <a:headEnd/>
            <a:tailEnd/>
          </a:ln>
        </p:spPr>
      </p:pic>
      <p:sp>
        <p:nvSpPr>
          <p:cNvPr id="40967" name="Text Box 7"/>
          <p:cNvSpPr txBox="1">
            <a:spLocks noChangeArrowheads="1"/>
          </p:cNvSpPr>
          <p:nvPr/>
        </p:nvSpPr>
        <p:spPr bwMode="auto">
          <a:xfrm>
            <a:off x="6934200" y="5867400"/>
            <a:ext cx="1905000" cy="274638"/>
          </a:xfrm>
          <a:prstGeom prst="rect">
            <a:avLst/>
          </a:prstGeom>
          <a:noFill/>
          <a:ln w="9525">
            <a:noFill/>
            <a:miter lim="800000"/>
            <a:headEnd/>
            <a:tailEnd/>
          </a:ln>
          <a:effectLst/>
        </p:spPr>
        <p:txBody>
          <a:bodyPr>
            <a:spAutoFit/>
          </a:bodyPr>
          <a:lstStyle/>
          <a:p>
            <a:pPr>
              <a:spcBef>
                <a:spcPct val="50000"/>
              </a:spcBef>
            </a:pPr>
            <a:r>
              <a:rPr lang="en-US" sz="1200"/>
              <a:t>Sec. of State J.Q. Adams</a:t>
            </a:r>
          </a:p>
        </p:txBody>
      </p:sp>
      <p:sp>
        <p:nvSpPr>
          <p:cNvPr id="8" name="TextBox 7"/>
          <p:cNvSpPr txBox="1"/>
          <p:nvPr/>
        </p:nvSpPr>
        <p:spPr>
          <a:xfrm>
            <a:off x="685800" y="3429000"/>
            <a:ext cx="3200400" cy="830997"/>
          </a:xfrm>
          <a:prstGeom prst="rect">
            <a:avLst/>
          </a:prstGeom>
          <a:noFill/>
        </p:spPr>
        <p:txBody>
          <a:bodyPr wrap="square" rtlCol="0">
            <a:spAutoFit/>
          </a:bodyPr>
          <a:lstStyle/>
          <a:p>
            <a:pPr algn="ctr"/>
            <a:r>
              <a:rPr lang="en-US" sz="2400" dirty="0" smtClean="0"/>
              <a:t>Pride &amp; Devotion to One’s Country</a:t>
            </a:r>
            <a:endParaRPr lang="en-US" sz="2400" dirty="0"/>
          </a:p>
        </p:txBody>
      </p:sp>
      <p:sp>
        <p:nvSpPr>
          <p:cNvPr id="9" name="TextBox 8"/>
          <p:cNvSpPr txBox="1"/>
          <p:nvPr/>
        </p:nvSpPr>
        <p:spPr>
          <a:xfrm>
            <a:off x="685800" y="5181600"/>
            <a:ext cx="3200400" cy="1569660"/>
          </a:xfrm>
          <a:prstGeom prst="rect">
            <a:avLst/>
          </a:prstGeom>
          <a:noFill/>
        </p:spPr>
        <p:txBody>
          <a:bodyPr wrap="square" rtlCol="0">
            <a:spAutoFit/>
          </a:bodyPr>
          <a:lstStyle/>
          <a:p>
            <a:pPr algn="ctr"/>
            <a:r>
              <a:rPr lang="en-US" sz="2400" dirty="0" smtClean="0"/>
              <a:t>Separation of regions (North, South, West)</a:t>
            </a:r>
          </a:p>
          <a:p>
            <a:pPr algn="ctr"/>
            <a:r>
              <a:rPr lang="en-US" sz="2400" dirty="0" smtClean="0"/>
              <a:t>Based upon economics, culture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0" y="457200"/>
            <a:ext cx="9144000" cy="793750"/>
          </a:xfrm>
        </p:spPr>
        <p:txBody>
          <a:bodyPr/>
          <a:lstStyle/>
          <a:p>
            <a:r>
              <a:rPr lang="en-US" sz="3200" b="1" dirty="0"/>
              <a:t>ECONOMIC &amp; DEMOGRAPHIC EXPANSION</a:t>
            </a:r>
            <a:endParaRPr lang="en-US" sz="2400" b="1" dirty="0"/>
          </a:p>
        </p:txBody>
      </p:sp>
      <p:sp>
        <p:nvSpPr>
          <p:cNvPr id="109571" name="Rectangle 3"/>
          <p:cNvSpPr>
            <a:spLocks noGrp="1" noChangeArrowheads="1"/>
          </p:cNvSpPr>
          <p:nvPr>
            <p:ph type="body" idx="1"/>
          </p:nvPr>
        </p:nvSpPr>
        <p:spPr>
          <a:xfrm>
            <a:off x="304800" y="914400"/>
            <a:ext cx="4343400" cy="2514600"/>
          </a:xfrm>
        </p:spPr>
        <p:txBody>
          <a:bodyPr/>
          <a:lstStyle/>
          <a:p>
            <a:pPr>
              <a:buFont typeface="Wingdings" pitchFamily="2" charset="2"/>
              <a:buNone/>
            </a:pPr>
            <a:endParaRPr lang="en-US" sz="800" dirty="0"/>
          </a:p>
          <a:p>
            <a:pPr lvl="1">
              <a:buFont typeface="Wingdings" pitchFamily="2" charset="2"/>
              <a:buNone/>
            </a:pPr>
            <a:endParaRPr lang="en-US" sz="700" dirty="0">
              <a:solidFill>
                <a:schemeClr val="tx2"/>
              </a:solidFill>
            </a:endParaRPr>
          </a:p>
          <a:p>
            <a:r>
              <a:rPr lang="en-US" sz="2400" dirty="0"/>
              <a:t>Great Migration Westward</a:t>
            </a:r>
          </a:p>
          <a:p>
            <a:pPr lvl="1"/>
            <a:r>
              <a:rPr lang="en-US" dirty="0"/>
              <a:t>Old Northwest</a:t>
            </a:r>
          </a:p>
          <a:p>
            <a:pPr lvl="1"/>
            <a:r>
              <a:rPr lang="en-US" dirty="0"/>
              <a:t>Old Southwest</a:t>
            </a:r>
          </a:p>
        </p:txBody>
      </p:sp>
      <p:pic>
        <p:nvPicPr>
          <p:cNvPr id="109572" name="Picture 4" descr="Chp09-06p250.gif                                               00070FF5Macintosh HD                   ABA78158:"/>
          <p:cNvPicPr>
            <a:picLocks noChangeAspect="1" noChangeArrowheads="1"/>
          </p:cNvPicPr>
          <p:nvPr/>
        </p:nvPicPr>
        <p:blipFill>
          <a:blip r:embed="rId3" r:link="rId4" cstate="print"/>
          <a:srcRect/>
          <a:stretch>
            <a:fillRect/>
          </a:stretch>
        </p:blipFill>
        <p:spPr bwMode="auto">
          <a:xfrm>
            <a:off x="4708525" y="1219200"/>
            <a:ext cx="4211638" cy="5334000"/>
          </a:xfrm>
          <a:prstGeom prst="rect">
            <a:avLst/>
          </a:prstGeom>
          <a:noFill/>
          <a:ln w="28575">
            <a:solidFill>
              <a:schemeClr val="tx1"/>
            </a:solidFill>
            <a:miter lim="800000"/>
            <a:headEnd/>
            <a:tailEnd/>
          </a:ln>
        </p:spPr>
      </p:pic>
      <p:sp>
        <p:nvSpPr>
          <p:cNvPr id="109573" name="Text Box 5"/>
          <p:cNvSpPr txBox="1">
            <a:spLocks noChangeArrowheads="1"/>
          </p:cNvSpPr>
          <p:nvPr/>
        </p:nvSpPr>
        <p:spPr bwMode="auto">
          <a:xfrm>
            <a:off x="6781800" y="5715000"/>
            <a:ext cx="2057400" cy="749300"/>
          </a:xfrm>
          <a:prstGeom prst="rect">
            <a:avLst/>
          </a:prstGeom>
          <a:solidFill>
            <a:schemeClr val="tx1">
              <a:alpha val="82001"/>
            </a:schemeClr>
          </a:solidFill>
          <a:ln w="19050">
            <a:solidFill>
              <a:schemeClr val="accent2"/>
            </a:solidFill>
            <a:miter lim="800000"/>
            <a:headEnd/>
            <a:tailEnd/>
          </a:ln>
          <a:effectLst/>
        </p:spPr>
        <p:txBody>
          <a:bodyPr>
            <a:spAutoFit/>
          </a:bodyPr>
          <a:lstStyle/>
          <a:p>
            <a:pPr>
              <a:spcBef>
                <a:spcPct val="50000"/>
              </a:spcBef>
            </a:pPr>
            <a:r>
              <a:rPr lang="en-US" sz="1400" b="1">
                <a:solidFill>
                  <a:schemeClr val="bg1"/>
                </a:solidFill>
                <a:effectLst>
                  <a:outerShdw blurRad="38100" dist="38100" dir="2700000" algn="tl">
                    <a:srgbClr val="C0C0C0"/>
                  </a:outerShdw>
                </a:effectLst>
              </a:rPr>
              <a:t>Spread of Settlement: Westward Surge, 1800–1820</a:t>
            </a:r>
          </a:p>
        </p:txBody>
      </p:sp>
      <p:pic>
        <p:nvPicPr>
          <p:cNvPr id="109574" name="Picture 6" descr="DIVI7233220"/>
          <p:cNvPicPr>
            <a:picLocks noChangeAspect="1" noChangeArrowheads="1"/>
          </p:cNvPicPr>
          <p:nvPr/>
        </p:nvPicPr>
        <p:blipFill>
          <a:blip r:embed="rId5" cstate="print"/>
          <a:srcRect l="14400" t="1886" r="1199" b="1886"/>
          <a:stretch>
            <a:fillRect/>
          </a:stretch>
        </p:blipFill>
        <p:spPr bwMode="auto">
          <a:xfrm>
            <a:off x="228600" y="3124200"/>
            <a:ext cx="4267200" cy="3052763"/>
          </a:xfrm>
          <a:prstGeom prst="rect">
            <a:avLst/>
          </a:prstGeom>
          <a:noFill/>
          <a:ln w="28575">
            <a:solidFill>
              <a:schemeClr val="tx1"/>
            </a:solidFill>
            <a:miter lim="800000"/>
            <a:headEnd/>
            <a:tailEnd/>
          </a:ln>
        </p:spPr>
      </p:pic>
      <p:sp>
        <p:nvSpPr>
          <p:cNvPr id="109575" name="Text Box 7"/>
          <p:cNvSpPr txBox="1">
            <a:spLocks noChangeArrowheads="1"/>
          </p:cNvSpPr>
          <p:nvPr/>
        </p:nvSpPr>
        <p:spPr bwMode="auto">
          <a:xfrm>
            <a:off x="228600" y="6248400"/>
            <a:ext cx="4419600" cy="366713"/>
          </a:xfrm>
          <a:prstGeom prst="rect">
            <a:avLst/>
          </a:prstGeom>
          <a:noFill/>
          <a:ln w="9525">
            <a:noFill/>
            <a:miter lim="800000"/>
            <a:headEnd/>
            <a:tailEnd/>
          </a:ln>
          <a:effectLst/>
        </p:spPr>
        <p:txBody>
          <a:bodyPr wrap="square">
            <a:spAutoFit/>
          </a:bodyPr>
          <a:lstStyle/>
          <a:p>
            <a:pPr>
              <a:spcBef>
                <a:spcPct val="50000"/>
              </a:spcBef>
            </a:pPr>
            <a:r>
              <a:rPr lang="en-US" b="1" dirty="0">
                <a:solidFill>
                  <a:srgbClr val="EED412"/>
                </a:solidFill>
                <a:effectLst>
                  <a:outerShdw blurRad="38100" dist="38100" dir="2700000" algn="tl">
                    <a:srgbClr val="000000"/>
                  </a:outerShdw>
                </a:effectLst>
              </a:rPr>
              <a:t>Concentration of Slavery, 1820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534400" cy="1066800"/>
          </a:xfrm>
        </p:spPr>
        <p:txBody>
          <a:bodyPr>
            <a:noAutofit/>
          </a:bodyPr>
          <a:lstStyle/>
          <a:p>
            <a:r>
              <a:rPr lang="en-US" sz="3600" b="1" dirty="0" smtClean="0">
                <a:solidFill>
                  <a:schemeClr val="tx1"/>
                </a:solidFill>
                <a:effectLst>
                  <a:outerShdw blurRad="38100" dist="38100" dir="2700000" algn="tl">
                    <a:srgbClr val="000000">
                      <a:alpha val="43137"/>
                    </a:srgbClr>
                  </a:outerShdw>
                </a:effectLst>
              </a:rPr>
              <a:t>Presidency of James Monroe </a:t>
            </a:r>
            <a:r>
              <a:rPr lang="en-US" sz="2800" b="1" dirty="0" smtClean="0">
                <a:solidFill>
                  <a:schemeClr val="tx1"/>
                </a:solidFill>
                <a:effectLst>
                  <a:outerShdw blurRad="38100" dist="38100" dir="2700000" algn="tl">
                    <a:srgbClr val="000000">
                      <a:alpha val="43137"/>
                    </a:srgbClr>
                  </a:outerShdw>
                </a:effectLst>
              </a:rPr>
              <a:t>(1817-1825)</a:t>
            </a:r>
            <a:endParaRPr lang="en-US" sz="3600" b="1" dirty="0">
              <a:solidFill>
                <a:schemeClr val="tx1"/>
              </a:solidFill>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a:xfrm>
            <a:off x="4114800" y="1676400"/>
            <a:ext cx="4038600" cy="4525963"/>
          </a:xfrm>
        </p:spPr>
        <p:txBody>
          <a:bodyPr/>
          <a:lstStyle/>
          <a:p>
            <a:pPr>
              <a:buFont typeface="Arial" pitchFamily="34" charset="0"/>
              <a:buChar char="•"/>
            </a:pPr>
            <a:r>
              <a:rPr lang="en-US" dirty="0" smtClean="0"/>
              <a:t>Farmer/Planter</a:t>
            </a:r>
          </a:p>
          <a:p>
            <a:pPr>
              <a:buFont typeface="Arial" pitchFamily="34" charset="0"/>
              <a:buChar char="•"/>
            </a:pPr>
            <a:r>
              <a:rPr lang="en-US" dirty="0" smtClean="0"/>
              <a:t>Revolutionary War Soldier</a:t>
            </a:r>
          </a:p>
          <a:p>
            <a:pPr>
              <a:buFont typeface="Arial" pitchFamily="34" charset="0"/>
              <a:buChar char="•"/>
            </a:pPr>
            <a:r>
              <a:rPr lang="en-US" dirty="0" smtClean="0"/>
              <a:t>Continental Congress</a:t>
            </a:r>
          </a:p>
          <a:p>
            <a:r>
              <a:rPr lang="en-US" dirty="0" smtClean="0"/>
              <a:t>Senator from Virginia</a:t>
            </a:r>
          </a:p>
          <a:p>
            <a:r>
              <a:rPr lang="en-US" dirty="0" smtClean="0"/>
              <a:t>Governor</a:t>
            </a:r>
          </a:p>
          <a:p>
            <a:r>
              <a:rPr lang="en-US" dirty="0" smtClean="0"/>
              <a:t>Secretary of State</a:t>
            </a:r>
          </a:p>
          <a:p>
            <a:pPr lvl="1"/>
            <a:r>
              <a:rPr lang="en-US" dirty="0" smtClean="0">
                <a:solidFill>
                  <a:srgbClr val="002060"/>
                </a:solidFill>
              </a:rPr>
              <a:t>Negotiated the Louisiana Purchase (1803)</a:t>
            </a:r>
          </a:p>
          <a:p>
            <a:r>
              <a:rPr lang="en-US" dirty="0" smtClean="0"/>
              <a:t>Secretary of War</a:t>
            </a:r>
          </a:p>
          <a:p>
            <a:r>
              <a:rPr lang="en-US" dirty="0" smtClean="0"/>
              <a:t>President</a:t>
            </a:r>
          </a:p>
          <a:p>
            <a:pPr lvl="1"/>
            <a:r>
              <a:rPr lang="en-US" dirty="0" smtClean="0">
                <a:solidFill>
                  <a:srgbClr val="002060"/>
                </a:solidFill>
              </a:rPr>
              <a:t>Elected for 2 terms</a:t>
            </a:r>
          </a:p>
          <a:p>
            <a:endParaRPr lang="en-US" dirty="0" smtClean="0"/>
          </a:p>
          <a:p>
            <a:endParaRPr lang="en-US" dirty="0"/>
          </a:p>
        </p:txBody>
      </p:sp>
      <p:pic>
        <p:nvPicPr>
          <p:cNvPr id="5" name="Picture 2"/>
          <p:cNvPicPr>
            <a:picLocks noGrp="1" noChangeAspect="1" noChangeArrowheads="1"/>
          </p:cNvPicPr>
          <p:nvPr>
            <p:ph sz="half" idx="1"/>
          </p:nvPr>
        </p:nvPicPr>
        <p:blipFill>
          <a:blip r:embed="rId3" cstate="print"/>
          <a:srcRect/>
          <a:stretch>
            <a:fillRect/>
          </a:stretch>
        </p:blipFill>
        <p:spPr bwMode="auto">
          <a:xfrm>
            <a:off x="381000" y="1676400"/>
            <a:ext cx="3457575" cy="42862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609600" y="55626"/>
            <a:ext cx="7924800" cy="6478524"/>
          </a:xfrm>
          <a:prstGeom prst="rect">
            <a:avLst/>
          </a:prstGeom>
          <a:noFill/>
          <a:ln w="9525">
            <a:noFill/>
            <a:miter lim="800000"/>
            <a:headEnd/>
            <a:tailEnd/>
          </a:ln>
          <a:effectLst/>
        </p:spPr>
      </p:pic>
      <p:sp>
        <p:nvSpPr>
          <p:cNvPr id="3" name="TextBox 2"/>
          <p:cNvSpPr txBox="1"/>
          <p:nvPr/>
        </p:nvSpPr>
        <p:spPr>
          <a:xfrm>
            <a:off x="6781800" y="228600"/>
            <a:ext cx="1219200" cy="461665"/>
          </a:xfrm>
          <a:prstGeom prst="rect">
            <a:avLst/>
          </a:prstGeom>
          <a:noFill/>
        </p:spPr>
        <p:txBody>
          <a:bodyPr wrap="square" rtlCol="0">
            <a:spAutoFit/>
          </a:bodyPr>
          <a:lstStyle/>
          <a:p>
            <a:r>
              <a:rPr lang="en-US" sz="2400" b="1" dirty="0" smtClean="0"/>
              <a:t>1819</a:t>
            </a:r>
            <a:endParaRPr lang="en-US"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 of U.S. Under Monroe.gif"/>
          <p:cNvPicPr>
            <a:picLocks noChangeAspect="1"/>
          </p:cNvPicPr>
          <p:nvPr/>
        </p:nvPicPr>
        <p:blipFill>
          <a:blip r:embed="rId2" cstate="print"/>
          <a:stretch>
            <a:fillRect/>
          </a:stretch>
        </p:blipFill>
        <p:spPr>
          <a:xfrm>
            <a:off x="381000" y="685800"/>
            <a:ext cx="8305800" cy="60030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12_07"/>
          <p:cNvPicPr>
            <a:picLocks noChangeAspect="1" noChangeArrowheads="1"/>
          </p:cNvPicPr>
          <p:nvPr/>
        </p:nvPicPr>
        <p:blipFill>
          <a:blip r:embed="rId2" cstate="print">
            <a:lum bright="-6000" contrast="12000"/>
          </a:blip>
          <a:srcRect/>
          <a:stretch>
            <a:fillRect/>
          </a:stretch>
        </p:blipFill>
        <p:spPr bwMode="auto">
          <a:xfrm>
            <a:off x="228600" y="762000"/>
            <a:ext cx="8763000" cy="5867400"/>
          </a:xfrm>
          <a:prstGeom prst="rect">
            <a:avLst/>
          </a:prstGeom>
          <a:noFill/>
          <a:ln w="38100">
            <a:solidFill>
              <a:schemeClr val="accent2"/>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ChangeArrowheads="1"/>
          </p:cNvSpPr>
          <p:nvPr/>
        </p:nvSpPr>
        <p:spPr bwMode="auto">
          <a:xfrm rot="10800000" flipV="1">
            <a:off x="914400" y="5410200"/>
            <a:ext cx="75961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The United States in 1820. The Missouri Compromise prohibited slavery in the Unorganized territory of the Great Plains (dark green) and permitted it in Missouri (yellow) and the Arkansas Territory (lower blue area).</a:t>
            </a:r>
          </a:p>
        </p:txBody>
      </p:sp>
      <p:pic>
        <p:nvPicPr>
          <p:cNvPr id="3077" name="Picture 5" descr="http://en.wikipedia.org/skins-1.5/common/images/magnify-clip.png">
            <a:hlinkClick r:id="rId3" tooltip="Enlarge"/>
          </p:cNvPr>
          <p:cNvPicPr>
            <a:picLocks noChangeAspect="1" noChangeArrowheads="1"/>
          </p:cNvPicPr>
          <p:nvPr/>
        </p:nvPicPr>
        <p:blipFill>
          <a:blip r:embed="rId4" cstate="print"/>
          <a:srcRect/>
          <a:stretch>
            <a:fillRect/>
          </a:stretch>
        </p:blipFill>
        <p:spPr bwMode="auto">
          <a:xfrm>
            <a:off x="155575" y="258763"/>
            <a:ext cx="142875" cy="104775"/>
          </a:xfrm>
          <a:prstGeom prst="rect">
            <a:avLst/>
          </a:prstGeom>
          <a:noFill/>
        </p:spPr>
      </p:pic>
      <p:pic>
        <p:nvPicPr>
          <p:cNvPr id="3078" name="Picture 6"/>
          <p:cNvPicPr>
            <a:picLocks noChangeAspect="1" noChangeArrowheads="1"/>
          </p:cNvPicPr>
          <p:nvPr/>
        </p:nvPicPr>
        <p:blipFill>
          <a:blip r:embed="rId5" cstate="print"/>
          <a:srcRect/>
          <a:stretch>
            <a:fillRect/>
          </a:stretch>
        </p:blipFill>
        <p:spPr bwMode="auto">
          <a:xfrm>
            <a:off x="190500" y="457200"/>
            <a:ext cx="8953500" cy="6176479"/>
          </a:xfrm>
          <a:prstGeom prst="rect">
            <a:avLst/>
          </a:prstGeom>
          <a:noFill/>
          <a:ln w="9525">
            <a:noFill/>
            <a:miter lim="800000"/>
            <a:headEnd/>
            <a:tailEnd/>
          </a:ln>
          <a:effectLst/>
        </p:spPr>
      </p:pic>
      <p:sp>
        <p:nvSpPr>
          <p:cNvPr id="2" name="Title 1"/>
          <p:cNvSpPr>
            <a:spLocks noGrp="1"/>
          </p:cNvSpPr>
          <p:nvPr>
            <p:ph type="title"/>
          </p:nvPr>
        </p:nvSpPr>
        <p:spPr>
          <a:xfrm>
            <a:off x="0" y="0"/>
            <a:ext cx="6705600" cy="7620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smtClean="0"/>
              <a:t>Missouri Compromise of 1820</a:t>
            </a:r>
            <a:endParaRPr lang="en-US" dirty="0"/>
          </a:p>
        </p:txBody>
      </p:sp>
      <p:sp>
        <p:nvSpPr>
          <p:cNvPr id="12" name="Rectangle 11"/>
          <p:cNvSpPr/>
          <p:nvPr/>
        </p:nvSpPr>
        <p:spPr>
          <a:xfrm>
            <a:off x="0" y="762000"/>
            <a:ext cx="3429000" cy="6001643"/>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pPr algn="ctr"/>
            <a:r>
              <a:rPr lang="en-US" sz="3200" b="1" dirty="0" smtClean="0"/>
              <a:t>It</a:t>
            </a:r>
            <a:r>
              <a:rPr lang="en-US" sz="2800" b="1" dirty="0" smtClean="0">
                <a:solidFill>
                  <a:srgbClr val="FFFF00"/>
                </a:solidFill>
              </a:rPr>
              <a:t> prohibited </a:t>
            </a:r>
            <a:r>
              <a:rPr lang="en-US" sz="3200" b="1" dirty="0" smtClean="0"/>
              <a:t>slavery in the former Louisiana Territory north of the parallel 36°30' north except within the boundaries of the proposed state of Missouri</a:t>
            </a:r>
            <a:endParaRPr lang="en-US"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81000" y="609600"/>
            <a:ext cx="8763000" cy="4805045"/>
          </a:xfrm>
          <a:prstGeom prst="rect">
            <a:avLst/>
          </a:prstGeom>
          <a:noFill/>
          <a:ln w="9525">
            <a:noFill/>
            <a:miter lim="800000"/>
            <a:headEnd/>
            <a:tailEnd/>
          </a:ln>
          <a:effectLst/>
        </p:spPr>
      </p:pic>
      <p:sp>
        <p:nvSpPr>
          <p:cNvPr id="3" name="TextBox 2"/>
          <p:cNvSpPr txBox="1"/>
          <p:nvPr/>
        </p:nvSpPr>
        <p:spPr>
          <a:xfrm>
            <a:off x="609600" y="5486400"/>
            <a:ext cx="7924800" cy="707886"/>
          </a:xfrm>
          <a:prstGeom prst="rect">
            <a:avLst/>
          </a:prstGeom>
          <a:noFill/>
        </p:spPr>
        <p:txBody>
          <a:bodyPr wrap="square" rtlCol="0">
            <a:spAutoFit/>
          </a:bodyPr>
          <a:lstStyle/>
          <a:p>
            <a:pPr algn="ctr"/>
            <a:r>
              <a:rPr lang="en-US" sz="2000" b="1" dirty="0" smtClean="0"/>
              <a:t>President Monroe discussing the </a:t>
            </a:r>
            <a:br>
              <a:rPr lang="en-US" sz="2000" b="1" dirty="0" smtClean="0"/>
            </a:br>
            <a:r>
              <a:rPr lang="en-US" sz="2000" b="1" dirty="0" smtClean="0">
                <a:solidFill>
                  <a:srgbClr val="FF0000"/>
                </a:solidFill>
              </a:rPr>
              <a:t>Monroe Doctrine </a:t>
            </a:r>
            <a:r>
              <a:rPr lang="en-US" sz="2000" b="1" dirty="0" smtClean="0"/>
              <a:t>with his Advisors</a:t>
            </a:r>
            <a:endParaRPr lang="en-US" sz="2000" b="1" dirty="0"/>
          </a:p>
        </p:txBody>
      </p:sp>
      <p:sp>
        <p:nvSpPr>
          <p:cNvPr id="4" name="TextBox 3"/>
          <p:cNvSpPr txBox="1"/>
          <p:nvPr/>
        </p:nvSpPr>
        <p:spPr>
          <a:xfrm>
            <a:off x="1600200" y="762000"/>
            <a:ext cx="65532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smtClean="0">
                <a:solidFill>
                  <a:srgbClr val="C00000"/>
                </a:solidFill>
                <a:effectLst>
                  <a:outerShdw blurRad="38100" dist="38100" dir="2700000" algn="tl">
                    <a:srgbClr val="000000">
                      <a:alpha val="43137"/>
                    </a:srgbClr>
                  </a:outerShdw>
                </a:effectLst>
              </a:rPr>
              <a:t>What is the Monroe Doctrine?</a:t>
            </a:r>
            <a:endParaRPr lang="en-US" sz="3200" b="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152400" y="228600"/>
            <a:ext cx="8991600" cy="584775"/>
          </a:xfrm>
          <a:prstGeom prst="rect">
            <a:avLst/>
          </a:prstGeom>
          <a:noFill/>
          <a:ln w="9525">
            <a:noFill/>
            <a:miter lim="800000"/>
            <a:headEnd/>
            <a:tailEnd/>
          </a:ln>
          <a:effectLst/>
        </p:spPr>
        <p:txBody>
          <a:bodyPr wrap="square">
            <a:spAutoFit/>
          </a:bodyPr>
          <a:lstStyle/>
          <a:p>
            <a:pPr algn="ctr" eaLnBrk="1" hangingPunct="1">
              <a:spcBef>
                <a:spcPct val="50000"/>
              </a:spcBef>
            </a:pPr>
            <a:r>
              <a:rPr lang="en-US" sz="3200" b="1" dirty="0">
                <a:solidFill>
                  <a:schemeClr val="bg1">
                    <a:lumMod val="95000"/>
                  </a:schemeClr>
                </a:solidFill>
                <a:effectLst>
                  <a:outerShdw blurRad="38100" dist="38100" dir="2700000" algn="tl">
                    <a:srgbClr val="000000"/>
                  </a:outerShdw>
                </a:effectLst>
              </a:rPr>
              <a:t>NATIONALISM IN FOREIGN AFFAIRS</a:t>
            </a:r>
            <a:endParaRPr lang="en-US" sz="2800" dirty="0">
              <a:solidFill>
                <a:schemeClr val="bg1">
                  <a:lumMod val="95000"/>
                </a:schemeClr>
              </a:solidFill>
            </a:endParaRPr>
          </a:p>
        </p:txBody>
      </p:sp>
      <p:pic>
        <p:nvPicPr>
          <p:cNvPr id="91139" name="Picture 3" descr="monroe's doctrine"/>
          <p:cNvPicPr>
            <a:picLocks noChangeAspect="1" noChangeArrowheads="1"/>
          </p:cNvPicPr>
          <p:nvPr/>
        </p:nvPicPr>
        <p:blipFill>
          <a:blip r:embed="rId3" cstate="print">
            <a:lum bright="-18000" contrast="18000"/>
          </a:blip>
          <a:srcRect l="1682" t="3049" r="1962" b="1524"/>
          <a:stretch>
            <a:fillRect/>
          </a:stretch>
        </p:blipFill>
        <p:spPr bwMode="auto">
          <a:xfrm>
            <a:off x="5029200" y="1066800"/>
            <a:ext cx="3803650" cy="2770188"/>
          </a:xfrm>
          <a:prstGeom prst="rect">
            <a:avLst/>
          </a:prstGeom>
          <a:noFill/>
          <a:ln w="12700">
            <a:solidFill>
              <a:srgbClr val="800000"/>
            </a:solidFill>
            <a:miter lim="800000"/>
            <a:headEnd/>
            <a:tailEnd/>
          </a:ln>
        </p:spPr>
      </p:pic>
      <p:sp>
        <p:nvSpPr>
          <p:cNvPr id="91140" name="Text Box 4"/>
          <p:cNvSpPr txBox="1">
            <a:spLocks noChangeArrowheads="1"/>
          </p:cNvSpPr>
          <p:nvPr/>
        </p:nvSpPr>
        <p:spPr bwMode="auto">
          <a:xfrm>
            <a:off x="152400" y="990600"/>
            <a:ext cx="4800600" cy="2739211"/>
          </a:xfrm>
          <a:prstGeom prst="rect">
            <a:avLst/>
          </a:prstGeom>
          <a:noFill/>
          <a:ln w="9525">
            <a:noFill/>
            <a:miter lim="800000"/>
            <a:headEnd/>
            <a:tailEnd/>
          </a:ln>
          <a:effectLst/>
        </p:spPr>
        <p:txBody>
          <a:bodyPr>
            <a:spAutoFit/>
          </a:bodyPr>
          <a:lstStyle/>
          <a:p>
            <a:pPr>
              <a:spcBef>
                <a:spcPct val="50000"/>
              </a:spcBef>
              <a:buClr>
                <a:srgbClr val="A50021"/>
              </a:buClr>
              <a:buFont typeface="Wingdings" pitchFamily="2" charset="2"/>
              <a:buNone/>
            </a:pPr>
            <a:r>
              <a:rPr lang="en-US" sz="2800" dirty="0">
                <a:solidFill>
                  <a:schemeClr val="bg1">
                    <a:lumMod val="95000"/>
                  </a:schemeClr>
                </a:solidFill>
              </a:rPr>
              <a:t>The Monroe Doctrine </a:t>
            </a:r>
            <a:r>
              <a:rPr lang="en-US" sz="2400" dirty="0">
                <a:solidFill>
                  <a:schemeClr val="bg1">
                    <a:lumMod val="95000"/>
                  </a:schemeClr>
                </a:solidFill>
              </a:rPr>
              <a:t>(1823)</a:t>
            </a:r>
          </a:p>
          <a:p>
            <a:pPr>
              <a:spcBef>
                <a:spcPct val="50000"/>
              </a:spcBef>
              <a:buClr>
                <a:srgbClr val="A50021"/>
              </a:buClr>
              <a:buFont typeface="Wingdings" pitchFamily="2" charset="2"/>
              <a:buChar char="v"/>
            </a:pPr>
            <a:r>
              <a:rPr lang="en-US" sz="2400" dirty="0">
                <a:solidFill>
                  <a:srgbClr val="FFFF00"/>
                </a:solidFill>
              </a:rPr>
              <a:t>The US to declare the Americas </a:t>
            </a:r>
            <a:br>
              <a:rPr lang="en-US" sz="2400" dirty="0">
                <a:solidFill>
                  <a:srgbClr val="FFFF00"/>
                </a:solidFill>
              </a:rPr>
            </a:br>
            <a:r>
              <a:rPr lang="en-US" sz="2400" dirty="0">
                <a:solidFill>
                  <a:srgbClr val="FFFF00"/>
                </a:solidFill>
              </a:rPr>
              <a:t>   off-limits to Europe.</a:t>
            </a:r>
          </a:p>
          <a:p>
            <a:pPr>
              <a:spcBef>
                <a:spcPct val="50000"/>
              </a:spcBef>
              <a:buClr>
                <a:srgbClr val="A50021"/>
              </a:buClr>
              <a:buFont typeface="Wingdings" pitchFamily="2" charset="2"/>
              <a:buChar char="v"/>
            </a:pPr>
            <a:r>
              <a:rPr lang="en-US" sz="2400" dirty="0">
                <a:solidFill>
                  <a:srgbClr val="FFFF00"/>
                </a:solidFill>
              </a:rPr>
              <a:t>A continuation of the neutrality </a:t>
            </a:r>
            <a:br>
              <a:rPr lang="en-US" sz="2400" dirty="0">
                <a:solidFill>
                  <a:srgbClr val="FFFF00"/>
                </a:solidFill>
              </a:rPr>
            </a:br>
            <a:r>
              <a:rPr lang="en-US" sz="2400" dirty="0">
                <a:solidFill>
                  <a:srgbClr val="FFFF00"/>
                </a:solidFill>
              </a:rPr>
              <a:t>   and isolationist policies</a:t>
            </a:r>
            <a:br>
              <a:rPr lang="en-US" sz="2400" dirty="0">
                <a:solidFill>
                  <a:srgbClr val="FFFF00"/>
                </a:solidFill>
              </a:rPr>
            </a:br>
            <a:r>
              <a:rPr lang="en-US" sz="2400" dirty="0">
                <a:solidFill>
                  <a:srgbClr val="FFFF00"/>
                </a:solidFill>
              </a:rPr>
              <a:t>   established by Washington.</a:t>
            </a:r>
          </a:p>
        </p:txBody>
      </p:sp>
      <p:sp>
        <p:nvSpPr>
          <p:cNvPr id="91141" name="AutoShape 5"/>
          <p:cNvSpPr>
            <a:spLocks noChangeArrowheads="1"/>
          </p:cNvSpPr>
          <p:nvPr/>
        </p:nvSpPr>
        <p:spPr bwMode="auto">
          <a:xfrm>
            <a:off x="3048000" y="4733925"/>
            <a:ext cx="2362200" cy="1143000"/>
          </a:xfrm>
          <a:prstGeom prst="cloudCallout">
            <a:avLst>
              <a:gd name="adj1" fmla="val 56490"/>
              <a:gd name="adj2" fmla="val -144228"/>
            </a:avLst>
          </a:prstGeom>
          <a:solidFill>
            <a:srgbClr val="FFFF99"/>
          </a:solidFill>
          <a:ln w="9525">
            <a:solidFill>
              <a:srgbClr val="000000"/>
            </a:solidFill>
            <a:round/>
            <a:headEnd/>
            <a:tailEnd/>
          </a:ln>
          <a:effectLst/>
        </p:spPr>
        <p:txBody>
          <a:bodyPr wrap="none" anchor="ctr"/>
          <a:lstStyle/>
          <a:p>
            <a:pPr algn="ctr"/>
            <a:r>
              <a:rPr lang="en-US" sz="2000" b="1">
                <a:solidFill>
                  <a:srgbClr val="000000"/>
                </a:solidFill>
                <a:latin typeface="Times New Roman" pitchFamily="18" charset="0"/>
              </a:rPr>
              <a:t>Monroe Doctrine</a:t>
            </a:r>
            <a:endParaRPr lang="en-US" sz="2400">
              <a:solidFill>
                <a:srgbClr val="000000"/>
              </a:solidFill>
              <a:latin typeface="Times New Roman" pitchFamily="18" charset="0"/>
            </a:endParaRPr>
          </a:p>
        </p:txBody>
      </p:sp>
      <p:sp>
        <p:nvSpPr>
          <p:cNvPr id="91142" name="Text Box 6"/>
          <p:cNvSpPr txBox="1">
            <a:spLocks noChangeArrowheads="1"/>
          </p:cNvSpPr>
          <p:nvPr/>
        </p:nvSpPr>
        <p:spPr bwMode="auto">
          <a:xfrm>
            <a:off x="5791200" y="4048125"/>
            <a:ext cx="3352800" cy="2290763"/>
          </a:xfrm>
          <a:prstGeom prst="rect">
            <a:avLst/>
          </a:prstGeom>
          <a:noFill/>
          <a:ln w="9525">
            <a:noFill/>
            <a:miter lim="800000"/>
            <a:headEnd/>
            <a:tailEnd/>
          </a:ln>
          <a:effectLst/>
        </p:spPr>
        <p:txBody>
          <a:bodyPr>
            <a:spAutoFit/>
          </a:bodyPr>
          <a:lstStyle/>
          <a:p>
            <a:pPr>
              <a:spcBef>
                <a:spcPct val="50000"/>
              </a:spcBef>
            </a:pPr>
            <a:r>
              <a:rPr lang="en-US" b="1">
                <a:solidFill>
                  <a:srgbClr val="FFFF99"/>
                </a:solidFill>
              </a:rPr>
              <a:t>US will protect the Americas---new countries which formed in Central and South America</a:t>
            </a:r>
          </a:p>
          <a:p>
            <a:pPr>
              <a:spcBef>
                <a:spcPct val="50000"/>
              </a:spcBef>
            </a:pPr>
            <a:endParaRPr lang="en-US" b="1">
              <a:solidFill>
                <a:srgbClr val="FFFF99"/>
              </a:solidFill>
            </a:endParaRPr>
          </a:p>
          <a:p>
            <a:pPr>
              <a:spcBef>
                <a:spcPct val="50000"/>
              </a:spcBef>
            </a:pPr>
            <a:r>
              <a:rPr lang="en-US" b="1">
                <a:solidFill>
                  <a:srgbClr val="FFFF99"/>
                </a:solidFill>
              </a:rPr>
              <a:t>No European Colonization in the Americas</a:t>
            </a:r>
          </a:p>
        </p:txBody>
      </p:sp>
      <p:sp>
        <p:nvSpPr>
          <p:cNvPr id="91143" name="Line 7"/>
          <p:cNvSpPr>
            <a:spLocks noChangeShapeType="1"/>
          </p:cNvSpPr>
          <p:nvPr/>
        </p:nvSpPr>
        <p:spPr bwMode="auto">
          <a:xfrm flipV="1">
            <a:off x="5029200" y="4276725"/>
            <a:ext cx="685800" cy="457200"/>
          </a:xfrm>
          <a:prstGeom prst="line">
            <a:avLst/>
          </a:prstGeom>
          <a:noFill/>
          <a:ln w="57150">
            <a:solidFill>
              <a:srgbClr val="99CCFF"/>
            </a:solidFill>
            <a:round/>
            <a:headEnd/>
            <a:tailEnd type="triangle" w="med" len="med"/>
          </a:ln>
          <a:effectLst/>
        </p:spPr>
        <p:txBody>
          <a:bodyPr wrap="none" anchor="ctr"/>
          <a:lstStyle/>
          <a:p>
            <a:endParaRPr lang="en-US"/>
          </a:p>
        </p:txBody>
      </p:sp>
      <p:sp>
        <p:nvSpPr>
          <p:cNvPr id="91144" name="Line 8"/>
          <p:cNvSpPr>
            <a:spLocks noChangeShapeType="1"/>
          </p:cNvSpPr>
          <p:nvPr/>
        </p:nvSpPr>
        <p:spPr bwMode="auto">
          <a:xfrm>
            <a:off x="5105400" y="5715000"/>
            <a:ext cx="685800" cy="161925"/>
          </a:xfrm>
          <a:prstGeom prst="line">
            <a:avLst/>
          </a:prstGeom>
          <a:noFill/>
          <a:ln w="57150">
            <a:solidFill>
              <a:srgbClr val="99CCFF"/>
            </a:solidFill>
            <a:round/>
            <a:headEnd/>
            <a:tailEnd type="triangle" w="med" len="med"/>
          </a:ln>
          <a:effectLst/>
        </p:spPr>
        <p:txBody>
          <a:bodyPr wrap="none" anchor="ctr"/>
          <a:lstStyle/>
          <a:p>
            <a:endParaRPr lang="en-US"/>
          </a:p>
        </p:txBody>
      </p:sp>
      <p:sp>
        <p:nvSpPr>
          <p:cNvPr id="91145" name="Line 9"/>
          <p:cNvSpPr>
            <a:spLocks noChangeShapeType="1"/>
          </p:cNvSpPr>
          <p:nvPr/>
        </p:nvSpPr>
        <p:spPr bwMode="auto">
          <a:xfrm flipH="1" flipV="1">
            <a:off x="2438400" y="4572000"/>
            <a:ext cx="685800" cy="457200"/>
          </a:xfrm>
          <a:prstGeom prst="line">
            <a:avLst/>
          </a:prstGeom>
          <a:noFill/>
          <a:ln w="57150">
            <a:solidFill>
              <a:srgbClr val="A50021"/>
            </a:solidFill>
            <a:round/>
            <a:headEnd/>
            <a:tailEnd type="triangle" w="med" len="med"/>
          </a:ln>
          <a:effectLst/>
        </p:spPr>
        <p:txBody>
          <a:bodyPr wrap="none" anchor="ctr"/>
          <a:lstStyle/>
          <a:p>
            <a:endParaRPr lang="en-US"/>
          </a:p>
        </p:txBody>
      </p:sp>
      <p:sp>
        <p:nvSpPr>
          <p:cNvPr id="91146" name="Text Box 10"/>
          <p:cNvSpPr txBox="1">
            <a:spLocks noChangeArrowheads="1"/>
          </p:cNvSpPr>
          <p:nvPr/>
        </p:nvSpPr>
        <p:spPr bwMode="auto">
          <a:xfrm>
            <a:off x="304800" y="3810000"/>
            <a:ext cx="2362200" cy="2428875"/>
          </a:xfrm>
          <a:prstGeom prst="rect">
            <a:avLst/>
          </a:prstGeom>
          <a:noFill/>
          <a:ln w="9525">
            <a:noFill/>
            <a:miter lim="800000"/>
            <a:headEnd/>
            <a:tailEnd/>
          </a:ln>
          <a:effectLst/>
        </p:spPr>
        <p:txBody>
          <a:bodyPr>
            <a:spAutoFit/>
          </a:bodyPr>
          <a:lstStyle/>
          <a:p>
            <a:pPr>
              <a:spcBef>
                <a:spcPct val="50000"/>
              </a:spcBef>
            </a:pPr>
            <a:r>
              <a:rPr lang="en-US" b="1" dirty="0">
                <a:solidFill>
                  <a:srgbClr val="FFFF99"/>
                </a:solidFill>
              </a:rPr>
              <a:t>US will recognize existing European Colonies</a:t>
            </a:r>
          </a:p>
          <a:p>
            <a:pPr>
              <a:spcBef>
                <a:spcPct val="50000"/>
              </a:spcBef>
            </a:pPr>
            <a:endParaRPr lang="en-US" b="1" dirty="0">
              <a:solidFill>
                <a:srgbClr val="FFFF99"/>
              </a:solidFill>
            </a:endParaRPr>
          </a:p>
          <a:p>
            <a:pPr>
              <a:spcBef>
                <a:spcPct val="50000"/>
              </a:spcBef>
            </a:pPr>
            <a:endParaRPr lang="en-US" b="1" dirty="0">
              <a:solidFill>
                <a:srgbClr val="FFFF99"/>
              </a:solidFill>
            </a:endParaRPr>
          </a:p>
          <a:p>
            <a:pPr>
              <a:spcBef>
                <a:spcPct val="50000"/>
              </a:spcBef>
            </a:pPr>
            <a:r>
              <a:rPr lang="en-US" b="1" dirty="0">
                <a:solidFill>
                  <a:srgbClr val="FFFF99"/>
                </a:solidFill>
              </a:rPr>
              <a:t>US will not meddle in European affairs</a:t>
            </a:r>
          </a:p>
        </p:txBody>
      </p:sp>
      <p:sp>
        <p:nvSpPr>
          <p:cNvPr id="91147" name="Line 11"/>
          <p:cNvSpPr>
            <a:spLocks noChangeShapeType="1"/>
          </p:cNvSpPr>
          <p:nvPr/>
        </p:nvSpPr>
        <p:spPr bwMode="auto">
          <a:xfrm flipH="1">
            <a:off x="2514600" y="5724525"/>
            <a:ext cx="762000" cy="600075"/>
          </a:xfrm>
          <a:prstGeom prst="line">
            <a:avLst/>
          </a:prstGeom>
          <a:noFill/>
          <a:ln w="57150">
            <a:solidFill>
              <a:srgbClr val="A50021"/>
            </a:solidFill>
            <a:round/>
            <a:headEnd/>
            <a:tailEnd type="triangle" w="med" len="me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1141"/>
                                        </p:tgtEl>
                                        <p:attrNameLst>
                                          <p:attrName>style.visibility</p:attrName>
                                        </p:attrNameLst>
                                      </p:cBhvr>
                                      <p:to>
                                        <p:strVal val="visible"/>
                                      </p:to>
                                    </p:set>
                                    <p:animEffect transition="in" filter="fade">
                                      <p:cBhvr>
                                        <p:cTn id="7" dur="2000"/>
                                        <p:tgtEl>
                                          <p:spTgt spid="911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1142"/>
                                        </p:tgtEl>
                                        <p:attrNameLst>
                                          <p:attrName>style.visibility</p:attrName>
                                        </p:attrNameLst>
                                      </p:cBhvr>
                                      <p:to>
                                        <p:strVal val="visible"/>
                                      </p:to>
                                    </p:set>
                                    <p:animEffect transition="in" filter="fade">
                                      <p:cBhvr>
                                        <p:cTn id="10" dur="2000"/>
                                        <p:tgtEl>
                                          <p:spTgt spid="911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1143"/>
                                        </p:tgtEl>
                                        <p:attrNameLst>
                                          <p:attrName>style.visibility</p:attrName>
                                        </p:attrNameLst>
                                      </p:cBhvr>
                                      <p:to>
                                        <p:strVal val="visible"/>
                                      </p:to>
                                    </p:set>
                                    <p:animEffect transition="in" filter="fade">
                                      <p:cBhvr>
                                        <p:cTn id="13" dur="2000"/>
                                        <p:tgtEl>
                                          <p:spTgt spid="911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1144"/>
                                        </p:tgtEl>
                                        <p:attrNameLst>
                                          <p:attrName>style.visibility</p:attrName>
                                        </p:attrNameLst>
                                      </p:cBhvr>
                                      <p:to>
                                        <p:strVal val="visible"/>
                                      </p:to>
                                    </p:set>
                                    <p:animEffect transition="in" filter="fade">
                                      <p:cBhvr>
                                        <p:cTn id="16" dur="2000"/>
                                        <p:tgtEl>
                                          <p:spTgt spid="911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1145"/>
                                        </p:tgtEl>
                                        <p:attrNameLst>
                                          <p:attrName>style.visibility</p:attrName>
                                        </p:attrNameLst>
                                      </p:cBhvr>
                                      <p:to>
                                        <p:strVal val="visible"/>
                                      </p:to>
                                    </p:set>
                                    <p:animEffect transition="in" filter="fade">
                                      <p:cBhvr>
                                        <p:cTn id="19" dur="2000"/>
                                        <p:tgtEl>
                                          <p:spTgt spid="9114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1146"/>
                                        </p:tgtEl>
                                        <p:attrNameLst>
                                          <p:attrName>style.visibility</p:attrName>
                                        </p:attrNameLst>
                                      </p:cBhvr>
                                      <p:to>
                                        <p:strVal val="visible"/>
                                      </p:to>
                                    </p:set>
                                    <p:animEffect transition="in" filter="fade">
                                      <p:cBhvr>
                                        <p:cTn id="22" dur="2000"/>
                                        <p:tgtEl>
                                          <p:spTgt spid="911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1147"/>
                                        </p:tgtEl>
                                        <p:attrNameLst>
                                          <p:attrName>style.visibility</p:attrName>
                                        </p:attrNameLst>
                                      </p:cBhvr>
                                      <p:to>
                                        <p:strVal val="visible"/>
                                      </p:to>
                                    </p:set>
                                    <p:animEffect transition="in" filter="fade">
                                      <p:cBhvr>
                                        <p:cTn id="25" dur="2000"/>
                                        <p:tgtEl>
                                          <p:spTgt spid="91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1" grpId="0" animBg="1"/>
      <p:bldP spid="91142" grpId="0"/>
      <p:bldP spid="91143" grpId="0" animBg="1"/>
      <p:bldP spid="91144" grpId="0" animBg="1"/>
      <p:bldP spid="91145" grpId="0" animBg="1"/>
      <p:bldP spid="91146" grpId="0"/>
      <p:bldP spid="911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14800" y="2057400"/>
            <a:ext cx="4572000" cy="4524315"/>
          </a:xfrm>
          <a:prstGeom prst="rect">
            <a:avLst/>
          </a:prstGeom>
        </p:spPr>
        <p:txBody>
          <a:bodyPr>
            <a:spAutoFit/>
          </a:bodyPr>
          <a:lstStyle/>
          <a:p>
            <a:pPr>
              <a:buFont typeface="Arial" pitchFamily="34" charset="0"/>
              <a:buChar char="•"/>
            </a:pPr>
            <a:r>
              <a:rPr lang="en-US" sz="2400" dirty="0" smtClean="0">
                <a:effectLst>
                  <a:outerShdw blurRad="38100" dist="38100" dir="2700000" algn="tl">
                    <a:srgbClr val="000000">
                      <a:alpha val="43137"/>
                    </a:srgbClr>
                  </a:outerShdw>
                </a:effectLst>
              </a:rPr>
              <a:t> </a:t>
            </a:r>
            <a:r>
              <a:rPr lang="en-US" sz="2400" dirty="0" smtClean="0">
                <a:solidFill>
                  <a:srgbClr val="002060"/>
                </a:solidFill>
                <a:effectLst>
                  <a:outerShdw blurRad="38100" dist="38100" dir="2700000" algn="tl">
                    <a:srgbClr val="000000">
                      <a:alpha val="43137"/>
                    </a:srgbClr>
                  </a:outerShdw>
                </a:effectLst>
              </a:rPr>
              <a:t>European Countries were to no longer colonize or interfere with new independent Nations of the Americas.</a:t>
            </a:r>
            <a:r>
              <a:rPr lang="en-US" sz="2400" dirty="0" smtClean="0"/>
              <a:t/>
            </a:r>
            <a:br>
              <a:rPr lang="en-US" sz="2400" dirty="0" smtClean="0"/>
            </a:br>
            <a:endParaRPr lang="en-US" sz="2400" dirty="0" smtClean="0"/>
          </a:p>
          <a:p>
            <a:pPr>
              <a:buFont typeface="Arial" pitchFamily="34" charset="0"/>
              <a:buChar char="•"/>
            </a:pPr>
            <a:r>
              <a:rPr lang="en-US" sz="2400" dirty="0">
                <a:effectLst>
                  <a:outerShdw blurRad="38100" dist="38100" dir="2700000" algn="tl">
                    <a:srgbClr val="000000">
                      <a:alpha val="43137"/>
                    </a:srgbClr>
                  </a:outerShdw>
                </a:effectLst>
              </a:rPr>
              <a:t> </a:t>
            </a:r>
            <a:r>
              <a:rPr lang="en-US" sz="2400" dirty="0" smtClean="0">
                <a:solidFill>
                  <a:srgbClr val="002060"/>
                </a:solidFill>
                <a:effectLst>
                  <a:outerShdw blurRad="38100" dist="38100" dir="2700000" algn="tl">
                    <a:srgbClr val="000000">
                      <a:alpha val="43137"/>
                    </a:srgbClr>
                  </a:outerShdw>
                </a:effectLst>
              </a:rPr>
              <a:t>The U.S. would stay Neutral in wars between Europe &amp; their Colonies.</a:t>
            </a:r>
            <a:r>
              <a:rPr lang="en-US" sz="2400" dirty="0" smtClean="0"/>
              <a:t/>
            </a:r>
            <a:br>
              <a:rPr lang="en-US" sz="2400" dirty="0" smtClean="0"/>
            </a:br>
            <a:endParaRPr lang="en-US" sz="2400" dirty="0" smtClean="0">
              <a:solidFill>
                <a:srgbClr val="002060"/>
              </a:solidFill>
            </a:endParaRPr>
          </a:p>
          <a:p>
            <a:pPr>
              <a:buFont typeface="Arial" pitchFamily="34" charset="0"/>
              <a:buChar char="•"/>
            </a:pPr>
            <a:r>
              <a:rPr lang="en-US" sz="2400" dirty="0">
                <a:solidFill>
                  <a:srgbClr val="002060"/>
                </a:solidFill>
                <a:effectLst>
                  <a:outerShdw blurRad="38100" dist="38100" dir="2700000" algn="tl">
                    <a:srgbClr val="000000">
                      <a:alpha val="43137"/>
                    </a:srgbClr>
                  </a:outerShdw>
                </a:effectLst>
              </a:rPr>
              <a:t> </a:t>
            </a:r>
            <a:r>
              <a:rPr lang="en-US" sz="2400" dirty="0" smtClean="0">
                <a:solidFill>
                  <a:srgbClr val="002060"/>
                </a:solidFill>
                <a:effectLst>
                  <a:outerShdw blurRad="38100" dist="38100" dir="2700000" algn="tl">
                    <a:srgbClr val="000000">
                      <a:alpha val="43137"/>
                    </a:srgbClr>
                  </a:outerShdw>
                </a:effectLst>
              </a:rPr>
              <a:t>If any of the above occurred the U.S. would consider it an hostile act.</a:t>
            </a:r>
          </a:p>
        </p:txBody>
      </p:sp>
      <p:pic>
        <p:nvPicPr>
          <p:cNvPr id="22530" name="Picture 2"/>
          <p:cNvPicPr>
            <a:picLocks noChangeAspect="1" noChangeArrowheads="1"/>
          </p:cNvPicPr>
          <p:nvPr/>
        </p:nvPicPr>
        <p:blipFill>
          <a:blip r:embed="rId3" cstate="print"/>
          <a:srcRect/>
          <a:stretch>
            <a:fillRect/>
          </a:stretch>
        </p:blipFill>
        <p:spPr bwMode="auto">
          <a:xfrm>
            <a:off x="0" y="1371600"/>
            <a:ext cx="4067175" cy="4541511"/>
          </a:xfrm>
          <a:prstGeom prst="rect">
            <a:avLst/>
          </a:prstGeom>
          <a:noFill/>
          <a:ln w="9525">
            <a:noFill/>
            <a:miter lim="800000"/>
            <a:headEnd/>
            <a:tailEnd/>
          </a:ln>
          <a:effectLst/>
        </p:spPr>
      </p:pic>
      <p:sp>
        <p:nvSpPr>
          <p:cNvPr id="4" name="TextBox 3"/>
          <p:cNvSpPr txBox="1"/>
          <p:nvPr/>
        </p:nvSpPr>
        <p:spPr>
          <a:xfrm>
            <a:off x="4038600" y="838200"/>
            <a:ext cx="4724400" cy="1077218"/>
          </a:xfrm>
          <a:prstGeom prst="rect">
            <a:avLst/>
          </a:prstGeom>
          <a:noFill/>
        </p:spPr>
        <p:txBody>
          <a:bodyPr wrap="square" rtlCol="0">
            <a:spAutoFit/>
          </a:bodyPr>
          <a:lstStyle/>
          <a:p>
            <a:r>
              <a:rPr lang="en-US" sz="3200" b="1" dirty="0" smtClean="0">
                <a:effectLst>
                  <a:outerShdw blurRad="38100" dist="38100" dir="2700000" algn="tl">
                    <a:srgbClr val="000000">
                      <a:alpha val="43137"/>
                    </a:srgbClr>
                  </a:outerShdw>
                </a:effectLst>
                <a:latin typeface="Agent Orange" pitchFamily="2" charset="0"/>
                <a:cs typeface="Agent Orange" pitchFamily="2" charset="0"/>
              </a:rPr>
              <a:t>Monroe Doctrine</a:t>
            </a:r>
            <a:r>
              <a:rPr lang="en-US" sz="3200" dirty="0" smtClean="0">
                <a:effectLst>
                  <a:outerShdw blurRad="38100" dist="38100" dir="2700000" algn="tl">
                    <a:srgbClr val="000000">
                      <a:alpha val="43137"/>
                    </a:srgbClr>
                  </a:outerShdw>
                </a:effectLst>
                <a:latin typeface="Agent Orange" pitchFamily="2" charset="0"/>
                <a:cs typeface="Agent Orange" pitchFamily="2" charset="0"/>
              </a:rPr>
              <a:t> </a:t>
            </a:r>
            <a:endParaRPr lang="en-US" sz="3200" dirty="0">
              <a:effectLst>
                <a:outerShdw blurRad="38100" dist="38100" dir="2700000" algn="tl">
                  <a:srgbClr val="000000">
                    <a:alpha val="43137"/>
                  </a:srgbClr>
                </a:outerShdw>
              </a:effectLst>
              <a:latin typeface="Agent Orange" pitchFamily="2" charset="0"/>
              <a:cs typeface="Agent Orange" pitchFamily="2" charset="0"/>
            </a:endParaRPr>
          </a:p>
        </p:txBody>
      </p:sp>
      <p:sp>
        <p:nvSpPr>
          <p:cNvPr id="5" name="TextBox 4"/>
          <p:cNvSpPr txBox="1"/>
          <p:nvPr/>
        </p:nvSpPr>
        <p:spPr>
          <a:xfrm>
            <a:off x="7315200" y="990600"/>
            <a:ext cx="1219200" cy="646331"/>
          </a:xfrm>
          <a:prstGeom prst="rect">
            <a:avLst/>
          </a:prstGeom>
          <a:noFill/>
        </p:spPr>
        <p:txBody>
          <a:bodyPr wrap="square" rtlCol="0">
            <a:spAutoFit/>
          </a:bodyPr>
          <a:lstStyle/>
          <a:p>
            <a:r>
              <a:rPr lang="en-US" sz="3600" dirty="0" smtClean="0"/>
              <a:t>1823</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228600" y="381000"/>
            <a:ext cx="2971800" cy="1250950"/>
          </a:xfrm>
        </p:spPr>
        <p:txBody>
          <a:bodyPr>
            <a:normAutofit fontScale="90000"/>
          </a:bodyPr>
          <a:lstStyle/>
          <a:p>
            <a:pPr algn="l"/>
            <a:r>
              <a:rPr lang="en-US" sz="4000" b="1"/>
              <a:t>END OF THE “ERA”</a:t>
            </a:r>
            <a:endParaRPr lang="en-US" sz="4000"/>
          </a:p>
        </p:txBody>
      </p:sp>
      <p:sp>
        <p:nvSpPr>
          <p:cNvPr id="116739" name="Rectangle 3"/>
          <p:cNvSpPr>
            <a:spLocks noGrp="1" noChangeArrowheads="1"/>
          </p:cNvSpPr>
          <p:nvPr>
            <p:ph type="body" idx="1"/>
          </p:nvPr>
        </p:nvSpPr>
        <p:spPr>
          <a:xfrm>
            <a:off x="228600" y="1676400"/>
            <a:ext cx="3733800" cy="4876800"/>
          </a:xfrm>
        </p:spPr>
        <p:txBody>
          <a:bodyPr/>
          <a:lstStyle/>
          <a:p>
            <a:pPr>
              <a:lnSpc>
                <a:spcPct val="90000"/>
              </a:lnSpc>
            </a:pPr>
            <a:r>
              <a:rPr lang="en-US" dirty="0"/>
              <a:t>Election of 1824 - Era Breaks Down</a:t>
            </a:r>
          </a:p>
          <a:p>
            <a:pPr lvl="1">
              <a:lnSpc>
                <a:spcPct val="90000"/>
              </a:lnSpc>
              <a:buFont typeface="Wingdings" pitchFamily="2" charset="2"/>
              <a:buNone/>
            </a:pPr>
            <a:endParaRPr lang="en-US" sz="1800" dirty="0"/>
          </a:p>
          <a:p>
            <a:pPr>
              <a:lnSpc>
                <a:spcPct val="90000"/>
              </a:lnSpc>
            </a:pPr>
            <a:r>
              <a:rPr lang="en-US" dirty="0"/>
              <a:t>electoral changes - elections based much more on popular support</a:t>
            </a:r>
          </a:p>
          <a:p>
            <a:pPr>
              <a:lnSpc>
                <a:spcPct val="90000"/>
              </a:lnSpc>
            </a:pPr>
            <a:endParaRPr lang="en-US" sz="2400" dirty="0"/>
          </a:p>
          <a:p>
            <a:pPr>
              <a:lnSpc>
                <a:spcPct val="90000"/>
              </a:lnSpc>
            </a:pPr>
            <a:r>
              <a:rPr lang="en-US" dirty="0"/>
              <a:t>“Corrupt Bargain” </a:t>
            </a:r>
            <a:r>
              <a:rPr lang="en-US" sz="2000" i="1" dirty="0">
                <a:solidFill>
                  <a:srgbClr val="FF2D2D"/>
                </a:solidFill>
              </a:rPr>
              <a:t>(according to whom???)</a:t>
            </a:r>
            <a:r>
              <a:rPr lang="en-US" sz="2400" dirty="0"/>
              <a:t>  </a:t>
            </a:r>
            <a:r>
              <a:rPr lang="en-US" dirty="0"/>
              <a:t>	</a:t>
            </a:r>
          </a:p>
        </p:txBody>
      </p:sp>
      <p:pic>
        <p:nvPicPr>
          <p:cNvPr id="116740" name="Picture 4" descr="Chp10-04p267.gif                                               00071006Macintosh HD                   ABA78158:"/>
          <p:cNvPicPr>
            <a:picLocks noChangeAspect="1" noChangeArrowheads="1"/>
          </p:cNvPicPr>
          <p:nvPr/>
        </p:nvPicPr>
        <p:blipFill>
          <a:blip r:embed="rId3" r:link="rId4" cstate="print"/>
          <a:srcRect/>
          <a:stretch>
            <a:fillRect/>
          </a:stretch>
        </p:blipFill>
        <p:spPr bwMode="auto">
          <a:xfrm>
            <a:off x="4038600" y="609600"/>
            <a:ext cx="4906963" cy="5562600"/>
          </a:xfrm>
          <a:prstGeom prst="rect">
            <a:avLst/>
          </a:prstGeom>
          <a:noFill/>
          <a:ln w="38100">
            <a:solidFill>
              <a:schemeClr val="tx2"/>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b="1" dirty="0" smtClean="0">
                <a:effectLst>
                  <a:outerShdw blurRad="38100" dist="38100" dir="2700000" algn="tl">
                    <a:srgbClr val="000000">
                      <a:alpha val="43137"/>
                    </a:srgbClr>
                  </a:outerShdw>
                </a:effectLst>
              </a:rPr>
              <a:t>John Quincy Adams (1825-1829)</a:t>
            </a:r>
            <a:endParaRPr lang="en-US" b="1" dirty="0">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a:xfrm>
            <a:off x="4648200" y="1524000"/>
            <a:ext cx="4038600" cy="4953000"/>
          </a:xfrm>
        </p:spPr>
        <p:txBody>
          <a:bodyPr>
            <a:normAutofit fontScale="85000" lnSpcReduction="20000"/>
          </a:bodyPr>
          <a:lstStyle/>
          <a:p>
            <a:r>
              <a:rPr lang="en-US" sz="3200" b="1" dirty="0" smtClean="0"/>
              <a:t>Elected by House of Representatives in 1824</a:t>
            </a:r>
          </a:p>
          <a:p>
            <a:pPr>
              <a:buNone/>
            </a:pPr>
            <a:endParaRPr lang="en-US" sz="3200" b="1" dirty="0" smtClean="0"/>
          </a:p>
          <a:p>
            <a:r>
              <a:rPr lang="en-US" sz="3200" b="1" dirty="0" smtClean="0"/>
              <a:t>Andrew Jackson called it a </a:t>
            </a:r>
            <a:br>
              <a:rPr lang="en-US" sz="3200" b="1" dirty="0" smtClean="0"/>
            </a:br>
            <a:r>
              <a:rPr lang="en-US" sz="3200" b="1" dirty="0" smtClean="0">
                <a:solidFill>
                  <a:srgbClr val="C00000"/>
                </a:solidFill>
              </a:rPr>
              <a:t>Corrupt Bargain</a:t>
            </a:r>
            <a:br>
              <a:rPr lang="en-US" sz="3200" b="1" dirty="0" smtClean="0">
                <a:solidFill>
                  <a:srgbClr val="C00000"/>
                </a:solidFill>
              </a:rPr>
            </a:br>
            <a:endParaRPr lang="en-US" sz="3200" b="1" dirty="0" smtClean="0">
              <a:solidFill>
                <a:srgbClr val="C00000"/>
              </a:solidFill>
            </a:endParaRPr>
          </a:p>
          <a:p>
            <a:r>
              <a:rPr lang="en-US" sz="3200" b="1" dirty="0" smtClean="0"/>
              <a:t>After Presidency Became a Congressman for </a:t>
            </a:r>
            <a:br>
              <a:rPr lang="en-US" sz="3200" b="1" dirty="0" smtClean="0"/>
            </a:br>
            <a:r>
              <a:rPr lang="en-US" sz="3200" b="1" dirty="0" smtClean="0"/>
              <a:t>17 Years</a:t>
            </a:r>
          </a:p>
          <a:p>
            <a:endParaRPr lang="en-US" sz="3200" b="1" dirty="0" smtClean="0"/>
          </a:p>
          <a:p>
            <a:r>
              <a:rPr lang="en-US" sz="3200" b="1" dirty="0" smtClean="0"/>
              <a:t>Was an Abolitionist</a:t>
            </a:r>
            <a:endParaRPr lang="en-US" sz="3200" b="1" dirty="0"/>
          </a:p>
        </p:txBody>
      </p:sp>
      <p:pic>
        <p:nvPicPr>
          <p:cNvPr id="24578" name="Picture 2"/>
          <p:cNvPicPr>
            <a:picLocks noGrp="1" noChangeAspect="1" noChangeArrowheads="1"/>
          </p:cNvPicPr>
          <p:nvPr>
            <p:ph sz="half" idx="1"/>
          </p:nvPr>
        </p:nvPicPr>
        <p:blipFill>
          <a:blip r:embed="rId3" cstate="print"/>
          <a:srcRect/>
          <a:stretch>
            <a:fillRect/>
          </a:stretch>
        </p:blipFill>
        <p:spPr bwMode="auto">
          <a:xfrm>
            <a:off x="457200" y="1524000"/>
            <a:ext cx="3946041" cy="48887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a:xfrm>
            <a:off x="381000" y="457200"/>
            <a:ext cx="8226425" cy="869950"/>
          </a:xfrm>
        </p:spPr>
        <p:txBody>
          <a:bodyPr/>
          <a:lstStyle/>
          <a:p>
            <a:r>
              <a:rPr lang="en-US" b="1" dirty="0"/>
              <a:t>Review of Presidents</a:t>
            </a:r>
          </a:p>
        </p:txBody>
      </p:sp>
      <p:sp>
        <p:nvSpPr>
          <p:cNvPr id="38917" name="Rectangle 5"/>
          <p:cNvSpPr>
            <a:spLocks noGrp="1" noChangeArrowheads="1"/>
          </p:cNvSpPr>
          <p:nvPr>
            <p:ph type="body" idx="1"/>
          </p:nvPr>
        </p:nvSpPr>
        <p:spPr>
          <a:xfrm>
            <a:off x="0" y="1447800"/>
            <a:ext cx="9144000" cy="4038600"/>
          </a:xfrm>
        </p:spPr>
        <p:txBody>
          <a:bodyPr>
            <a:normAutofit/>
          </a:bodyPr>
          <a:lstStyle/>
          <a:p>
            <a:pPr marL="457200" indent="-457200">
              <a:buFont typeface="Wingdings" pitchFamily="2" charset="2"/>
              <a:buAutoNum type="arabicPeriod"/>
            </a:pPr>
            <a:r>
              <a:rPr lang="en-US" sz="2800" b="1" dirty="0">
                <a:latin typeface="Arial Narrow" pitchFamily="34" charset="0"/>
              </a:rPr>
              <a:t>George Washington</a:t>
            </a:r>
            <a:r>
              <a:rPr lang="en-US" sz="2800" dirty="0">
                <a:latin typeface="Arial Narrow" pitchFamily="34" charset="0"/>
              </a:rPr>
              <a:t>	(1789-1797) 	</a:t>
            </a:r>
            <a:r>
              <a:rPr lang="en-US" sz="2800" i="1" dirty="0">
                <a:latin typeface="Arial Narrow" pitchFamily="34" charset="0"/>
              </a:rPr>
              <a:t>no party</a:t>
            </a:r>
            <a:r>
              <a:rPr lang="en-US" sz="2800" dirty="0">
                <a:latin typeface="Arial Narrow" pitchFamily="34" charset="0"/>
              </a:rPr>
              <a:t>	</a:t>
            </a:r>
            <a:r>
              <a:rPr lang="en-US" sz="2000" dirty="0">
                <a:latin typeface="Arial Narrow" pitchFamily="34" charset="0"/>
              </a:rPr>
              <a:t>Virginia</a:t>
            </a:r>
            <a:endParaRPr lang="en-US" sz="2800" dirty="0">
              <a:latin typeface="Arial Narrow" pitchFamily="34" charset="0"/>
            </a:endParaRPr>
          </a:p>
          <a:p>
            <a:pPr marL="457200" indent="-457200">
              <a:buFont typeface="Wingdings" pitchFamily="2" charset="2"/>
              <a:buAutoNum type="arabicPeriod"/>
            </a:pPr>
            <a:r>
              <a:rPr lang="en-US" sz="2800" b="1" dirty="0">
                <a:latin typeface="Arial Narrow" pitchFamily="34" charset="0"/>
              </a:rPr>
              <a:t>John Adams</a:t>
            </a:r>
            <a:r>
              <a:rPr lang="en-US" sz="2800" dirty="0">
                <a:latin typeface="Arial Narrow" pitchFamily="34" charset="0"/>
              </a:rPr>
              <a:t>  		(1797-1801) 	</a:t>
            </a:r>
            <a:r>
              <a:rPr lang="en-US" sz="1800" i="1" dirty="0">
                <a:latin typeface="Arial Narrow" pitchFamily="34" charset="0"/>
              </a:rPr>
              <a:t>Federalist</a:t>
            </a:r>
            <a:r>
              <a:rPr lang="en-US" sz="2800" dirty="0">
                <a:latin typeface="Arial Narrow" pitchFamily="34" charset="0"/>
              </a:rPr>
              <a:t>	</a:t>
            </a:r>
            <a:r>
              <a:rPr lang="en-US" sz="2800" dirty="0" smtClean="0">
                <a:latin typeface="Arial Narrow" pitchFamily="34" charset="0"/>
              </a:rPr>
              <a:t>            </a:t>
            </a:r>
            <a:r>
              <a:rPr lang="en-US" sz="2000" dirty="0" smtClean="0">
                <a:latin typeface="Arial Narrow" pitchFamily="34" charset="0"/>
              </a:rPr>
              <a:t>Mass</a:t>
            </a:r>
            <a:r>
              <a:rPr lang="en-US" sz="2000" dirty="0">
                <a:latin typeface="Arial Narrow" pitchFamily="34" charset="0"/>
              </a:rPr>
              <a:t>.</a:t>
            </a:r>
            <a:endParaRPr lang="en-US" sz="2800" dirty="0">
              <a:latin typeface="Arial Narrow" pitchFamily="34" charset="0"/>
            </a:endParaRPr>
          </a:p>
          <a:p>
            <a:pPr marL="457200" indent="-457200">
              <a:buFont typeface="Wingdings" pitchFamily="2" charset="2"/>
              <a:buAutoNum type="arabicPeriod"/>
            </a:pPr>
            <a:r>
              <a:rPr lang="en-US" sz="2800" b="1" dirty="0">
                <a:latin typeface="Arial Narrow" pitchFamily="34" charset="0"/>
              </a:rPr>
              <a:t>Thomas Jefferson</a:t>
            </a:r>
            <a:r>
              <a:rPr lang="en-US" sz="2800" dirty="0">
                <a:latin typeface="Arial Narrow" pitchFamily="34" charset="0"/>
              </a:rPr>
              <a:t>	(1801-1809)	</a:t>
            </a:r>
            <a:r>
              <a:rPr lang="en-US" sz="1600" dirty="0" smtClean="0">
                <a:latin typeface="Arial Narrow" pitchFamily="34" charset="0"/>
              </a:rPr>
              <a:t>Democratic – </a:t>
            </a:r>
            <a:r>
              <a:rPr lang="en-US" sz="1600" i="1" dirty="0" smtClean="0">
                <a:latin typeface="Arial Narrow" pitchFamily="34" charset="0"/>
              </a:rPr>
              <a:t>Republican  </a:t>
            </a:r>
            <a:r>
              <a:rPr lang="en-US" sz="2000" dirty="0" smtClean="0">
                <a:latin typeface="Arial Narrow" pitchFamily="34" charset="0"/>
              </a:rPr>
              <a:t>Virginia</a:t>
            </a:r>
            <a:endParaRPr lang="en-US" sz="2800" dirty="0">
              <a:latin typeface="Arial Narrow" pitchFamily="34" charset="0"/>
            </a:endParaRPr>
          </a:p>
          <a:p>
            <a:pPr marL="457200" indent="-457200">
              <a:buFont typeface="Wingdings" pitchFamily="2" charset="2"/>
              <a:buAutoNum type="arabicPeriod"/>
            </a:pPr>
            <a:r>
              <a:rPr lang="en-US" sz="2800" b="1" dirty="0">
                <a:latin typeface="Arial Narrow" pitchFamily="34" charset="0"/>
              </a:rPr>
              <a:t>James Madison</a:t>
            </a:r>
            <a:r>
              <a:rPr lang="en-US" sz="2800" dirty="0">
                <a:latin typeface="Arial Narrow" pitchFamily="34" charset="0"/>
              </a:rPr>
              <a:t> 		(1809-1817)	</a:t>
            </a:r>
            <a:r>
              <a:rPr lang="en-US" dirty="0" smtClean="0">
                <a:latin typeface="Arial Narrow" pitchFamily="34" charset="0"/>
              </a:rPr>
              <a:t> </a:t>
            </a:r>
            <a:r>
              <a:rPr lang="en-US" sz="1400" dirty="0" smtClean="0">
                <a:latin typeface="Arial Narrow" pitchFamily="34" charset="0"/>
              </a:rPr>
              <a:t>Democratic - </a:t>
            </a:r>
            <a:r>
              <a:rPr lang="en-US" sz="1400" i="1" dirty="0" smtClean="0">
                <a:latin typeface="Arial Narrow" pitchFamily="34" charset="0"/>
              </a:rPr>
              <a:t>Republican </a:t>
            </a:r>
            <a:r>
              <a:rPr lang="en-US" sz="2800" dirty="0">
                <a:latin typeface="Arial Narrow" pitchFamily="34" charset="0"/>
              </a:rPr>
              <a:t>	</a:t>
            </a:r>
            <a:r>
              <a:rPr lang="en-US" sz="2000" dirty="0">
                <a:latin typeface="Arial Narrow" pitchFamily="34" charset="0"/>
              </a:rPr>
              <a:t>Virginia</a:t>
            </a:r>
            <a:endParaRPr lang="en-US" sz="2800" dirty="0">
              <a:latin typeface="Arial Narrow" pitchFamily="34" charset="0"/>
            </a:endParaRPr>
          </a:p>
          <a:p>
            <a:pPr marL="457200" indent="-457200">
              <a:buFont typeface="Wingdings" pitchFamily="2" charset="2"/>
              <a:buAutoNum type="arabicPeriod"/>
            </a:pPr>
            <a:r>
              <a:rPr lang="en-US" sz="2800" b="1" dirty="0">
                <a:latin typeface="Arial Narrow" pitchFamily="34" charset="0"/>
              </a:rPr>
              <a:t>James Monroe</a:t>
            </a:r>
            <a:r>
              <a:rPr lang="en-US" sz="2800" dirty="0">
                <a:latin typeface="Arial Narrow" pitchFamily="34" charset="0"/>
              </a:rPr>
              <a:t> 		(1817-1825)	</a:t>
            </a:r>
            <a:r>
              <a:rPr lang="en-US" dirty="0" smtClean="0">
                <a:latin typeface="Arial Narrow" pitchFamily="34" charset="0"/>
              </a:rPr>
              <a:t> </a:t>
            </a:r>
            <a:r>
              <a:rPr lang="en-US" sz="1600" dirty="0" smtClean="0">
                <a:latin typeface="Arial Narrow" pitchFamily="34" charset="0"/>
              </a:rPr>
              <a:t>Democratic – </a:t>
            </a:r>
            <a:r>
              <a:rPr lang="en-US" sz="1600" i="1" dirty="0" smtClean="0">
                <a:latin typeface="Arial Narrow" pitchFamily="34" charset="0"/>
              </a:rPr>
              <a:t>Republican </a:t>
            </a:r>
            <a:r>
              <a:rPr lang="en-US" sz="1200" i="1" dirty="0" smtClean="0">
                <a:latin typeface="Arial Narrow" pitchFamily="34" charset="0"/>
              </a:rPr>
              <a:t> </a:t>
            </a:r>
            <a:r>
              <a:rPr lang="en-US" sz="2000" dirty="0" smtClean="0">
                <a:latin typeface="Arial Narrow" pitchFamily="34" charset="0"/>
              </a:rPr>
              <a:t>Virginia</a:t>
            </a:r>
            <a:endParaRPr lang="en-US" sz="2800" dirty="0">
              <a:latin typeface="Arial Narrow" pitchFamily="34" charset="0"/>
            </a:endParaRPr>
          </a:p>
          <a:p>
            <a:pPr marL="457200" indent="-457200">
              <a:buFont typeface="Wingdings" pitchFamily="2" charset="2"/>
              <a:buAutoNum type="arabicPeriod"/>
            </a:pPr>
            <a:r>
              <a:rPr lang="en-US" sz="2800" b="1" dirty="0">
                <a:latin typeface="Arial Narrow" pitchFamily="34" charset="0"/>
              </a:rPr>
              <a:t>John Quincy Adams</a:t>
            </a:r>
            <a:r>
              <a:rPr lang="en-US" sz="2800" dirty="0">
                <a:latin typeface="Arial Narrow" pitchFamily="34" charset="0"/>
              </a:rPr>
              <a:t> 	(1825-1829) 	</a:t>
            </a:r>
            <a:r>
              <a:rPr lang="en-US" dirty="0" smtClean="0">
                <a:latin typeface="Arial Narrow" pitchFamily="34" charset="0"/>
              </a:rPr>
              <a:t> </a:t>
            </a:r>
            <a:r>
              <a:rPr lang="en-US" sz="1800" dirty="0" smtClean="0">
                <a:latin typeface="Arial Narrow" pitchFamily="34" charset="0"/>
              </a:rPr>
              <a:t>Democratic - </a:t>
            </a:r>
            <a:r>
              <a:rPr lang="en-US" sz="1800" i="1" dirty="0" smtClean="0">
                <a:latin typeface="Arial Narrow" pitchFamily="34" charset="0"/>
              </a:rPr>
              <a:t>Republican </a:t>
            </a:r>
            <a:r>
              <a:rPr lang="en-US" sz="2000" dirty="0" smtClean="0">
                <a:latin typeface="Arial Narrow" pitchFamily="34" charset="0"/>
              </a:rPr>
              <a:t>Mass</a:t>
            </a:r>
            <a:r>
              <a:rPr lang="en-US" sz="2000" dirty="0">
                <a:latin typeface="Arial Narrow" pitchFamily="34" charset="0"/>
              </a:rPr>
              <a:t>.</a:t>
            </a:r>
            <a:r>
              <a:rPr lang="en-US" sz="2800" dirty="0">
                <a:latin typeface="Arial Narrow" pitchFamily="34" charset="0"/>
              </a:rPr>
              <a:t>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465</TotalTime>
  <Words>414</Words>
  <Application>Microsoft Office PowerPoint</Application>
  <PresentationFormat>On-screen Show (4:3)</PresentationFormat>
  <Paragraphs>96</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Urban</vt:lpstr>
      <vt:lpstr>Presidents:  Monroe and Adams</vt:lpstr>
      <vt:lpstr>Politics: “ERA OF GOOD FEELINGS”</vt:lpstr>
      <vt:lpstr>ECONOMIC &amp; DEMOGRAPHIC EXPANSION</vt:lpstr>
      <vt:lpstr>Presidency of James Monroe (1817-1825)</vt:lpstr>
      <vt:lpstr>Slide 5</vt:lpstr>
      <vt:lpstr>Slide 6</vt:lpstr>
      <vt:lpstr>Slide 7</vt:lpstr>
      <vt:lpstr>Missouri Compromise of 1820</vt:lpstr>
      <vt:lpstr>Slide 9</vt:lpstr>
      <vt:lpstr>Slide 10</vt:lpstr>
      <vt:lpstr>Slide 11</vt:lpstr>
      <vt:lpstr>END OF THE “ERA”</vt:lpstr>
      <vt:lpstr>John Quincy Adams (1825-1829)</vt:lpstr>
      <vt:lpstr>Review of Presidents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Presidents:  Monroe and Adams</dc:title>
  <dc:creator>Alexander Ott</dc:creator>
  <cp:lastModifiedBy>Alex</cp:lastModifiedBy>
  <cp:revision>18</cp:revision>
  <dcterms:created xsi:type="dcterms:W3CDTF">2008-03-27T17:59:04Z</dcterms:created>
  <dcterms:modified xsi:type="dcterms:W3CDTF">2011-11-26T23:44:22Z</dcterms:modified>
</cp:coreProperties>
</file>