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1"/>
  </p:sldMasterIdLst>
  <p:handoutMasterIdLst>
    <p:handoutMasterId r:id="rId38"/>
  </p:handoutMasterIdLst>
  <p:sldIdLst>
    <p:sldId id="256" r:id="rId2"/>
    <p:sldId id="257" r:id="rId3"/>
    <p:sldId id="277" r:id="rId4"/>
    <p:sldId id="284" r:id="rId5"/>
    <p:sldId id="285" r:id="rId6"/>
    <p:sldId id="286" r:id="rId7"/>
    <p:sldId id="287" r:id="rId8"/>
    <p:sldId id="326" r:id="rId9"/>
    <p:sldId id="289" r:id="rId10"/>
    <p:sldId id="291" r:id="rId11"/>
    <p:sldId id="292" r:id="rId12"/>
    <p:sldId id="293" r:id="rId13"/>
    <p:sldId id="290" r:id="rId14"/>
    <p:sldId id="294" r:id="rId15"/>
    <p:sldId id="295" r:id="rId16"/>
    <p:sldId id="327" r:id="rId17"/>
    <p:sldId id="296" r:id="rId18"/>
    <p:sldId id="297" r:id="rId19"/>
    <p:sldId id="298" r:id="rId20"/>
    <p:sldId id="299" r:id="rId21"/>
    <p:sldId id="300" r:id="rId22"/>
    <p:sldId id="301" r:id="rId23"/>
    <p:sldId id="302" r:id="rId24"/>
    <p:sldId id="303" r:id="rId25"/>
    <p:sldId id="304" r:id="rId26"/>
    <p:sldId id="305" r:id="rId27"/>
    <p:sldId id="306" r:id="rId28"/>
    <p:sldId id="307" r:id="rId29"/>
    <p:sldId id="308" r:id="rId30"/>
    <p:sldId id="309" r:id="rId31"/>
    <p:sldId id="328" r:id="rId32"/>
    <p:sldId id="313" r:id="rId33"/>
    <p:sldId id="314" r:id="rId34"/>
    <p:sldId id="315" r:id="rId35"/>
    <p:sldId id="316" r:id="rId36"/>
    <p:sldId id="325" r:id="rId3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330"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482"/>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30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4304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4304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4304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C948039-853C-48DC-AAA1-4783C9F8FECE}" type="slidenum">
              <a:rPr lang="en-US"/>
              <a:pPr/>
              <a:t>‹#›</a:t>
            </a:fld>
            <a:endParaRPr lang="en-US"/>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32450" name="Rectangle 2"/>
          <p:cNvSpPr>
            <a:spLocks noGrp="1" noChangeArrowheads="1"/>
          </p:cNvSpPr>
          <p:nvPr>
            <p:ph type="subTitle" idx="1"/>
          </p:nvPr>
        </p:nvSpPr>
        <p:spPr>
          <a:xfrm>
            <a:off x="2286000" y="3581400"/>
            <a:ext cx="5638800" cy="1905000"/>
          </a:xfrm>
        </p:spPr>
        <p:txBody>
          <a:bodyPr/>
          <a:lstStyle>
            <a:lvl1pPr marL="0" indent="0">
              <a:buFont typeface="Wingdings" pitchFamily="2" charset="2"/>
              <a:buNone/>
              <a:defRPr/>
            </a:lvl1pPr>
          </a:lstStyle>
          <a:p>
            <a:r>
              <a:rPr lang="en-US"/>
              <a:t>Click to edit Master subtitle style</a:t>
            </a:r>
          </a:p>
        </p:txBody>
      </p:sp>
      <p:sp>
        <p:nvSpPr>
          <p:cNvPr id="232451" name="Rectangle 3"/>
          <p:cNvSpPr>
            <a:spLocks noGrp="1" noChangeArrowheads="1"/>
          </p:cNvSpPr>
          <p:nvPr>
            <p:ph type="dt" sz="half" idx="2"/>
          </p:nvPr>
        </p:nvSpPr>
        <p:spPr>
          <a:xfrm>
            <a:off x="685800" y="6248400"/>
            <a:ext cx="1905000" cy="457200"/>
          </a:xfrm>
        </p:spPr>
        <p:txBody>
          <a:bodyPr/>
          <a:lstStyle>
            <a:lvl1pPr>
              <a:defRPr/>
            </a:lvl1pPr>
          </a:lstStyle>
          <a:p>
            <a:endParaRPr lang="en-US"/>
          </a:p>
        </p:txBody>
      </p:sp>
      <p:sp>
        <p:nvSpPr>
          <p:cNvPr id="232452" name="Rectangle 4"/>
          <p:cNvSpPr>
            <a:spLocks noGrp="1" noChangeArrowheads="1"/>
          </p:cNvSpPr>
          <p:nvPr>
            <p:ph type="ftr" sz="quarter" idx="3"/>
          </p:nvPr>
        </p:nvSpPr>
        <p:spPr>
          <a:xfrm>
            <a:off x="3124200" y="6248400"/>
            <a:ext cx="2895600" cy="457200"/>
          </a:xfrm>
        </p:spPr>
        <p:txBody>
          <a:bodyPr/>
          <a:lstStyle>
            <a:lvl1pPr>
              <a:defRPr/>
            </a:lvl1pPr>
          </a:lstStyle>
          <a:p>
            <a:endParaRPr lang="en-US"/>
          </a:p>
        </p:txBody>
      </p:sp>
      <p:sp>
        <p:nvSpPr>
          <p:cNvPr id="232453" name="Rectangle 5"/>
          <p:cNvSpPr>
            <a:spLocks noGrp="1" noChangeArrowheads="1"/>
          </p:cNvSpPr>
          <p:nvPr>
            <p:ph type="sldNum" sz="quarter" idx="4"/>
          </p:nvPr>
        </p:nvSpPr>
        <p:spPr>
          <a:xfrm>
            <a:off x="6553200" y="6248400"/>
            <a:ext cx="1905000" cy="457200"/>
          </a:xfrm>
        </p:spPr>
        <p:txBody>
          <a:bodyPr/>
          <a:lstStyle>
            <a:lvl1pPr>
              <a:defRPr/>
            </a:lvl1pPr>
          </a:lstStyle>
          <a:p>
            <a:fld id="{40BAB536-03FD-4763-BF4B-E4D3FE95802E}" type="slidenum">
              <a:rPr lang="en-US"/>
              <a:pPr/>
              <a:t>‹#›</a:t>
            </a:fld>
            <a:endParaRPr lang="en-US"/>
          </a:p>
        </p:txBody>
      </p:sp>
      <p:grpSp>
        <p:nvGrpSpPr>
          <p:cNvPr id="232454" name="Group 6"/>
          <p:cNvGrpSpPr>
            <a:grpSpLocks/>
          </p:cNvGrpSpPr>
          <p:nvPr/>
        </p:nvGrpSpPr>
        <p:grpSpPr bwMode="auto">
          <a:xfrm>
            <a:off x="0" y="914400"/>
            <a:ext cx="8686800" cy="2514600"/>
            <a:chOff x="0" y="576"/>
            <a:chExt cx="5472" cy="1584"/>
          </a:xfrm>
        </p:grpSpPr>
        <p:sp>
          <p:nvSpPr>
            <p:cNvPr id="232455" name="Oval 7"/>
            <p:cNvSpPr>
              <a:spLocks noChangeArrowheads="1"/>
            </p:cNvSpPr>
            <p:nvPr/>
          </p:nvSpPr>
          <p:spPr bwMode="auto">
            <a:xfrm>
              <a:off x="144" y="576"/>
              <a:ext cx="1584" cy="1584"/>
            </a:xfrm>
            <a:prstGeom prst="ellipse">
              <a:avLst/>
            </a:prstGeom>
            <a:noFill/>
            <a:ln w="12700">
              <a:solidFill>
                <a:schemeClr val="accent1"/>
              </a:solidFill>
              <a:round/>
              <a:headEnd/>
              <a:tailEnd/>
            </a:ln>
            <a:effectLst/>
          </p:spPr>
          <p:txBody>
            <a:bodyPr wrap="none" anchor="ctr"/>
            <a:lstStyle/>
            <a:p>
              <a:pPr algn="ctr"/>
              <a:endParaRPr lang="en-US"/>
            </a:p>
          </p:txBody>
        </p:sp>
        <p:sp>
          <p:nvSpPr>
            <p:cNvPr id="232456" name="Rectangle 8"/>
            <p:cNvSpPr>
              <a:spLocks noChangeArrowheads="1"/>
            </p:cNvSpPr>
            <p:nvPr/>
          </p:nvSpPr>
          <p:spPr bwMode="hidden">
            <a:xfrm>
              <a:off x="0" y="1056"/>
              <a:ext cx="2976" cy="720"/>
            </a:xfrm>
            <a:prstGeom prst="rect">
              <a:avLst/>
            </a:prstGeom>
            <a:solidFill>
              <a:schemeClr val="accent2"/>
            </a:solidFill>
            <a:ln w="9525">
              <a:noFill/>
              <a:miter lim="800000"/>
              <a:headEnd/>
              <a:tailEnd/>
            </a:ln>
            <a:effectLst/>
          </p:spPr>
          <p:txBody>
            <a:bodyPr wrap="none" anchor="ctr"/>
            <a:lstStyle/>
            <a:p>
              <a:pPr algn="ctr"/>
              <a:endParaRPr lang="en-US" sz="2400">
                <a:latin typeface="Times New Roman" pitchFamily="18" charset="0"/>
              </a:endParaRPr>
            </a:p>
          </p:txBody>
        </p:sp>
        <p:sp>
          <p:nvSpPr>
            <p:cNvPr id="232457" name="Rectangle 9"/>
            <p:cNvSpPr>
              <a:spLocks noChangeArrowheads="1"/>
            </p:cNvSpPr>
            <p:nvPr/>
          </p:nvSpPr>
          <p:spPr bwMode="hidden">
            <a:xfrm>
              <a:off x="2496" y="1056"/>
              <a:ext cx="2976" cy="72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endParaRPr lang="en-US" sz="2400">
                <a:latin typeface="Times New Roman" pitchFamily="18" charset="0"/>
              </a:endParaRPr>
            </a:p>
          </p:txBody>
        </p:sp>
        <p:sp>
          <p:nvSpPr>
            <p:cNvPr id="232458" name="Freeform 10"/>
            <p:cNvSpPr>
              <a:spLocks noChangeArrowheads="1"/>
            </p:cNvSpPr>
            <p:nvPr/>
          </p:nvSpPr>
          <p:spPr bwMode="auto">
            <a:xfrm>
              <a:off x="384" y="960"/>
              <a:ext cx="144" cy="913"/>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endParaRPr lang="en-US"/>
            </a:p>
          </p:txBody>
        </p:sp>
        <p:sp>
          <p:nvSpPr>
            <p:cNvPr id="232459" name="Freeform 11"/>
            <p:cNvSpPr>
              <a:spLocks noChangeArrowheads="1"/>
            </p:cNvSpPr>
            <p:nvPr/>
          </p:nvSpPr>
          <p:spPr bwMode="auto">
            <a:xfrm>
              <a:off x="4944" y="762"/>
              <a:ext cx="165" cy="864"/>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endParaRPr lang="en-US"/>
            </a:p>
          </p:txBody>
        </p:sp>
      </p:grpSp>
      <p:sp>
        <p:nvSpPr>
          <p:cNvPr id="232460" name="Rectangle 12"/>
          <p:cNvSpPr>
            <a:spLocks noGrp="1" noChangeArrowheads="1"/>
          </p:cNvSpPr>
          <p:nvPr>
            <p:ph type="ctrTitle"/>
          </p:nvPr>
        </p:nvSpPr>
        <p:spPr>
          <a:xfrm>
            <a:off x="838200" y="1443038"/>
            <a:ext cx="7086600" cy="1600200"/>
          </a:xfrm>
        </p:spPr>
        <p:txBody>
          <a:bodyPr anchor="ctr"/>
          <a:lstStyle>
            <a:lvl1pPr>
              <a:defRPr/>
            </a:lvl1pPr>
          </a:lstStyle>
          <a:p>
            <a:r>
              <a:rPr lang="en-US"/>
              <a:t>Click to edit Master title style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2450">
                                            <p:txEl>
                                              <p:pRg st="0" end="0"/>
                                            </p:txEl>
                                          </p:spTgt>
                                        </p:tgtEl>
                                        <p:attrNameLst>
                                          <p:attrName>style.visibility</p:attrName>
                                        </p:attrNameLst>
                                      </p:cBhvr>
                                      <p:to>
                                        <p:strVal val="visible"/>
                                      </p:to>
                                    </p:set>
                                    <p:animEffect transition="in" filter="fade">
                                      <p:cBhvr>
                                        <p:cTn id="7" dur="1000"/>
                                        <p:tgtEl>
                                          <p:spTgt spid="232450">
                                            <p:txEl>
                                              <p:pRg st="0" end="0"/>
                                            </p:txEl>
                                          </p:spTgt>
                                        </p:tgtEl>
                                      </p:cBhvr>
                                    </p:animEffect>
                                    <p:anim calcmode="lin" valueType="num">
                                      <p:cBhvr>
                                        <p:cTn id="8" dur="1000" fill="hold"/>
                                        <p:tgtEl>
                                          <p:spTgt spid="232450">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2450">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50" grpId="0" build="p">
        <p:tmplLst>
          <p:tmpl lvl="1">
            <p:tnLst>
              <p:par>
                <p:cTn presetID="42" presetClass="entr" presetSubtype="0" fill="hold" nodeType="clickEffect">
                  <p:stCondLst>
                    <p:cond delay="0"/>
                  </p:stCondLst>
                  <p:childTnLst>
                    <p:set>
                      <p:cBhvr>
                        <p:cTn dur="1" fill="hold">
                          <p:stCondLst>
                            <p:cond delay="0"/>
                          </p:stCondLst>
                        </p:cTn>
                        <p:tgtEl>
                          <p:spTgt spid="232450"/>
                        </p:tgtEl>
                        <p:attrNameLst>
                          <p:attrName>style.visibility</p:attrName>
                        </p:attrNameLst>
                      </p:cBhvr>
                      <p:to>
                        <p:strVal val="visible"/>
                      </p:to>
                    </p:set>
                    <p:animEffect transition="in" filter="fade">
                      <p:cBhvr>
                        <p:cTn dur="1000"/>
                        <p:tgtEl>
                          <p:spTgt spid="232450"/>
                        </p:tgtEl>
                      </p:cBhvr>
                    </p:animEffect>
                    <p:anim calcmode="lin" valueType="num">
                      <p:cBhvr>
                        <p:cTn dur="1000" fill="hold"/>
                        <p:tgtEl>
                          <p:spTgt spid="232450"/>
                        </p:tgtEl>
                        <p:attrNameLst>
                          <p:attrName>ppt_x</p:attrName>
                        </p:attrNameLst>
                      </p:cBhvr>
                      <p:tavLst>
                        <p:tav tm="0">
                          <p:val>
                            <p:strVal val="#ppt_x"/>
                          </p:val>
                        </p:tav>
                        <p:tav tm="100000">
                          <p:val>
                            <p:strVal val="#ppt_x"/>
                          </p:val>
                        </p:tav>
                      </p:tavLst>
                    </p:anim>
                    <p:anim calcmode="lin" valueType="num">
                      <p:cBhvr>
                        <p:cTn dur="1000" fill="hold"/>
                        <p:tgtEl>
                          <p:spTgt spid="232450"/>
                        </p:tgtEl>
                        <p:attrNameLst>
                          <p:attrName>ppt_y</p:attrName>
                        </p:attrNameLst>
                      </p:cBhvr>
                      <p:tavLst>
                        <p:tav tm="0">
                          <p:val>
                            <p:strVal val="#ppt_y+.1"/>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12C606B-FC1D-489E-940B-BECC54FB3655}"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2236E1D-DFAF-4CA0-BD9B-D46AEBA3B691}"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949325" y="1981200"/>
            <a:ext cx="3754438"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56163" y="1981200"/>
            <a:ext cx="375443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54CFDB6-FBDC-40FA-ACEB-6A798A1F51E8}"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032BC73-2D5F-410B-8D5D-FABCD75887EA}"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7F747D7-A271-4FE5-AD61-83054D353F0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C0433B5-F0DB-4D47-A0CC-DBB8D4860214}"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E7D8714-3FDA-4EBE-9CC7-EACEE2311F0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C35AACC-7449-4A23-8D53-6A83B2B39EDB}"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3C52770-2189-424D-91E7-A010B1E386FA}"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1313" y="96838"/>
            <a:ext cx="1919287" cy="59991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931863" y="96838"/>
            <a:ext cx="5607050" cy="59991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0229F99-D23D-46F0-AABB-E8E3684266A5}"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31863" y="96838"/>
            <a:ext cx="7158037" cy="14128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949325" y="1981200"/>
            <a:ext cx="3754438"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56163" y="1981200"/>
            <a:ext cx="3754437"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946150" y="6248400"/>
            <a:ext cx="1905000" cy="457200"/>
          </a:xfrm>
        </p:spPr>
        <p:txBody>
          <a:bodyPr/>
          <a:lstStyle>
            <a:lvl1pPr>
              <a:defRPr/>
            </a:lvl1pPr>
          </a:lstStyle>
          <a:p>
            <a:endParaRPr lang="en-US"/>
          </a:p>
        </p:txBody>
      </p:sp>
      <p:sp>
        <p:nvSpPr>
          <p:cNvPr id="6" name="Footer Placeholder 5"/>
          <p:cNvSpPr>
            <a:spLocks noGrp="1"/>
          </p:cNvSpPr>
          <p:nvPr>
            <p:ph type="ftr" sz="quarter" idx="11"/>
          </p:nvPr>
        </p:nvSpPr>
        <p:spPr>
          <a:xfrm>
            <a:off x="3352800" y="6248400"/>
            <a:ext cx="2895600" cy="457200"/>
          </a:xfrm>
        </p:spPr>
        <p:txBody>
          <a:bodyPr/>
          <a:lstStyle>
            <a:lvl1pPr>
              <a:defRPr/>
            </a:lvl1pPr>
          </a:lstStyle>
          <a:p>
            <a:endParaRPr lang="en-US"/>
          </a:p>
        </p:txBody>
      </p:sp>
      <p:sp>
        <p:nvSpPr>
          <p:cNvPr id="7" name="Slide Number Placeholder 6"/>
          <p:cNvSpPr>
            <a:spLocks noGrp="1"/>
          </p:cNvSpPr>
          <p:nvPr>
            <p:ph type="sldNum" sz="quarter" idx="12"/>
          </p:nvPr>
        </p:nvSpPr>
        <p:spPr>
          <a:xfrm>
            <a:off x="6705600" y="6248400"/>
            <a:ext cx="1905000" cy="457200"/>
          </a:xfrm>
        </p:spPr>
        <p:txBody>
          <a:bodyPr/>
          <a:lstStyle>
            <a:lvl1pPr>
              <a:defRPr/>
            </a:lvl1pPr>
          </a:lstStyle>
          <a:p>
            <a:fld id="{48623561-FC01-4E65-8D3A-25FEEF91BC61}"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231426" name="Rectangle 2"/>
          <p:cNvSpPr>
            <a:spLocks noChangeArrowheads="1"/>
          </p:cNvSpPr>
          <p:nvPr/>
        </p:nvSpPr>
        <p:spPr bwMode="auto">
          <a:xfrm>
            <a:off x="0" y="1377950"/>
            <a:ext cx="2133600" cy="101600"/>
          </a:xfrm>
          <a:prstGeom prst="rect">
            <a:avLst/>
          </a:prstGeom>
          <a:solidFill>
            <a:schemeClr val="accent2"/>
          </a:solidFill>
          <a:ln w="9525">
            <a:noFill/>
            <a:miter lim="800000"/>
            <a:headEnd/>
            <a:tailEnd/>
          </a:ln>
          <a:effectLst/>
        </p:spPr>
        <p:txBody>
          <a:bodyPr wrap="none" anchor="ctr"/>
          <a:lstStyle/>
          <a:p>
            <a:pPr algn="ctr"/>
            <a:endParaRPr lang="en-US" sz="2400">
              <a:latin typeface="Times New Roman" pitchFamily="18" charset="0"/>
            </a:endParaRPr>
          </a:p>
        </p:txBody>
      </p:sp>
      <p:sp>
        <p:nvSpPr>
          <p:cNvPr id="231427" name="Rectangle 3"/>
          <p:cNvSpPr>
            <a:spLocks noChangeArrowheads="1"/>
          </p:cNvSpPr>
          <p:nvPr/>
        </p:nvSpPr>
        <p:spPr bwMode="auto">
          <a:xfrm>
            <a:off x="1447800" y="1377950"/>
            <a:ext cx="7239000" cy="101600"/>
          </a:xfrm>
          <a:prstGeom prst="rect">
            <a:avLst/>
          </a:prstGeom>
          <a:gradFill rotWithShape="0">
            <a:gsLst>
              <a:gs pos="0">
                <a:schemeClr val="accent2"/>
              </a:gs>
              <a:gs pos="100000">
                <a:schemeClr val="bg1"/>
              </a:gs>
            </a:gsLst>
            <a:lin ang="0" scaled="1"/>
          </a:gradFill>
          <a:ln w="9525">
            <a:noFill/>
            <a:miter lim="800000"/>
            <a:headEnd/>
            <a:tailEnd/>
          </a:ln>
          <a:effectLst/>
        </p:spPr>
        <p:txBody>
          <a:bodyPr wrap="none" anchor="ctr"/>
          <a:lstStyle/>
          <a:p>
            <a:pPr algn="ctr"/>
            <a:endParaRPr lang="en-US" sz="2400">
              <a:latin typeface="Times New Roman" pitchFamily="18" charset="0"/>
            </a:endParaRPr>
          </a:p>
        </p:txBody>
      </p:sp>
      <p:sp>
        <p:nvSpPr>
          <p:cNvPr id="231428" name="Rectangle 4"/>
          <p:cNvSpPr>
            <a:spLocks noGrp="1" noChangeArrowheads="1"/>
          </p:cNvSpPr>
          <p:nvPr>
            <p:ph type="title"/>
          </p:nvPr>
        </p:nvSpPr>
        <p:spPr bwMode="auto">
          <a:xfrm>
            <a:off x="931863" y="96838"/>
            <a:ext cx="7158037" cy="14128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31429" name="Rectangle 5"/>
          <p:cNvSpPr>
            <a:spLocks noGrp="1" noChangeArrowheads="1"/>
          </p:cNvSpPr>
          <p:nvPr>
            <p:ph type="body" idx="1"/>
          </p:nvPr>
        </p:nvSpPr>
        <p:spPr bwMode="auto">
          <a:xfrm>
            <a:off x="949325" y="1981200"/>
            <a:ext cx="7661275"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31430" name="Rectangle 6"/>
          <p:cNvSpPr>
            <a:spLocks noGrp="1" noChangeArrowheads="1"/>
          </p:cNvSpPr>
          <p:nvPr>
            <p:ph type="dt" sz="half" idx="2"/>
          </p:nvPr>
        </p:nvSpPr>
        <p:spPr bwMode="auto">
          <a:xfrm>
            <a:off x="94615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vl1pPr>
          </a:lstStyle>
          <a:p>
            <a:endParaRPr lang="en-US"/>
          </a:p>
        </p:txBody>
      </p:sp>
      <p:sp>
        <p:nvSpPr>
          <p:cNvPr id="231431" name="Rectangle 7"/>
          <p:cNvSpPr>
            <a:spLocks noGrp="1" noChangeArrowheads="1"/>
          </p:cNvSpPr>
          <p:nvPr>
            <p:ph type="ftr" sz="quarter" idx="3"/>
          </p:nvPr>
        </p:nvSpPr>
        <p:spPr bwMode="auto">
          <a:xfrm>
            <a:off x="33528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000"/>
            </a:lvl1pPr>
          </a:lstStyle>
          <a:p>
            <a:endParaRPr lang="en-US"/>
          </a:p>
        </p:txBody>
      </p:sp>
      <p:sp>
        <p:nvSpPr>
          <p:cNvPr id="231432" name="Rectangle 8"/>
          <p:cNvSpPr>
            <a:spLocks noGrp="1" noChangeArrowheads="1"/>
          </p:cNvSpPr>
          <p:nvPr>
            <p:ph type="sldNum" sz="quarter" idx="4"/>
          </p:nvPr>
        </p:nvSpPr>
        <p:spPr bwMode="auto">
          <a:xfrm>
            <a:off x="67056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vl1pPr>
          </a:lstStyle>
          <a:p>
            <a:fld id="{85BBE6D5-37AE-45CD-B210-FFC3908CC97D}" type="slidenum">
              <a:rPr lang="en-US"/>
              <a:pPr/>
              <a:t>‹#›</a:t>
            </a:fld>
            <a:endParaRPr lang="en-US"/>
          </a:p>
        </p:txBody>
      </p:sp>
      <p:sp>
        <p:nvSpPr>
          <p:cNvPr id="231433" name="Freeform 9"/>
          <p:cNvSpPr>
            <a:spLocks noChangeArrowheads="1"/>
          </p:cNvSpPr>
          <p:nvPr/>
        </p:nvSpPr>
        <p:spPr bwMode="auto">
          <a:xfrm>
            <a:off x="838200" y="561975"/>
            <a:ext cx="152400" cy="1066800"/>
          </a:xfrm>
          <a:custGeom>
            <a:avLst/>
            <a:gdLst/>
            <a:ahLst/>
            <a:cxnLst>
              <a:cxn ang="0">
                <a:pos x="1000" y="1000"/>
              </a:cxn>
              <a:cxn ang="0">
                <a:pos x="0" y="1000"/>
              </a:cxn>
              <a:cxn ang="0">
                <a:pos x="0" y="0"/>
              </a:cxn>
              <a:cxn ang="0">
                <a:pos x="1000" y="0"/>
              </a:cxn>
            </a:cxnLst>
            <a:rect l="0" t="0" r="r" b="b"/>
            <a:pathLst>
              <a:path w="1000" h="1000">
                <a:moveTo>
                  <a:pt x="1000" y="1000"/>
                </a:moveTo>
                <a:lnTo>
                  <a:pt x="0" y="1000"/>
                </a:lnTo>
                <a:lnTo>
                  <a:pt x="0" y="0"/>
                </a:lnTo>
                <a:lnTo>
                  <a:pt x="1000" y="0"/>
                </a:lnTo>
              </a:path>
            </a:pathLst>
          </a:custGeom>
          <a:noFill/>
          <a:ln w="76200" cmpd="sng">
            <a:solidFill>
              <a:schemeClr val="tx2"/>
            </a:solidFill>
            <a:miter lim="800000"/>
            <a:headEnd/>
            <a:tailEnd/>
          </a:ln>
        </p:spPr>
        <p:txBody>
          <a:bodyPr/>
          <a:lstStyle/>
          <a:p>
            <a:endParaRPr lang="en-US"/>
          </a:p>
        </p:txBody>
      </p:sp>
      <p:sp>
        <p:nvSpPr>
          <p:cNvPr id="231434" name="Freeform 10"/>
          <p:cNvSpPr>
            <a:spLocks noChangeArrowheads="1"/>
          </p:cNvSpPr>
          <p:nvPr/>
        </p:nvSpPr>
        <p:spPr bwMode="auto">
          <a:xfrm>
            <a:off x="8262938" y="269875"/>
            <a:ext cx="152400" cy="1073150"/>
          </a:xfrm>
          <a:custGeom>
            <a:avLst/>
            <a:gdLst/>
            <a:ahLst/>
            <a:cxnLst>
              <a:cxn ang="0">
                <a:pos x="0" y="0"/>
              </a:cxn>
              <a:cxn ang="0">
                <a:pos x="1000" y="0"/>
              </a:cxn>
              <a:cxn ang="0">
                <a:pos x="1000" y="1000"/>
              </a:cxn>
              <a:cxn ang="0">
                <a:pos x="0" y="1000"/>
              </a:cxn>
            </a:cxnLst>
            <a:rect l="0" t="0" r="r" b="b"/>
            <a:pathLst>
              <a:path w="1000" h="1000">
                <a:moveTo>
                  <a:pt x="0" y="0"/>
                </a:moveTo>
                <a:lnTo>
                  <a:pt x="1000" y="0"/>
                </a:lnTo>
                <a:lnTo>
                  <a:pt x="1000" y="1000"/>
                </a:lnTo>
                <a:lnTo>
                  <a:pt x="0" y="1000"/>
                </a:lnTo>
              </a:path>
            </a:pathLst>
          </a:custGeom>
          <a:noFill/>
          <a:ln w="76200" cap="flat" cmpd="sng">
            <a:solidFill>
              <a:schemeClr val="accent1"/>
            </a:solidFill>
            <a:prstDash val="solid"/>
            <a:miter lim="800000"/>
            <a:headEnd/>
            <a:tailEnd/>
          </a:ln>
        </p:spPr>
        <p:txBody>
          <a:bodyPr/>
          <a:lstStyle/>
          <a:p>
            <a:endParaRPr lang="en-US"/>
          </a:p>
        </p:txBody>
      </p:sp>
    </p:spTree>
  </p:cSld>
  <p:clrMap bg1="dk2" tx1="lt1" bg2="dk1" tx2="lt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31429">
                                            <p:txEl>
                                              <p:pRg st="0" end="0"/>
                                            </p:txEl>
                                          </p:spTgt>
                                        </p:tgtEl>
                                        <p:attrNameLst>
                                          <p:attrName>style.visibility</p:attrName>
                                        </p:attrNameLst>
                                      </p:cBhvr>
                                      <p:to>
                                        <p:strVal val="visible"/>
                                      </p:to>
                                    </p:set>
                                    <p:animEffect transition="in" filter="fade">
                                      <p:cBhvr>
                                        <p:cTn id="7" dur="1000"/>
                                        <p:tgtEl>
                                          <p:spTgt spid="231429">
                                            <p:txEl>
                                              <p:pRg st="0" end="0"/>
                                            </p:txEl>
                                          </p:spTgt>
                                        </p:tgtEl>
                                      </p:cBhvr>
                                    </p:animEffect>
                                    <p:anim calcmode="lin" valueType="num">
                                      <p:cBhvr>
                                        <p:cTn id="8" dur="1000" fill="hold"/>
                                        <p:tgtEl>
                                          <p:spTgt spid="23142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31429">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31429">
                                            <p:txEl>
                                              <p:pRg st="1" end="1"/>
                                            </p:txEl>
                                          </p:spTgt>
                                        </p:tgtEl>
                                        <p:attrNameLst>
                                          <p:attrName>style.visibility</p:attrName>
                                        </p:attrNameLst>
                                      </p:cBhvr>
                                      <p:to>
                                        <p:strVal val="visible"/>
                                      </p:to>
                                    </p:set>
                                    <p:animEffect transition="in" filter="fade">
                                      <p:cBhvr>
                                        <p:cTn id="12" dur="1000"/>
                                        <p:tgtEl>
                                          <p:spTgt spid="231429">
                                            <p:txEl>
                                              <p:pRg st="1" end="1"/>
                                            </p:txEl>
                                          </p:spTgt>
                                        </p:tgtEl>
                                      </p:cBhvr>
                                    </p:animEffect>
                                    <p:anim calcmode="lin" valueType="num">
                                      <p:cBhvr>
                                        <p:cTn id="13" dur="1000" fill="hold"/>
                                        <p:tgtEl>
                                          <p:spTgt spid="231429">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31429">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31429">
                                            <p:txEl>
                                              <p:pRg st="2" end="2"/>
                                            </p:txEl>
                                          </p:spTgt>
                                        </p:tgtEl>
                                        <p:attrNameLst>
                                          <p:attrName>style.visibility</p:attrName>
                                        </p:attrNameLst>
                                      </p:cBhvr>
                                      <p:to>
                                        <p:strVal val="visible"/>
                                      </p:to>
                                    </p:set>
                                    <p:animEffect transition="in" filter="fade">
                                      <p:cBhvr>
                                        <p:cTn id="17" dur="1000"/>
                                        <p:tgtEl>
                                          <p:spTgt spid="231429">
                                            <p:txEl>
                                              <p:pRg st="2" end="2"/>
                                            </p:txEl>
                                          </p:spTgt>
                                        </p:tgtEl>
                                      </p:cBhvr>
                                    </p:animEffect>
                                    <p:anim calcmode="lin" valueType="num">
                                      <p:cBhvr>
                                        <p:cTn id="18" dur="1000" fill="hold"/>
                                        <p:tgtEl>
                                          <p:spTgt spid="231429">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31429">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31429">
                                            <p:txEl>
                                              <p:pRg st="3" end="3"/>
                                            </p:txEl>
                                          </p:spTgt>
                                        </p:tgtEl>
                                        <p:attrNameLst>
                                          <p:attrName>style.visibility</p:attrName>
                                        </p:attrNameLst>
                                      </p:cBhvr>
                                      <p:to>
                                        <p:strVal val="visible"/>
                                      </p:to>
                                    </p:set>
                                    <p:animEffect transition="in" filter="fade">
                                      <p:cBhvr>
                                        <p:cTn id="22" dur="1000"/>
                                        <p:tgtEl>
                                          <p:spTgt spid="231429">
                                            <p:txEl>
                                              <p:pRg st="3" end="3"/>
                                            </p:txEl>
                                          </p:spTgt>
                                        </p:tgtEl>
                                      </p:cBhvr>
                                    </p:animEffect>
                                    <p:anim calcmode="lin" valueType="num">
                                      <p:cBhvr>
                                        <p:cTn id="23" dur="1000" fill="hold"/>
                                        <p:tgtEl>
                                          <p:spTgt spid="231429">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31429">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31429">
                                            <p:txEl>
                                              <p:pRg st="4" end="4"/>
                                            </p:txEl>
                                          </p:spTgt>
                                        </p:tgtEl>
                                        <p:attrNameLst>
                                          <p:attrName>style.visibility</p:attrName>
                                        </p:attrNameLst>
                                      </p:cBhvr>
                                      <p:to>
                                        <p:strVal val="visible"/>
                                      </p:to>
                                    </p:set>
                                    <p:animEffect transition="in" filter="fade">
                                      <p:cBhvr>
                                        <p:cTn id="27" dur="1000"/>
                                        <p:tgtEl>
                                          <p:spTgt spid="231429">
                                            <p:txEl>
                                              <p:pRg st="4" end="4"/>
                                            </p:txEl>
                                          </p:spTgt>
                                        </p:tgtEl>
                                      </p:cBhvr>
                                    </p:animEffect>
                                    <p:anim calcmode="lin" valueType="num">
                                      <p:cBhvr>
                                        <p:cTn id="28" dur="1000" fill="hold"/>
                                        <p:tgtEl>
                                          <p:spTgt spid="231429">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31429">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9" grpId="0" build="p">
        <p:tmplLst>
          <p:tmpl lvl="1">
            <p:tnLst>
              <p:par>
                <p:cTn presetID="42" presetClass="entr" presetSubtype="0" fill="hold" nodeType="clickEffect">
                  <p:stCondLst>
                    <p:cond delay="0"/>
                  </p:stCondLst>
                  <p:childTnLst>
                    <p:set>
                      <p:cBhvr>
                        <p:cTn dur="1" fill="hold">
                          <p:stCondLst>
                            <p:cond delay="0"/>
                          </p:stCondLst>
                        </p:cTn>
                        <p:tgtEl>
                          <p:spTgt spid="231429"/>
                        </p:tgtEl>
                        <p:attrNameLst>
                          <p:attrName>style.visibility</p:attrName>
                        </p:attrNameLst>
                      </p:cBhvr>
                      <p:to>
                        <p:strVal val="visible"/>
                      </p:to>
                    </p:set>
                    <p:animEffect transition="in" filter="fade">
                      <p:cBhvr>
                        <p:cTn dur="1000"/>
                        <p:tgtEl>
                          <p:spTgt spid="231429"/>
                        </p:tgtEl>
                      </p:cBhvr>
                    </p:animEffect>
                    <p:anim calcmode="lin" valueType="num">
                      <p:cBhvr>
                        <p:cTn dur="1000" fill="hold"/>
                        <p:tgtEl>
                          <p:spTgt spid="231429"/>
                        </p:tgtEl>
                        <p:attrNameLst>
                          <p:attrName>ppt_x</p:attrName>
                        </p:attrNameLst>
                      </p:cBhvr>
                      <p:tavLst>
                        <p:tav tm="0">
                          <p:val>
                            <p:strVal val="#ppt_x"/>
                          </p:val>
                        </p:tav>
                        <p:tav tm="100000">
                          <p:val>
                            <p:strVal val="#ppt_x"/>
                          </p:val>
                        </p:tav>
                      </p:tavLst>
                    </p:anim>
                    <p:anim calcmode="lin" valueType="num">
                      <p:cBhvr>
                        <p:cTn dur="1000" fill="hold"/>
                        <p:tgtEl>
                          <p:spTgt spid="231429"/>
                        </p:tgtEl>
                        <p:attrNameLst>
                          <p:attrName>ppt_y</p:attrName>
                        </p:attrNameLst>
                      </p:cBhvr>
                      <p:tavLst>
                        <p:tav tm="0">
                          <p:val>
                            <p:strVal val="#ppt_y+.1"/>
                          </p:val>
                        </p:tav>
                        <p:tav tm="100000">
                          <p:val>
                            <p:strVal val="#ppt_y"/>
                          </p:val>
                        </p:tav>
                      </p:tavLst>
                    </p:anim>
                  </p:childTnLst>
                </p:cTn>
              </p:par>
            </p:tnLst>
          </p:tmpl>
          <p:tmpl lvl="2">
            <p:tnLst>
              <p:par>
                <p:cTn presetID="42" presetClass="entr" presetSubtype="0" fill="hold" nodeType="withEffect">
                  <p:stCondLst>
                    <p:cond delay="0"/>
                  </p:stCondLst>
                  <p:childTnLst>
                    <p:set>
                      <p:cBhvr>
                        <p:cTn dur="1" fill="hold">
                          <p:stCondLst>
                            <p:cond delay="0"/>
                          </p:stCondLst>
                        </p:cTn>
                        <p:tgtEl>
                          <p:spTgt spid="231429"/>
                        </p:tgtEl>
                        <p:attrNameLst>
                          <p:attrName>style.visibility</p:attrName>
                        </p:attrNameLst>
                      </p:cBhvr>
                      <p:to>
                        <p:strVal val="visible"/>
                      </p:to>
                    </p:set>
                    <p:animEffect transition="in" filter="fade">
                      <p:cBhvr>
                        <p:cTn dur="1000"/>
                        <p:tgtEl>
                          <p:spTgt spid="231429"/>
                        </p:tgtEl>
                      </p:cBhvr>
                    </p:animEffect>
                    <p:anim calcmode="lin" valueType="num">
                      <p:cBhvr>
                        <p:cTn dur="1000" fill="hold"/>
                        <p:tgtEl>
                          <p:spTgt spid="231429"/>
                        </p:tgtEl>
                        <p:attrNameLst>
                          <p:attrName>ppt_x</p:attrName>
                        </p:attrNameLst>
                      </p:cBhvr>
                      <p:tavLst>
                        <p:tav tm="0">
                          <p:val>
                            <p:strVal val="#ppt_x"/>
                          </p:val>
                        </p:tav>
                        <p:tav tm="100000">
                          <p:val>
                            <p:strVal val="#ppt_x"/>
                          </p:val>
                        </p:tav>
                      </p:tavLst>
                    </p:anim>
                    <p:anim calcmode="lin" valueType="num">
                      <p:cBhvr>
                        <p:cTn dur="1000" fill="hold"/>
                        <p:tgtEl>
                          <p:spTgt spid="231429"/>
                        </p:tgtEl>
                        <p:attrNameLst>
                          <p:attrName>ppt_y</p:attrName>
                        </p:attrNameLst>
                      </p:cBhvr>
                      <p:tavLst>
                        <p:tav tm="0">
                          <p:val>
                            <p:strVal val="#ppt_y+.1"/>
                          </p:val>
                        </p:tav>
                        <p:tav tm="100000">
                          <p:val>
                            <p:strVal val="#ppt_y"/>
                          </p:val>
                        </p:tav>
                      </p:tavLst>
                    </p:anim>
                  </p:childTnLst>
                </p:cTn>
              </p:par>
            </p:tnLst>
          </p:tmpl>
          <p:tmpl lvl="3">
            <p:tnLst>
              <p:par>
                <p:cTn presetID="42" presetClass="entr" presetSubtype="0" fill="hold" nodeType="withEffect">
                  <p:stCondLst>
                    <p:cond delay="0"/>
                  </p:stCondLst>
                  <p:childTnLst>
                    <p:set>
                      <p:cBhvr>
                        <p:cTn dur="1" fill="hold">
                          <p:stCondLst>
                            <p:cond delay="0"/>
                          </p:stCondLst>
                        </p:cTn>
                        <p:tgtEl>
                          <p:spTgt spid="231429"/>
                        </p:tgtEl>
                        <p:attrNameLst>
                          <p:attrName>style.visibility</p:attrName>
                        </p:attrNameLst>
                      </p:cBhvr>
                      <p:to>
                        <p:strVal val="visible"/>
                      </p:to>
                    </p:set>
                    <p:animEffect transition="in" filter="fade">
                      <p:cBhvr>
                        <p:cTn dur="1000"/>
                        <p:tgtEl>
                          <p:spTgt spid="231429"/>
                        </p:tgtEl>
                      </p:cBhvr>
                    </p:animEffect>
                    <p:anim calcmode="lin" valueType="num">
                      <p:cBhvr>
                        <p:cTn dur="1000" fill="hold"/>
                        <p:tgtEl>
                          <p:spTgt spid="231429"/>
                        </p:tgtEl>
                        <p:attrNameLst>
                          <p:attrName>ppt_x</p:attrName>
                        </p:attrNameLst>
                      </p:cBhvr>
                      <p:tavLst>
                        <p:tav tm="0">
                          <p:val>
                            <p:strVal val="#ppt_x"/>
                          </p:val>
                        </p:tav>
                        <p:tav tm="100000">
                          <p:val>
                            <p:strVal val="#ppt_x"/>
                          </p:val>
                        </p:tav>
                      </p:tavLst>
                    </p:anim>
                    <p:anim calcmode="lin" valueType="num">
                      <p:cBhvr>
                        <p:cTn dur="1000" fill="hold"/>
                        <p:tgtEl>
                          <p:spTgt spid="231429"/>
                        </p:tgtEl>
                        <p:attrNameLst>
                          <p:attrName>ppt_y</p:attrName>
                        </p:attrNameLst>
                      </p:cBhvr>
                      <p:tavLst>
                        <p:tav tm="0">
                          <p:val>
                            <p:strVal val="#ppt_y+.1"/>
                          </p:val>
                        </p:tav>
                        <p:tav tm="100000">
                          <p:val>
                            <p:strVal val="#ppt_y"/>
                          </p:val>
                        </p:tav>
                      </p:tavLst>
                    </p:anim>
                  </p:childTnLst>
                </p:cTn>
              </p:par>
            </p:tnLst>
          </p:tmpl>
          <p:tmpl lvl="4">
            <p:tnLst>
              <p:par>
                <p:cTn presetID="42" presetClass="entr" presetSubtype="0" fill="hold" nodeType="withEffect">
                  <p:stCondLst>
                    <p:cond delay="0"/>
                  </p:stCondLst>
                  <p:childTnLst>
                    <p:set>
                      <p:cBhvr>
                        <p:cTn dur="1" fill="hold">
                          <p:stCondLst>
                            <p:cond delay="0"/>
                          </p:stCondLst>
                        </p:cTn>
                        <p:tgtEl>
                          <p:spTgt spid="231429"/>
                        </p:tgtEl>
                        <p:attrNameLst>
                          <p:attrName>style.visibility</p:attrName>
                        </p:attrNameLst>
                      </p:cBhvr>
                      <p:to>
                        <p:strVal val="visible"/>
                      </p:to>
                    </p:set>
                    <p:animEffect transition="in" filter="fade">
                      <p:cBhvr>
                        <p:cTn dur="1000"/>
                        <p:tgtEl>
                          <p:spTgt spid="231429"/>
                        </p:tgtEl>
                      </p:cBhvr>
                    </p:animEffect>
                    <p:anim calcmode="lin" valueType="num">
                      <p:cBhvr>
                        <p:cTn dur="1000" fill="hold"/>
                        <p:tgtEl>
                          <p:spTgt spid="231429"/>
                        </p:tgtEl>
                        <p:attrNameLst>
                          <p:attrName>ppt_x</p:attrName>
                        </p:attrNameLst>
                      </p:cBhvr>
                      <p:tavLst>
                        <p:tav tm="0">
                          <p:val>
                            <p:strVal val="#ppt_x"/>
                          </p:val>
                        </p:tav>
                        <p:tav tm="100000">
                          <p:val>
                            <p:strVal val="#ppt_x"/>
                          </p:val>
                        </p:tav>
                      </p:tavLst>
                    </p:anim>
                    <p:anim calcmode="lin" valueType="num">
                      <p:cBhvr>
                        <p:cTn dur="1000" fill="hold"/>
                        <p:tgtEl>
                          <p:spTgt spid="231429"/>
                        </p:tgtEl>
                        <p:attrNameLst>
                          <p:attrName>ppt_y</p:attrName>
                        </p:attrNameLst>
                      </p:cBhvr>
                      <p:tavLst>
                        <p:tav tm="0">
                          <p:val>
                            <p:strVal val="#ppt_y+.1"/>
                          </p:val>
                        </p:tav>
                        <p:tav tm="100000">
                          <p:val>
                            <p:strVal val="#ppt_y"/>
                          </p:val>
                        </p:tav>
                      </p:tavLst>
                    </p:anim>
                  </p:childTnLst>
                </p:cTn>
              </p:par>
            </p:tnLst>
          </p:tmpl>
          <p:tmpl lvl="5">
            <p:tnLst>
              <p:par>
                <p:cTn presetID="42" presetClass="entr" presetSubtype="0" fill="hold" nodeType="withEffect">
                  <p:stCondLst>
                    <p:cond delay="0"/>
                  </p:stCondLst>
                  <p:childTnLst>
                    <p:set>
                      <p:cBhvr>
                        <p:cTn dur="1" fill="hold">
                          <p:stCondLst>
                            <p:cond delay="0"/>
                          </p:stCondLst>
                        </p:cTn>
                        <p:tgtEl>
                          <p:spTgt spid="231429"/>
                        </p:tgtEl>
                        <p:attrNameLst>
                          <p:attrName>style.visibility</p:attrName>
                        </p:attrNameLst>
                      </p:cBhvr>
                      <p:to>
                        <p:strVal val="visible"/>
                      </p:to>
                    </p:set>
                    <p:animEffect transition="in" filter="fade">
                      <p:cBhvr>
                        <p:cTn dur="1000"/>
                        <p:tgtEl>
                          <p:spTgt spid="231429"/>
                        </p:tgtEl>
                      </p:cBhvr>
                    </p:animEffect>
                    <p:anim calcmode="lin" valueType="num">
                      <p:cBhvr>
                        <p:cTn dur="1000" fill="hold"/>
                        <p:tgtEl>
                          <p:spTgt spid="231429"/>
                        </p:tgtEl>
                        <p:attrNameLst>
                          <p:attrName>ppt_x</p:attrName>
                        </p:attrNameLst>
                      </p:cBhvr>
                      <p:tavLst>
                        <p:tav tm="0">
                          <p:val>
                            <p:strVal val="#ppt_x"/>
                          </p:val>
                        </p:tav>
                        <p:tav tm="100000">
                          <p:val>
                            <p:strVal val="#ppt_x"/>
                          </p:val>
                        </p:tav>
                      </p:tavLst>
                    </p:anim>
                    <p:anim calcmode="lin" valueType="num">
                      <p:cBhvr>
                        <p:cTn dur="1000" fill="hold"/>
                        <p:tgtEl>
                          <p:spTgt spid="231429"/>
                        </p:tgtEl>
                        <p:attrNameLst>
                          <p:attrName>ppt_y</p:attrName>
                        </p:attrNameLst>
                      </p:cBhvr>
                      <p:tavLst>
                        <p:tav tm="0">
                          <p:val>
                            <p:strVal val="#ppt_y+.1"/>
                          </p:val>
                        </p:tav>
                        <p:tav tm="100000">
                          <p:val>
                            <p:strVal val="#ppt_y"/>
                          </p:val>
                        </p:tav>
                      </p:tavLst>
                    </p:anim>
                  </p:childTnLst>
                </p:cTn>
              </p:par>
            </p:tnLst>
          </p:tmpl>
        </p:tmplLst>
      </p:bldP>
    </p:bldLst>
  </p:timing>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Arial" charset="0"/>
        </a:defRPr>
      </a:lvl2pPr>
      <a:lvl3pPr algn="l" rtl="0" fontAlgn="base">
        <a:spcBef>
          <a:spcPct val="0"/>
        </a:spcBef>
        <a:spcAft>
          <a:spcPct val="0"/>
        </a:spcAft>
        <a:defRPr sz="4000">
          <a:solidFill>
            <a:schemeClr val="tx2"/>
          </a:solidFill>
          <a:latin typeface="Arial" charset="0"/>
        </a:defRPr>
      </a:lvl3pPr>
      <a:lvl4pPr algn="l" rtl="0" fontAlgn="base">
        <a:spcBef>
          <a:spcPct val="0"/>
        </a:spcBef>
        <a:spcAft>
          <a:spcPct val="0"/>
        </a:spcAft>
        <a:defRPr sz="4000">
          <a:solidFill>
            <a:schemeClr val="tx2"/>
          </a:solidFill>
          <a:latin typeface="Arial" charset="0"/>
        </a:defRPr>
      </a:lvl4pPr>
      <a:lvl5pPr algn="l" rtl="0" fontAlgn="base">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447675" indent="-447675" algn="l" rtl="0" fontAlgn="base">
        <a:spcBef>
          <a:spcPct val="20000"/>
        </a:spcBef>
        <a:spcAft>
          <a:spcPct val="0"/>
        </a:spcAft>
        <a:buClr>
          <a:schemeClr val="accent1"/>
        </a:buClr>
        <a:buSzPct val="70000"/>
        <a:buFont typeface="Wingdings" pitchFamily="2" charset="2"/>
        <a:buChar char="n"/>
        <a:defRPr sz="3200">
          <a:solidFill>
            <a:schemeClr val="tx1"/>
          </a:solidFill>
          <a:latin typeface="+mn-lt"/>
          <a:ea typeface="+mn-ea"/>
          <a:cs typeface="+mn-cs"/>
        </a:defRPr>
      </a:lvl1pPr>
      <a:lvl2pPr marL="889000" indent="-439738" algn="l" rtl="0" fontAlgn="base">
        <a:spcBef>
          <a:spcPct val="20000"/>
        </a:spcBef>
        <a:spcAft>
          <a:spcPct val="0"/>
        </a:spcAft>
        <a:buClr>
          <a:schemeClr val="hlink"/>
        </a:buClr>
        <a:buSzPct val="65000"/>
        <a:buFont typeface="Wingdings" pitchFamily="2" charset="2"/>
        <a:buChar char="¡"/>
        <a:defRPr sz="2800">
          <a:solidFill>
            <a:schemeClr val="tx1"/>
          </a:solidFill>
          <a:latin typeface="+mn-lt"/>
        </a:defRPr>
      </a:lvl2pPr>
      <a:lvl3pPr marL="1293813" indent="-403225" algn="l" rtl="0" fontAlgn="base">
        <a:spcBef>
          <a:spcPct val="20000"/>
        </a:spcBef>
        <a:spcAft>
          <a:spcPct val="0"/>
        </a:spcAft>
        <a:buClr>
          <a:schemeClr val="accent1"/>
        </a:buClr>
        <a:buSzPct val="70000"/>
        <a:buFont typeface="Wingdings" pitchFamily="2" charset="2"/>
        <a:buChar char="n"/>
        <a:defRPr sz="2400">
          <a:solidFill>
            <a:schemeClr val="tx1"/>
          </a:solidFill>
          <a:latin typeface="+mn-lt"/>
        </a:defRPr>
      </a:lvl3pPr>
      <a:lvl4pPr marL="1681163" indent="-385763" algn="l" rtl="0" fontAlgn="base">
        <a:spcBef>
          <a:spcPct val="20000"/>
        </a:spcBef>
        <a:spcAft>
          <a:spcPct val="0"/>
        </a:spcAft>
        <a:buClr>
          <a:schemeClr val="hlink"/>
        </a:buClr>
        <a:buSzPct val="75000"/>
        <a:buFont typeface="Wingdings" pitchFamily="2" charset="2"/>
        <a:buChar char="¡"/>
        <a:defRPr sz="2000">
          <a:solidFill>
            <a:schemeClr val="tx1"/>
          </a:solidFill>
          <a:latin typeface="+mn-lt"/>
        </a:defRPr>
      </a:lvl4pPr>
      <a:lvl5pPr marL="20701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5pPr>
      <a:lvl6pPr marL="25273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6pPr>
      <a:lvl7pPr marL="29845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7pPr>
      <a:lvl8pPr marL="34417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8pPr>
      <a:lvl9pPr marL="3898900" indent="-387350" algn="l" rtl="0" fontAlgn="base">
        <a:spcBef>
          <a:spcPct val="20000"/>
        </a:spcBef>
        <a:spcAft>
          <a:spcPct val="0"/>
        </a:spcAft>
        <a:buClr>
          <a:schemeClr val="accent1"/>
        </a:buClr>
        <a:buSzPct val="70000"/>
        <a:buFont typeface="Wingdings" pitchFamily="2" charset="2"/>
        <a:buChar char="n"/>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17.xml.rels><?xml version="1.0" encoding="UTF-8" standalone="yes"?>
<Relationships xmlns="http://schemas.openxmlformats.org/package/2006/relationships"><Relationship Id="rId2" Type="http://schemas.openxmlformats.org/officeDocument/2006/relationships/hyperlink" Target="http://www.time.com/time/time100/heroes/profile/parks01.htm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usinfo.state.gov/products/pubs/civilrts/"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hyperlink" Target="http://www.sitins.com/"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ellabakercenter.org/frame1.html" TargetMode="External"/><Relationship Id="rId2" Type="http://schemas.openxmlformats.org/officeDocument/2006/relationships/hyperlink" Target="http://www.ibiblio.org/sncc/index.html"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hyperlink" Target="http://www.africanamericans.com/CivilRightsActof19641.htm"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a:t>The Civil Rights Movement</a:t>
            </a:r>
          </a:p>
        </p:txBody>
      </p:sp>
      <p:sp>
        <p:nvSpPr>
          <p:cNvPr id="6" name="TextBox 5"/>
          <p:cNvSpPr txBox="1"/>
          <p:nvPr/>
        </p:nvSpPr>
        <p:spPr>
          <a:xfrm>
            <a:off x="1295400" y="0"/>
            <a:ext cx="6934200" cy="1077218"/>
          </a:xfrm>
          <a:prstGeom prst="rect">
            <a:avLst/>
          </a:prstGeom>
          <a:noFill/>
        </p:spPr>
        <p:txBody>
          <a:bodyPr wrap="square" rtlCol="0">
            <a:spAutoFit/>
          </a:bodyPr>
          <a:lstStyle/>
          <a:p>
            <a:r>
              <a:rPr lang="en-US" sz="3200" dirty="0" smtClean="0">
                <a:solidFill>
                  <a:schemeClr val="tx2"/>
                </a:solidFill>
              </a:rPr>
              <a:t>AIM: What were the causes &amp; effects of the Civil Rights Movement?</a:t>
            </a:r>
            <a:endParaRPr lang="en-US" sz="3200" dirty="0">
              <a:solidFill>
                <a:schemeClr val="tx2"/>
              </a:solidFill>
            </a:endParaRPr>
          </a:p>
        </p:txBody>
      </p:sp>
      <p:sp>
        <p:nvSpPr>
          <p:cNvPr id="7" name="TextBox 6"/>
          <p:cNvSpPr txBox="1"/>
          <p:nvPr/>
        </p:nvSpPr>
        <p:spPr>
          <a:xfrm>
            <a:off x="4343400" y="2895600"/>
            <a:ext cx="4286751" cy="584775"/>
          </a:xfrm>
          <a:prstGeom prst="rect">
            <a:avLst/>
          </a:prstGeom>
          <a:noFill/>
        </p:spPr>
        <p:txBody>
          <a:bodyPr wrap="none" rtlCol="0">
            <a:spAutoFit/>
          </a:bodyPr>
          <a:lstStyle/>
          <a:p>
            <a:r>
              <a:rPr lang="en-US" sz="3200" dirty="0" smtClean="0">
                <a:solidFill>
                  <a:schemeClr val="tx2"/>
                </a:solidFill>
              </a:rPr>
              <a:t>Do Now:  Review Quiz</a:t>
            </a:r>
            <a:endParaRPr lang="en-US" sz="3200" dirty="0">
              <a:solidFill>
                <a:schemeClr val="tx2"/>
              </a:solidFill>
            </a:endParaRPr>
          </a:p>
        </p:txBody>
      </p:sp>
      <p:pic>
        <p:nvPicPr>
          <p:cNvPr id="2053" name="Picture 5" descr="http://digital.library.okstate.edu/encyclopedia/entries/C/images/CI010B.jpg"/>
          <p:cNvPicPr>
            <a:picLocks noChangeAspect="1" noChangeArrowheads="1"/>
          </p:cNvPicPr>
          <p:nvPr/>
        </p:nvPicPr>
        <p:blipFill>
          <a:blip r:embed="rId2" cstate="print"/>
          <a:srcRect/>
          <a:stretch>
            <a:fillRect/>
          </a:stretch>
        </p:blipFill>
        <p:spPr bwMode="auto">
          <a:xfrm>
            <a:off x="6324600" y="4267200"/>
            <a:ext cx="2324100" cy="22867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5" name="Picture 7" descr="http://image.absoluteastronomy.com/images/encyclopediaimages/a/af/africanamericans1.png"/>
          <p:cNvPicPr>
            <a:picLocks noChangeAspect="1" noChangeArrowheads="1"/>
          </p:cNvPicPr>
          <p:nvPr/>
        </p:nvPicPr>
        <p:blipFill>
          <a:blip r:embed="rId3" cstate="print"/>
          <a:srcRect/>
          <a:stretch>
            <a:fillRect/>
          </a:stretch>
        </p:blipFill>
        <p:spPr bwMode="auto">
          <a:xfrm>
            <a:off x="3657600" y="3886200"/>
            <a:ext cx="2028825" cy="26224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7" name="Picture 9" descr="http://www.southernct.edu/%7Eils69315/sixties/civilrights.jpg"/>
          <p:cNvPicPr>
            <a:picLocks noChangeAspect="1" noChangeArrowheads="1"/>
          </p:cNvPicPr>
          <p:nvPr/>
        </p:nvPicPr>
        <p:blipFill>
          <a:blip r:embed="rId4" cstate="print"/>
          <a:srcRect/>
          <a:stretch>
            <a:fillRect/>
          </a:stretch>
        </p:blipFill>
        <p:spPr bwMode="auto">
          <a:xfrm>
            <a:off x="304800" y="3581400"/>
            <a:ext cx="2857500" cy="22955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7086600" y="1600200"/>
            <a:ext cx="1143000" cy="369332"/>
          </a:xfrm>
          <a:prstGeom prst="rect">
            <a:avLst/>
          </a:prstGeom>
          <a:noFill/>
        </p:spPr>
        <p:txBody>
          <a:bodyPr wrap="square" rtlCol="0">
            <a:spAutoFit/>
          </a:bodyPr>
          <a:lstStyle/>
          <a:p>
            <a:r>
              <a:rPr lang="en-US" b="1" dirty="0" smtClean="0"/>
              <a:t>DAY #1</a:t>
            </a:r>
            <a:endParaRPr lang="en-US"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a:t>Harlem Renaissance</a:t>
            </a:r>
          </a:p>
        </p:txBody>
      </p:sp>
      <p:sp>
        <p:nvSpPr>
          <p:cNvPr id="234500" name="Rectangle 4"/>
          <p:cNvSpPr>
            <a:spLocks noGrp="1" noChangeArrowheads="1"/>
          </p:cNvSpPr>
          <p:nvPr>
            <p:ph type="body" sz="half" idx="1"/>
          </p:nvPr>
        </p:nvSpPr>
        <p:spPr>
          <a:xfrm>
            <a:off x="914400" y="1752600"/>
            <a:ext cx="3754438" cy="4114800"/>
          </a:xfrm>
        </p:spPr>
        <p:txBody>
          <a:bodyPr/>
          <a:lstStyle/>
          <a:p>
            <a:r>
              <a:rPr lang="en-US" sz="2800" dirty="0">
                <a:solidFill>
                  <a:srgbClr val="C00000"/>
                </a:solidFill>
              </a:rPr>
              <a:t>The Harlem Renaissance </a:t>
            </a:r>
            <a:r>
              <a:rPr lang="en-US" sz="2800" dirty="0">
                <a:solidFill>
                  <a:schemeClr val="tx2"/>
                </a:solidFill>
              </a:rPr>
              <a:t>was an African American cultural movement of the 1920s and early 1930s centered around the Harlem neighborhood of New York City.</a:t>
            </a:r>
          </a:p>
        </p:txBody>
      </p:sp>
      <p:pic>
        <p:nvPicPr>
          <p:cNvPr id="234502" name="Picture 6" descr="Harlem"/>
          <p:cNvPicPr>
            <a:picLocks noGrp="1" noChangeAspect="1" noChangeArrowheads="1"/>
          </p:cNvPicPr>
          <p:nvPr>
            <p:ph sz="half" idx="2"/>
          </p:nvPr>
        </p:nvPicPr>
        <p:blipFill>
          <a:blip r:embed="rId2" cstate="print"/>
          <a:srcRect/>
          <a:stretch>
            <a:fillRect/>
          </a:stretch>
        </p:blipFill>
        <p:spPr>
          <a:xfrm>
            <a:off x="5181600" y="1752600"/>
            <a:ext cx="3644900" cy="4111625"/>
          </a:xfrm>
          <a:noFill/>
          <a:ln/>
        </p:spPr>
      </p:pic>
      <p:sp>
        <p:nvSpPr>
          <p:cNvPr id="234503" name="Text Box 7"/>
          <p:cNvSpPr txBox="1">
            <a:spLocks noChangeArrowheads="1"/>
          </p:cNvSpPr>
          <p:nvPr/>
        </p:nvSpPr>
        <p:spPr bwMode="auto">
          <a:xfrm>
            <a:off x="5105400" y="6080125"/>
            <a:ext cx="3657600" cy="625475"/>
          </a:xfrm>
          <a:prstGeom prst="rect">
            <a:avLst/>
          </a:prstGeom>
          <a:noFill/>
          <a:ln w="9525">
            <a:noFill/>
            <a:miter lim="800000"/>
            <a:headEnd/>
            <a:tailEnd/>
          </a:ln>
          <a:effectLst/>
        </p:spPr>
        <p:txBody>
          <a:bodyPr>
            <a:spAutoFit/>
          </a:bodyPr>
          <a:lstStyle/>
          <a:p>
            <a:pPr eaLnBrk="0" hangingPunct="0">
              <a:spcBef>
                <a:spcPct val="50000"/>
              </a:spcBef>
            </a:pPr>
            <a:r>
              <a:rPr lang="en-US" sz="1000">
                <a:solidFill>
                  <a:schemeClr val="tx2"/>
                </a:solidFill>
              </a:rPr>
              <a:t>[Grocery store, Harlem, 1940] </a:t>
            </a:r>
          </a:p>
          <a:p>
            <a:pPr eaLnBrk="0" hangingPunct="0">
              <a:spcBef>
                <a:spcPct val="50000"/>
              </a:spcBef>
            </a:pPr>
            <a:r>
              <a:rPr lang="en-US" sz="1000">
                <a:solidFill>
                  <a:schemeClr val="tx2"/>
                </a:solidFill>
              </a:rPr>
              <a:t>Library of Congress Prints and Photographs Division Washington, D.C.;</a:t>
            </a:r>
            <a:r>
              <a:rPr lang="en-US" sz="1000"/>
              <a:t> </a:t>
            </a:r>
            <a:r>
              <a:rPr lang="en-US" sz="1000">
                <a:solidFill>
                  <a:schemeClr val="tx2"/>
                </a:solidFill>
              </a:rPr>
              <a:t>LC-USZC4-4737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en-US"/>
              <a:t>Segregation	</a:t>
            </a:r>
          </a:p>
        </p:txBody>
      </p:sp>
      <p:sp>
        <p:nvSpPr>
          <p:cNvPr id="265219" name="Rectangle 3"/>
          <p:cNvSpPr>
            <a:spLocks noGrp="1" noChangeArrowheads="1"/>
          </p:cNvSpPr>
          <p:nvPr>
            <p:ph type="body" idx="1"/>
          </p:nvPr>
        </p:nvSpPr>
        <p:spPr>
          <a:xfrm>
            <a:off x="304800" y="1752600"/>
            <a:ext cx="8848725" cy="4114800"/>
          </a:xfrm>
          <a:noFill/>
        </p:spPr>
        <p:txBody>
          <a:bodyPr/>
          <a:lstStyle/>
          <a:p>
            <a:r>
              <a:rPr lang="en-US" sz="2800" dirty="0">
                <a:solidFill>
                  <a:srgbClr val="C00000"/>
                </a:solidFill>
              </a:rPr>
              <a:t>The civil rights movement was a political, legal, and social struggle to gain full citizenship rights for African Americans.</a:t>
            </a:r>
          </a:p>
          <a:p>
            <a:r>
              <a:rPr lang="en-US" sz="2800" dirty="0">
                <a:solidFill>
                  <a:schemeClr val="tx2"/>
                </a:solidFill>
              </a:rPr>
              <a:t>The civil rights movement was first and foremost a </a:t>
            </a:r>
            <a:r>
              <a:rPr lang="en-US" sz="2800" dirty="0">
                <a:solidFill>
                  <a:srgbClr val="C00000"/>
                </a:solidFill>
              </a:rPr>
              <a:t>challenge to segregation</a:t>
            </a:r>
            <a:r>
              <a:rPr lang="en-US" sz="2800" dirty="0">
                <a:solidFill>
                  <a:schemeClr val="tx2"/>
                </a:solidFill>
              </a:rPr>
              <a:t>, the system of laws and customs separating African Americans and whites.</a:t>
            </a:r>
          </a:p>
          <a:p>
            <a:r>
              <a:rPr lang="en-US" sz="2800" dirty="0" smtClean="0">
                <a:solidFill>
                  <a:schemeClr val="tx2"/>
                </a:solidFill>
              </a:rPr>
              <a:t>Segregation was often called the </a:t>
            </a:r>
            <a:r>
              <a:rPr lang="en-US" sz="2800" dirty="0" smtClean="0">
                <a:solidFill>
                  <a:srgbClr val="C00000"/>
                </a:solidFill>
              </a:rPr>
              <a:t>Jim Crow.</a:t>
            </a:r>
          </a:p>
          <a:p>
            <a:r>
              <a:rPr lang="en-US" sz="2800" dirty="0" smtClean="0">
                <a:solidFill>
                  <a:schemeClr val="tx2"/>
                </a:solidFill>
              </a:rPr>
              <a:t>The system of segregation also included the </a:t>
            </a:r>
            <a:r>
              <a:rPr lang="en-US" sz="2800" dirty="0" smtClean="0">
                <a:solidFill>
                  <a:srgbClr val="C00000"/>
                </a:solidFill>
              </a:rPr>
              <a:t>denial of voting rights, known as disenfranchisement</a:t>
            </a:r>
            <a:r>
              <a:rPr lang="en-US" sz="2800" dirty="0" smtClean="0">
                <a:solidFill>
                  <a:schemeClr val="tx2"/>
                </a:solidFill>
              </a:rPr>
              <a:t>.</a:t>
            </a:r>
          </a:p>
          <a:p>
            <a:endParaRPr lang="en-US" sz="2800" dirty="0" smtClean="0">
              <a:solidFill>
                <a:srgbClr val="C00000"/>
              </a:solidFill>
            </a:endParaRPr>
          </a:p>
          <a:p>
            <a:endParaRPr lang="en-US" sz="2800" dirty="0">
              <a:solidFill>
                <a:schemeClr val="tx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lstStyle/>
          <a:p>
            <a:r>
              <a:rPr lang="en-US"/>
              <a:t>Segregation</a:t>
            </a:r>
          </a:p>
        </p:txBody>
      </p:sp>
      <p:sp>
        <p:nvSpPr>
          <p:cNvPr id="273411" name="Rectangle 3"/>
          <p:cNvSpPr>
            <a:spLocks noGrp="1" noChangeArrowheads="1"/>
          </p:cNvSpPr>
          <p:nvPr>
            <p:ph type="body" idx="1"/>
          </p:nvPr>
        </p:nvSpPr>
        <p:spPr>
          <a:xfrm>
            <a:off x="0" y="1752600"/>
            <a:ext cx="4572000" cy="2895600"/>
          </a:xfrm>
        </p:spPr>
        <p:txBody>
          <a:bodyPr/>
          <a:lstStyle/>
          <a:p>
            <a:r>
              <a:rPr lang="en-US" sz="2800" dirty="0">
                <a:solidFill>
                  <a:schemeClr val="tx2"/>
                </a:solidFill>
              </a:rPr>
              <a:t>Perhaps the most difficult part of Northern life was the economic discrimination against African Americans. They had to compete with large numbers of recent European immigrants for job opportunities, and they almost always lost because of their race.</a:t>
            </a:r>
          </a:p>
        </p:txBody>
      </p:sp>
      <p:pic>
        <p:nvPicPr>
          <p:cNvPr id="273413" name="Picture 5" descr="http://www1.assumption.edu/ahc/1920s/demotic%20art/CB915.jpg"/>
          <p:cNvPicPr>
            <a:picLocks noChangeAspect="1" noChangeArrowheads="1"/>
          </p:cNvPicPr>
          <p:nvPr/>
        </p:nvPicPr>
        <p:blipFill>
          <a:blip r:embed="rId2" cstate="print"/>
          <a:srcRect/>
          <a:stretch>
            <a:fillRect/>
          </a:stretch>
        </p:blipFill>
        <p:spPr bwMode="auto">
          <a:xfrm>
            <a:off x="4800600" y="2286000"/>
            <a:ext cx="4040909" cy="3048000"/>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p:txBody>
          <a:bodyPr/>
          <a:lstStyle/>
          <a:p>
            <a:r>
              <a:rPr lang="en-US"/>
              <a:t>Segregation</a:t>
            </a:r>
          </a:p>
        </p:txBody>
      </p:sp>
      <p:sp>
        <p:nvSpPr>
          <p:cNvPr id="274435" name="Rectangle 3"/>
          <p:cNvSpPr>
            <a:spLocks noGrp="1" noChangeArrowheads="1"/>
          </p:cNvSpPr>
          <p:nvPr>
            <p:ph type="body" idx="1"/>
          </p:nvPr>
        </p:nvSpPr>
        <p:spPr/>
        <p:txBody>
          <a:bodyPr/>
          <a:lstStyle/>
          <a:p>
            <a:r>
              <a:rPr lang="en-US" sz="2800" dirty="0">
                <a:solidFill>
                  <a:schemeClr val="tx2"/>
                </a:solidFill>
              </a:rPr>
              <a:t>In the late 1800s, African Americans sued to stop separate seating in railroad cars, states’ disfranchisement of voters, and denial of access to schools and restaurants.</a:t>
            </a:r>
          </a:p>
          <a:p>
            <a:r>
              <a:rPr lang="en-US" sz="2800" dirty="0">
                <a:solidFill>
                  <a:schemeClr val="tx2"/>
                </a:solidFill>
              </a:rPr>
              <a:t>One of the cases against segregated rail travel was </a:t>
            </a:r>
            <a:r>
              <a:rPr lang="en-US" sz="2800" i="1" dirty="0" err="1">
                <a:solidFill>
                  <a:srgbClr val="C00000"/>
                </a:solidFill>
              </a:rPr>
              <a:t>Plessy</a:t>
            </a:r>
            <a:r>
              <a:rPr lang="en-US" sz="2800" i="1" dirty="0">
                <a:solidFill>
                  <a:srgbClr val="C00000"/>
                </a:solidFill>
              </a:rPr>
              <a:t> </a:t>
            </a:r>
            <a:r>
              <a:rPr lang="en-US" sz="2800" dirty="0">
                <a:solidFill>
                  <a:srgbClr val="C00000"/>
                </a:solidFill>
              </a:rPr>
              <a:t>v. </a:t>
            </a:r>
            <a:r>
              <a:rPr lang="en-US" sz="2800" i="1" dirty="0">
                <a:solidFill>
                  <a:srgbClr val="C00000"/>
                </a:solidFill>
              </a:rPr>
              <a:t>Ferguson </a:t>
            </a:r>
            <a:r>
              <a:rPr lang="en-US" sz="2800" dirty="0">
                <a:solidFill>
                  <a:srgbClr val="C00000"/>
                </a:solidFill>
              </a:rPr>
              <a:t>(1896), in which the Supreme Court of the United States ruled that “separate but equal” accommodations were constitutional.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p:txBody>
          <a:bodyPr/>
          <a:lstStyle/>
          <a:p>
            <a:r>
              <a:rPr lang="en-US"/>
              <a:t>Segregation</a:t>
            </a:r>
          </a:p>
        </p:txBody>
      </p:sp>
      <p:sp>
        <p:nvSpPr>
          <p:cNvPr id="275459" name="Rectangle 3"/>
          <p:cNvSpPr>
            <a:spLocks noGrp="1" noChangeArrowheads="1"/>
          </p:cNvSpPr>
          <p:nvPr>
            <p:ph type="body" idx="1"/>
          </p:nvPr>
        </p:nvSpPr>
        <p:spPr>
          <a:xfrm>
            <a:off x="990600" y="1981200"/>
            <a:ext cx="7659688" cy="4114800"/>
          </a:xfrm>
          <a:noFill/>
        </p:spPr>
        <p:txBody>
          <a:bodyPr/>
          <a:lstStyle/>
          <a:p>
            <a:r>
              <a:rPr lang="en-US" sz="2800" dirty="0">
                <a:solidFill>
                  <a:schemeClr val="tx2"/>
                </a:solidFill>
              </a:rPr>
              <a:t>In order to protest segregation, African Americans created national organizations. </a:t>
            </a:r>
          </a:p>
          <a:p>
            <a:r>
              <a:rPr lang="en-US" sz="2800" dirty="0">
                <a:solidFill>
                  <a:schemeClr val="tx2"/>
                </a:solidFill>
              </a:rPr>
              <a:t>The National Afro-American League was formed in 1890; </a:t>
            </a:r>
            <a:r>
              <a:rPr lang="en-US" sz="2800" dirty="0">
                <a:solidFill>
                  <a:srgbClr val="C00000"/>
                </a:solidFill>
              </a:rPr>
              <a:t>W.E.B. Du Bois </a:t>
            </a:r>
            <a:r>
              <a:rPr lang="en-US" sz="2800" dirty="0">
                <a:solidFill>
                  <a:schemeClr val="tx2"/>
                </a:solidFill>
              </a:rPr>
              <a:t>helped create the Niagara Movement in 1905 and the </a:t>
            </a:r>
            <a:r>
              <a:rPr lang="en-US" sz="2800" dirty="0">
                <a:solidFill>
                  <a:srgbClr val="C00000"/>
                </a:solidFill>
              </a:rPr>
              <a:t>National Association for the Advancement of Colored People (NAACP) in 1909.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p:txBody>
          <a:bodyPr/>
          <a:lstStyle/>
          <a:p>
            <a:r>
              <a:rPr lang="en-US"/>
              <a:t>Segregation</a:t>
            </a:r>
          </a:p>
        </p:txBody>
      </p:sp>
      <p:sp>
        <p:nvSpPr>
          <p:cNvPr id="276489" name="Rectangle 9"/>
          <p:cNvSpPr>
            <a:spLocks noGrp="1" noChangeArrowheads="1"/>
          </p:cNvSpPr>
          <p:nvPr>
            <p:ph type="body" sz="half" idx="1"/>
          </p:nvPr>
        </p:nvSpPr>
        <p:spPr>
          <a:xfrm>
            <a:off x="0" y="1676400"/>
            <a:ext cx="4419600" cy="4114800"/>
          </a:xfrm>
        </p:spPr>
        <p:txBody>
          <a:bodyPr/>
          <a:lstStyle/>
          <a:p>
            <a:r>
              <a:rPr lang="en-US" sz="2800" dirty="0">
                <a:solidFill>
                  <a:schemeClr val="tx2"/>
                </a:solidFill>
              </a:rPr>
              <a:t>The </a:t>
            </a:r>
            <a:r>
              <a:rPr lang="en-US" sz="2800" dirty="0">
                <a:solidFill>
                  <a:srgbClr val="C00000"/>
                </a:solidFill>
              </a:rPr>
              <a:t>NAACP </a:t>
            </a:r>
            <a:r>
              <a:rPr lang="en-US" sz="2800" dirty="0">
                <a:solidFill>
                  <a:schemeClr val="tx2"/>
                </a:solidFill>
              </a:rPr>
              <a:t>became one of the </a:t>
            </a:r>
            <a:r>
              <a:rPr lang="en-US" sz="2800" dirty="0">
                <a:solidFill>
                  <a:srgbClr val="C00000"/>
                </a:solidFill>
              </a:rPr>
              <a:t>most important African American organizations of the twentieth century</a:t>
            </a:r>
            <a:r>
              <a:rPr lang="en-US" sz="2800" dirty="0">
                <a:solidFill>
                  <a:schemeClr val="tx2"/>
                </a:solidFill>
              </a:rPr>
              <a:t>. It relied mainly on </a:t>
            </a:r>
            <a:r>
              <a:rPr lang="en-US" sz="2800" dirty="0">
                <a:solidFill>
                  <a:srgbClr val="C00000"/>
                </a:solidFill>
              </a:rPr>
              <a:t>legal strategies that challenged segregation and discrimination in the courts.</a:t>
            </a:r>
          </a:p>
        </p:txBody>
      </p:sp>
      <p:pic>
        <p:nvPicPr>
          <p:cNvPr id="276491" name="Picture 11" descr="NAACP"/>
          <p:cNvPicPr>
            <a:picLocks noGrp="1" noChangeAspect="1" noChangeArrowheads="1"/>
          </p:cNvPicPr>
          <p:nvPr>
            <p:ph sz="half" idx="2"/>
          </p:nvPr>
        </p:nvPicPr>
        <p:blipFill>
          <a:blip r:embed="rId2" cstate="print"/>
          <a:srcRect/>
          <a:stretch>
            <a:fillRect/>
          </a:stretch>
        </p:blipFill>
        <p:spPr>
          <a:xfrm>
            <a:off x="4419600" y="1676400"/>
            <a:ext cx="4543425" cy="3665538"/>
          </a:xfrm>
          <a:noFill/>
          <a:ln/>
        </p:spPr>
      </p:pic>
      <p:sp>
        <p:nvSpPr>
          <p:cNvPr id="276492" name="Text Box 12"/>
          <p:cNvSpPr txBox="1">
            <a:spLocks noChangeArrowheads="1"/>
          </p:cNvSpPr>
          <p:nvPr/>
        </p:nvSpPr>
        <p:spPr bwMode="auto">
          <a:xfrm>
            <a:off x="4343400" y="5257800"/>
            <a:ext cx="4495800" cy="747713"/>
          </a:xfrm>
          <a:prstGeom prst="rect">
            <a:avLst/>
          </a:prstGeom>
          <a:noFill/>
          <a:ln w="9525">
            <a:noFill/>
            <a:miter lim="800000"/>
            <a:headEnd/>
            <a:tailEnd/>
          </a:ln>
          <a:effectLst/>
        </p:spPr>
        <p:txBody>
          <a:bodyPr>
            <a:spAutoFit/>
          </a:bodyPr>
          <a:lstStyle/>
          <a:p>
            <a:pPr eaLnBrk="0" hangingPunct="0">
              <a:spcBef>
                <a:spcPct val="50000"/>
              </a:spcBef>
            </a:pPr>
            <a:r>
              <a:rPr lang="en-US" sz="1000" dirty="0">
                <a:solidFill>
                  <a:schemeClr val="tx2"/>
                </a:solidFill>
              </a:rPr>
              <a:t>20th Annual session of the N.A.A.C.P., 6-26-29, Cleveland, Ohio</a:t>
            </a:r>
            <a:r>
              <a:rPr lang="en-US" dirty="0"/>
              <a:t> </a:t>
            </a:r>
          </a:p>
          <a:p>
            <a:pPr eaLnBrk="0" hangingPunct="0">
              <a:spcBef>
                <a:spcPct val="50000"/>
              </a:spcBef>
            </a:pPr>
            <a:r>
              <a:rPr lang="en-US" sz="1000" dirty="0">
                <a:solidFill>
                  <a:schemeClr val="tx2"/>
                </a:solidFill>
              </a:rPr>
              <a:t>Library of Congress Prints and Photographs Division Washington, D.C.;</a:t>
            </a:r>
            <a:r>
              <a:rPr lang="en-US" sz="1000" dirty="0"/>
              <a:t> </a:t>
            </a:r>
            <a:r>
              <a:rPr lang="en-US" sz="1000" dirty="0">
                <a:solidFill>
                  <a:schemeClr val="tx2"/>
                </a:solidFill>
              </a:rPr>
              <a:t>LC-USZ62-111535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a:t>The Civil Rights Movement</a:t>
            </a:r>
          </a:p>
        </p:txBody>
      </p:sp>
      <p:sp>
        <p:nvSpPr>
          <p:cNvPr id="6" name="TextBox 5"/>
          <p:cNvSpPr txBox="1"/>
          <p:nvPr/>
        </p:nvSpPr>
        <p:spPr>
          <a:xfrm>
            <a:off x="1295400" y="0"/>
            <a:ext cx="6934200" cy="1077218"/>
          </a:xfrm>
          <a:prstGeom prst="rect">
            <a:avLst/>
          </a:prstGeom>
          <a:noFill/>
        </p:spPr>
        <p:txBody>
          <a:bodyPr wrap="square" rtlCol="0">
            <a:spAutoFit/>
          </a:bodyPr>
          <a:lstStyle/>
          <a:p>
            <a:r>
              <a:rPr lang="en-US" sz="3200" dirty="0" smtClean="0">
                <a:solidFill>
                  <a:schemeClr val="tx2"/>
                </a:solidFill>
              </a:rPr>
              <a:t>AIM: What were the causes &amp; effects of the Civil Rights Movement?</a:t>
            </a:r>
            <a:endParaRPr lang="en-US" sz="3200" dirty="0">
              <a:solidFill>
                <a:schemeClr val="tx2"/>
              </a:solidFill>
            </a:endParaRPr>
          </a:p>
        </p:txBody>
      </p:sp>
      <p:sp>
        <p:nvSpPr>
          <p:cNvPr id="7" name="TextBox 6"/>
          <p:cNvSpPr txBox="1"/>
          <p:nvPr/>
        </p:nvSpPr>
        <p:spPr>
          <a:xfrm>
            <a:off x="4343400" y="2895600"/>
            <a:ext cx="4286751" cy="584775"/>
          </a:xfrm>
          <a:prstGeom prst="rect">
            <a:avLst/>
          </a:prstGeom>
          <a:noFill/>
        </p:spPr>
        <p:txBody>
          <a:bodyPr wrap="none" rtlCol="0">
            <a:spAutoFit/>
          </a:bodyPr>
          <a:lstStyle/>
          <a:p>
            <a:r>
              <a:rPr lang="en-US" sz="3200" dirty="0" smtClean="0">
                <a:solidFill>
                  <a:schemeClr val="tx2"/>
                </a:solidFill>
              </a:rPr>
              <a:t>Do Now:  Review Quiz</a:t>
            </a:r>
            <a:endParaRPr lang="en-US" sz="3200" dirty="0">
              <a:solidFill>
                <a:schemeClr val="tx2"/>
              </a:solidFill>
            </a:endParaRPr>
          </a:p>
        </p:txBody>
      </p:sp>
      <p:pic>
        <p:nvPicPr>
          <p:cNvPr id="2053" name="Picture 5" descr="http://digital.library.okstate.edu/encyclopedia/entries/C/images/CI010B.jpg"/>
          <p:cNvPicPr>
            <a:picLocks noChangeAspect="1" noChangeArrowheads="1"/>
          </p:cNvPicPr>
          <p:nvPr/>
        </p:nvPicPr>
        <p:blipFill>
          <a:blip r:embed="rId2" cstate="print"/>
          <a:srcRect/>
          <a:stretch>
            <a:fillRect/>
          </a:stretch>
        </p:blipFill>
        <p:spPr bwMode="auto">
          <a:xfrm>
            <a:off x="6324600" y="4267200"/>
            <a:ext cx="2324100" cy="22867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5" name="Picture 7" descr="http://image.absoluteastronomy.com/images/encyclopediaimages/a/af/africanamericans1.png"/>
          <p:cNvPicPr>
            <a:picLocks noChangeAspect="1" noChangeArrowheads="1"/>
          </p:cNvPicPr>
          <p:nvPr/>
        </p:nvPicPr>
        <p:blipFill>
          <a:blip r:embed="rId3" cstate="print"/>
          <a:srcRect/>
          <a:stretch>
            <a:fillRect/>
          </a:stretch>
        </p:blipFill>
        <p:spPr bwMode="auto">
          <a:xfrm>
            <a:off x="3657600" y="3886200"/>
            <a:ext cx="2028825" cy="26224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7" name="Picture 9" descr="http://www.southernct.edu/%7Eils69315/sixties/civilrights.jpg"/>
          <p:cNvPicPr>
            <a:picLocks noChangeAspect="1" noChangeArrowheads="1"/>
          </p:cNvPicPr>
          <p:nvPr/>
        </p:nvPicPr>
        <p:blipFill>
          <a:blip r:embed="rId4" cstate="print"/>
          <a:srcRect/>
          <a:stretch>
            <a:fillRect/>
          </a:stretch>
        </p:blipFill>
        <p:spPr bwMode="auto">
          <a:xfrm>
            <a:off x="304800" y="3581400"/>
            <a:ext cx="2857500" cy="22955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7086600" y="1600200"/>
            <a:ext cx="1143000" cy="369332"/>
          </a:xfrm>
          <a:prstGeom prst="rect">
            <a:avLst/>
          </a:prstGeom>
          <a:noFill/>
        </p:spPr>
        <p:txBody>
          <a:bodyPr wrap="square" rtlCol="0">
            <a:spAutoFit/>
          </a:bodyPr>
          <a:lstStyle/>
          <a:p>
            <a:r>
              <a:rPr lang="en-US" b="1" dirty="0" smtClean="0"/>
              <a:t>DAY #2</a:t>
            </a:r>
            <a:endParaRPr lang="en-US" b="1" dirty="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r>
              <a:rPr lang="en-US"/>
              <a:t>School Desegregation</a:t>
            </a:r>
          </a:p>
        </p:txBody>
      </p:sp>
      <p:sp>
        <p:nvSpPr>
          <p:cNvPr id="284675" name="Rectangle 3"/>
          <p:cNvSpPr>
            <a:spLocks noGrp="1" noChangeArrowheads="1"/>
          </p:cNvSpPr>
          <p:nvPr>
            <p:ph type="body" sz="half" idx="1"/>
          </p:nvPr>
        </p:nvSpPr>
        <p:spPr>
          <a:xfrm>
            <a:off x="609600" y="1828800"/>
            <a:ext cx="4214813" cy="4114800"/>
          </a:xfrm>
          <a:noFill/>
        </p:spPr>
        <p:txBody>
          <a:bodyPr/>
          <a:lstStyle/>
          <a:p>
            <a:r>
              <a:rPr lang="en-US" sz="2800" dirty="0">
                <a:solidFill>
                  <a:schemeClr val="tx2"/>
                </a:solidFill>
              </a:rPr>
              <a:t>After World War II, the NAACP’s campaign for civil rights continued to proceed.</a:t>
            </a:r>
          </a:p>
          <a:p>
            <a:r>
              <a:rPr lang="en-US" sz="2800" dirty="0">
                <a:solidFill>
                  <a:schemeClr val="tx2"/>
                </a:solidFill>
              </a:rPr>
              <a:t>Led by </a:t>
            </a:r>
            <a:r>
              <a:rPr lang="en-US" sz="2800" dirty="0" err="1">
                <a:solidFill>
                  <a:srgbClr val="C00000"/>
                </a:solidFill>
              </a:rPr>
              <a:t>Thurgood</a:t>
            </a:r>
            <a:r>
              <a:rPr lang="en-US" sz="2800" dirty="0">
                <a:solidFill>
                  <a:srgbClr val="C00000"/>
                </a:solidFill>
              </a:rPr>
              <a:t> Marshall, the NAACP Legal Defense Fund challenged and overturned many forms of discrimination.</a:t>
            </a:r>
          </a:p>
        </p:txBody>
      </p:sp>
      <p:pic>
        <p:nvPicPr>
          <p:cNvPr id="284679" name="Picture 7" descr="justice_marshall"/>
          <p:cNvPicPr>
            <a:picLocks noGrp="1" noChangeAspect="1" noChangeArrowheads="1"/>
          </p:cNvPicPr>
          <p:nvPr>
            <p:ph sz="half" idx="2"/>
          </p:nvPr>
        </p:nvPicPr>
        <p:blipFill>
          <a:blip r:embed="rId2" cstate="print"/>
          <a:srcRect/>
          <a:stretch>
            <a:fillRect/>
          </a:stretch>
        </p:blipFill>
        <p:spPr>
          <a:xfrm>
            <a:off x="5257800" y="1981200"/>
            <a:ext cx="3071813" cy="4389438"/>
          </a:xfrm>
          <a:noFill/>
          <a:ln w="19050">
            <a:solidFill>
              <a:schemeClr val="tx2"/>
            </a:solidFill>
          </a:ln>
        </p:spPr>
      </p:pic>
      <p:sp>
        <p:nvSpPr>
          <p:cNvPr id="284680" name="Text Box 8"/>
          <p:cNvSpPr txBox="1">
            <a:spLocks noChangeArrowheads="1"/>
          </p:cNvSpPr>
          <p:nvPr/>
        </p:nvSpPr>
        <p:spPr bwMode="auto">
          <a:xfrm>
            <a:off x="5181600" y="6384925"/>
            <a:ext cx="3048000" cy="244475"/>
          </a:xfrm>
          <a:prstGeom prst="rect">
            <a:avLst/>
          </a:prstGeom>
          <a:noFill/>
          <a:ln w="9525">
            <a:noFill/>
            <a:miter lim="800000"/>
            <a:headEnd/>
            <a:tailEnd/>
          </a:ln>
          <a:effectLst/>
        </p:spPr>
        <p:txBody>
          <a:bodyPr>
            <a:spAutoFit/>
          </a:bodyPr>
          <a:lstStyle/>
          <a:p>
            <a:pPr eaLnBrk="0" hangingPunct="0">
              <a:spcBef>
                <a:spcPct val="50000"/>
              </a:spcBef>
            </a:pPr>
            <a:r>
              <a:rPr lang="en-US" sz="1000">
                <a:solidFill>
                  <a:schemeClr val="tx2"/>
                </a:solidFill>
              </a:rPr>
              <a:t>Thurgood Marshall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lstStyle/>
          <a:p>
            <a:r>
              <a:rPr lang="en-US"/>
              <a:t>School Desegregation</a:t>
            </a:r>
          </a:p>
        </p:txBody>
      </p:sp>
      <p:sp>
        <p:nvSpPr>
          <p:cNvPr id="289795" name="Rectangle 3"/>
          <p:cNvSpPr>
            <a:spLocks noGrp="1" noChangeArrowheads="1"/>
          </p:cNvSpPr>
          <p:nvPr>
            <p:ph type="body" idx="1"/>
          </p:nvPr>
        </p:nvSpPr>
        <p:spPr/>
        <p:txBody>
          <a:bodyPr/>
          <a:lstStyle/>
          <a:p>
            <a:r>
              <a:rPr lang="en-US" sz="2800" dirty="0">
                <a:solidFill>
                  <a:schemeClr val="tx2"/>
                </a:solidFill>
              </a:rPr>
              <a:t>The main focus of the </a:t>
            </a:r>
            <a:r>
              <a:rPr lang="en-US" sz="2800" dirty="0">
                <a:solidFill>
                  <a:srgbClr val="C00000"/>
                </a:solidFill>
              </a:rPr>
              <a:t>NAACP turned to equal educational opportunities</a:t>
            </a:r>
            <a:r>
              <a:rPr lang="en-US" sz="2800" dirty="0">
                <a:solidFill>
                  <a:schemeClr val="tx2"/>
                </a:solidFill>
              </a:rPr>
              <a:t>.</a:t>
            </a:r>
          </a:p>
          <a:p>
            <a:r>
              <a:rPr lang="en-US" sz="2800" dirty="0">
                <a:solidFill>
                  <a:schemeClr val="tx2"/>
                </a:solidFill>
              </a:rPr>
              <a:t>Marshall and the Defense Fund worked with Southern plaintiffs to challenge the </a:t>
            </a:r>
            <a:r>
              <a:rPr lang="en-US" sz="2800" i="1" dirty="0" err="1">
                <a:solidFill>
                  <a:schemeClr val="tx2"/>
                </a:solidFill>
              </a:rPr>
              <a:t>Plessy</a:t>
            </a:r>
            <a:r>
              <a:rPr lang="en-US" sz="2800" i="1" dirty="0">
                <a:solidFill>
                  <a:schemeClr val="tx2"/>
                </a:solidFill>
              </a:rPr>
              <a:t> </a:t>
            </a:r>
            <a:r>
              <a:rPr lang="en-US" sz="2800" dirty="0">
                <a:solidFill>
                  <a:schemeClr val="tx2"/>
                </a:solidFill>
              </a:rPr>
              <a:t>decision, arguing that separate was inherently unequal.</a:t>
            </a:r>
          </a:p>
          <a:p>
            <a:r>
              <a:rPr lang="en-US" sz="2800" dirty="0">
                <a:solidFill>
                  <a:schemeClr val="tx2"/>
                </a:solidFill>
              </a:rPr>
              <a:t>The Supreme Court of the United States heard arguments on five cases that challenged elementary and secondary school segregation.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p:txBody>
          <a:bodyPr/>
          <a:lstStyle/>
          <a:p>
            <a:r>
              <a:rPr lang="en-US"/>
              <a:t>School Desegregation</a:t>
            </a:r>
          </a:p>
        </p:txBody>
      </p:sp>
      <p:sp>
        <p:nvSpPr>
          <p:cNvPr id="290819" name="Rectangle 3"/>
          <p:cNvSpPr>
            <a:spLocks noGrp="1" noChangeArrowheads="1"/>
          </p:cNvSpPr>
          <p:nvPr>
            <p:ph type="body" sz="half" idx="1"/>
          </p:nvPr>
        </p:nvSpPr>
        <p:spPr>
          <a:xfrm>
            <a:off x="457200" y="1600200"/>
            <a:ext cx="4945063" cy="4114800"/>
          </a:xfrm>
          <a:noFill/>
        </p:spPr>
        <p:txBody>
          <a:bodyPr/>
          <a:lstStyle/>
          <a:p>
            <a:r>
              <a:rPr lang="en-US" sz="2800" dirty="0">
                <a:solidFill>
                  <a:schemeClr val="tx2"/>
                </a:solidFill>
              </a:rPr>
              <a:t>In May </a:t>
            </a:r>
            <a:r>
              <a:rPr lang="en-US" sz="2800" dirty="0">
                <a:solidFill>
                  <a:srgbClr val="C00000"/>
                </a:solidFill>
              </a:rPr>
              <a:t>1954</a:t>
            </a:r>
            <a:r>
              <a:rPr lang="en-US" sz="2800" dirty="0">
                <a:solidFill>
                  <a:schemeClr val="tx2"/>
                </a:solidFill>
              </a:rPr>
              <a:t>, the Court issued its landmark ruling in </a:t>
            </a:r>
            <a:r>
              <a:rPr lang="en-US" sz="2800" i="1" dirty="0">
                <a:solidFill>
                  <a:srgbClr val="C00000"/>
                </a:solidFill>
              </a:rPr>
              <a:t>Brown </a:t>
            </a:r>
            <a:r>
              <a:rPr lang="en-US" sz="2800" dirty="0">
                <a:solidFill>
                  <a:srgbClr val="C00000"/>
                </a:solidFill>
              </a:rPr>
              <a:t>v. </a:t>
            </a:r>
            <a:r>
              <a:rPr lang="en-US" sz="2800" i="1" dirty="0">
                <a:solidFill>
                  <a:srgbClr val="C00000"/>
                </a:solidFill>
              </a:rPr>
              <a:t>Board of Education of Topeka</a:t>
            </a:r>
            <a:r>
              <a:rPr lang="en-US" sz="2800" i="1" dirty="0">
                <a:solidFill>
                  <a:schemeClr val="tx2"/>
                </a:solidFill>
              </a:rPr>
              <a:t>, </a:t>
            </a:r>
            <a:r>
              <a:rPr lang="en-US" sz="2800" dirty="0">
                <a:solidFill>
                  <a:schemeClr val="tx2"/>
                </a:solidFill>
              </a:rPr>
              <a:t>stating racially segregated education was </a:t>
            </a:r>
            <a:r>
              <a:rPr lang="en-US" sz="2800" dirty="0">
                <a:solidFill>
                  <a:srgbClr val="C00000"/>
                </a:solidFill>
              </a:rPr>
              <a:t>unconstitutional and overturning the </a:t>
            </a:r>
            <a:r>
              <a:rPr lang="en-US" sz="2800" i="1" dirty="0" err="1">
                <a:solidFill>
                  <a:srgbClr val="C00000"/>
                </a:solidFill>
              </a:rPr>
              <a:t>Plessy</a:t>
            </a:r>
            <a:r>
              <a:rPr lang="en-US" sz="2800" i="1" dirty="0">
                <a:solidFill>
                  <a:srgbClr val="C00000"/>
                </a:solidFill>
              </a:rPr>
              <a:t> </a:t>
            </a:r>
            <a:r>
              <a:rPr lang="en-US" sz="2800" dirty="0">
                <a:solidFill>
                  <a:srgbClr val="C00000"/>
                </a:solidFill>
              </a:rPr>
              <a:t>decision.</a:t>
            </a:r>
          </a:p>
          <a:p>
            <a:r>
              <a:rPr lang="en-US" sz="2800" dirty="0">
                <a:solidFill>
                  <a:schemeClr val="tx2"/>
                </a:solidFill>
              </a:rPr>
              <a:t>White Southerners were shocked by the </a:t>
            </a:r>
            <a:r>
              <a:rPr lang="en-US" sz="2800" i="1" dirty="0">
                <a:solidFill>
                  <a:schemeClr val="tx2"/>
                </a:solidFill>
              </a:rPr>
              <a:t>Brown </a:t>
            </a:r>
            <a:r>
              <a:rPr lang="en-US" sz="2800" dirty="0">
                <a:solidFill>
                  <a:schemeClr val="tx2"/>
                </a:solidFill>
              </a:rPr>
              <a:t>decision.</a:t>
            </a:r>
          </a:p>
          <a:p>
            <a:endParaRPr lang="en-US" sz="2400" dirty="0"/>
          </a:p>
        </p:txBody>
      </p:sp>
      <p:pic>
        <p:nvPicPr>
          <p:cNvPr id="290824" name="Picture 8" descr="Desegregate schools poster"/>
          <p:cNvPicPr>
            <a:picLocks noGrp="1" noChangeAspect="1" noChangeArrowheads="1"/>
          </p:cNvPicPr>
          <p:nvPr>
            <p:ph sz="half" idx="2"/>
          </p:nvPr>
        </p:nvPicPr>
        <p:blipFill>
          <a:blip r:embed="rId2" cstate="print"/>
          <a:srcRect/>
          <a:stretch>
            <a:fillRect/>
          </a:stretch>
        </p:blipFill>
        <p:spPr>
          <a:xfrm>
            <a:off x="5562600" y="1752600"/>
            <a:ext cx="3382963" cy="3384550"/>
          </a:xfrm>
          <a:noFill/>
          <a:ln/>
        </p:spPr>
      </p:pic>
      <p:sp>
        <p:nvSpPr>
          <p:cNvPr id="290825" name="Text Box 9"/>
          <p:cNvSpPr txBox="1">
            <a:spLocks noChangeArrowheads="1"/>
          </p:cNvSpPr>
          <p:nvPr/>
        </p:nvSpPr>
        <p:spPr bwMode="auto">
          <a:xfrm>
            <a:off x="5562600" y="5105400"/>
            <a:ext cx="3276600" cy="366713"/>
          </a:xfrm>
          <a:prstGeom prst="rect">
            <a:avLst/>
          </a:prstGeom>
          <a:noFill/>
          <a:ln w="9525">
            <a:noFill/>
            <a:miter lim="800000"/>
            <a:headEnd/>
            <a:tailEnd/>
          </a:ln>
          <a:effectLst/>
        </p:spPr>
        <p:txBody>
          <a:bodyPr>
            <a:spAutoFit/>
          </a:bodyPr>
          <a:lstStyle/>
          <a:p>
            <a:pPr eaLnBrk="0" hangingPunct="0">
              <a:spcBef>
                <a:spcPct val="50000"/>
              </a:spcBef>
            </a:pPr>
            <a:endParaRPr lang="en-US"/>
          </a:p>
        </p:txBody>
      </p:sp>
      <p:sp>
        <p:nvSpPr>
          <p:cNvPr id="290826" name="Text Box 10"/>
          <p:cNvSpPr txBox="1">
            <a:spLocks noChangeArrowheads="1"/>
          </p:cNvSpPr>
          <p:nvPr/>
        </p:nvSpPr>
        <p:spPr bwMode="auto">
          <a:xfrm>
            <a:off x="5486400" y="5105400"/>
            <a:ext cx="3276600" cy="930275"/>
          </a:xfrm>
          <a:prstGeom prst="rect">
            <a:avLst/>
          </a:prstGeom>
          <a:noFill/>
          <a:ln w="9525">
            <a:noFill/>
            <a:miter lim="800000"/>
            <a:headEnd/>
            <a:tailEnd/>
          </a:ln>
          <a:effectLst/>
        </p:spPr>
        <p:txBody>
          <a:bodyPr>
            <a:spAutoFit/>
          </a:bodyPr>
          <a:lstStyle/>
          <a:p>
            <a:pPr eaLnBrk="0" hangingPunct="0">
              <a:spcBef>
                <a:spcPct val="50000"/>
              </a:spcBef>
            </a:pPr>
            <a:r>
              <a:rPr lang="en-US" sz="1000">
                <a:solidFill>
                  <a:schemeClr val="tx2"/>
                </a:solidFill>
              </a:rPr>
              <a:t>Desegregate the schools! Vote Socialist Workers : Peter Camejo for president, Willie Mae Reid for vice-president. </a:t>
            </a:r>
          </a:p>
          <a:p>
            <a:pPr eaLnBrk="0" hangingPunct="0">
              <a:spcBef>
                <a:spcPct val="50000"/>
              </a:spcBef>
            </a:pPr>
            <a:r>
              <a:rPr lang="en-US" sz="1000">
                <a:solidFill>
                  <a:schemeClr val="tx2"/>
                </a:solidFill>
              </a:rPr>
              <a:t>Library of Congress Prints and Photographs Division Washington, D.C.;</a:t>
            </a:r>
            <a:r>
              <a:rPr lang="en-US" sz="1000"/>
              <a:t> </a:t>
            </a:r>
            <a:r>
              <a:rPr lang="en-US" sz="1000">
                <a:solidFill>
                  <a:schemeClr val="tx2"/>
                </a:solidFill>
              </a:rPr>
              <a:t>LC-USZ62-101452</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lstStyle/>
          <a:p>
            <a:r>
              <a:rPr lang="en-US"/>
              <a:t>School Desegregation</a:t>
            </a:r>
          </a:p>
        </p:txBody>
      </p:sp>
      <p:sp>
        <p:nvSpPr>
          <p:cNvPr id="291843" name="Rectangle 3"/>
          <p:cNvSpPr>
            <a:spLocks noGrp="1" noChangeArrowheads="1"/>
          </p:cNvSpPr>
          <p:nvPr>
            <p:ph type="body" idx="1"/>
          </p:nvPr>
        </p:nvSpPr>
        <p:spPr/>
        <p:txBody>
          <a:bodyPr/>
          <a:lstStyle/>
          <a:p>
            <a:r>
              <a:rPr lang="en-US" sz="2800" dirty="0">
                <a:solidFill>
                  <a:schemeClr val="tx2"/>
                </a:solidFill>
              </a:rPr>
              <a:t>By 1955, white opposition in the South had grown into massive resistance, using a strategy to persuade all whites to resist compliance with the desegregation orders. </a:t>
            </a:r>
          </a:p>
          <a:p>
            <a:r>
              <a:rPr lang="en-US" sz="2800" dirty="0">
                <a:solidFill>
                  <a:schemeClr val="tx2"/>
                </a:solidFill>
              </a:rPr>
              <a:t>Tactics included firing school employees who showed willingness to seek integration, closing public schools rather than desegregating, and boycotting all public education that was integrated.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r>
              <a:rPr lang="en-US"/>
              <a:t>School Desegregation</a:t>
            </a:r>
          </a:p>
        </p:txBody>
      </p:sp>
      <p:sp>
        <p:nvSpPr>
          <p:cNvPr id="286723" name="Rectangle 3"/>
          <p:cNvSpPr>
            <a:spLocks noGrp="1" noChangeArrowheads="1"/>
          </p:cNvSpPr>
          <p:nvPr>
            <p:ph type="body" idx="1"/>
          </p:nvPr>
        </p:nvSpPr>
        <p:spPr>
          <a:xfrm>
            <a:off x="949325" y="1676400"/>
            <a:ext cx="7661275" cy="4114800"/>
          </a:xfrm>
        </p:spPr>
        <p:txBody>
          <a:bodyPr/>
          <a:lstStyle/>
          <a:p>
            <a:r>
              <a:rPr lang="en-US" sz="2800" dirty="0">
                <a:solidFill>
                  <a:schemeClr val="tx2"/>
                </a:solidFill>
              </a:rPr>
              <a:t>Virtually no schools in the South segregated their schools in the first years following the </a:t>
            </a:r>
            <a:r>
              <a:rPr lang="en-US" sz="2800" i="1" dirty="0">
                <a:solidFill>
                  <a:schemeClr val="tx2"/>
                </a:solidFill>
              </a:rPr>
              <a:t>Brown </a:t>
            </a:r>
            <a:r>
              <a:rPr lang="en-US" sz="2800" dirty="0">
                <a:solidFill>
                  <a:schemeClr val="tx2"/>
                </a:solidFill>
              </a:rPr>
              <a:t>decision.</a:t>
            </a:r>
          </a:p>
          <a:p>
            <a:r>
              <a:rPr lang="en-US" sz="2800" dirty="0">
                <a:solidFill>
                  <a:schemeClr val="tx2"/>
                </a:solidFill>
              </a:rPr>
              <a:t>In Virginia, one county actually closed its public schools.</a:t>
            </a:r>
          </a:p>
          <a:p>
            <a:r>
              <a:rPr lang="en-US" sz="2800" dirty="0">
                <a:solidFill>
                  <a:schemeClr val="tx2"/>
                </a:solidFill>
              </a:rPr>
              <a:t>In 1957, Governor </a:t>
            </a:r>
            <a:r>
              <a:rPr lang="en-US" sz="2800" dirty="0" err="1">
                <a:solidFill>
                  <a:schemeClr val="tx2"/>
                </a:solidFill>
              </a:rPr>
              <a:t>Orval</a:t>
            </a:r>
            <a:r>
              <a:rPr lang="en-US" sz="2800" dirty="0">
                <a:solidFill>
                  <a:schemeClr val="tx2"/>
                </a:solidFill>
              </a:rPr>
              <a:t> </a:t>
            </a:r>
            <a:r>
              <a:rPr lang="en-US" sz="2800" dirty="0" err="1">
                <a:solidFill>
                  <a:schemeClr val="tx2"/>
                </a:solidFill>
              </a:rPr>
              <a:t>Faubus</a:t>
            </a:r>
            <a:r>
              <a:rPr lang="en-US" sz="2800" dirty="0">
                <a:solidFill>
                  <a:schemeClr val="tx2"/>
                </a:solidFill>
              </a:rPr>
              <a:t> </a:t>
            </a:r>
            <a:r>
              <a:rPr lang="en-US" sz="2800" dirty="0">
                <a:solidFill>
                  <a:srgbClr val="C00000"/>
                </a:solidFill>
              </a:rPr>
              <a:t>defied a federal court order to admit nine African American students to Central High School </a:t>
            </a:r>
            <a:r>
              <a:rPr lang="en-US" sz="2800" dirty="0">
                <a:solidFill>
                  <a:schemeClr val="tx2"/>
                </a:solidFill>
              </a:rPr>
              <a:t>in </a:t>
            </a:r>
            <a:r>
              <a:rPr lang="en-US" sz="2800" dirty="0">
                <a:solidFill>
                  <a:srgbClr val="C00000"/>
                </a:solidFill>
              </a:rPr>
              <a:t>Little Rock, Arkansas</a:t>
            </a:r>
            <a:r>
              <a:rPr lang="en-US" sz="2800" dirty="0">
                <a:solidFill>
                  <a:schemeClr val="tx2"/>
                </a:solidFill>
              </a:rPr>
              <a:t>.</a:t>
            </a:r>
          </a:p>
          <a:p>
            <a:r>
              <a:rPr lang="en-US" sz="2800" dirty="0">
                <a:solidFill>
                  <a:srgbClr val="C00000"/>
                </a:solidFill>
              </a:rPr>
              <a:t>President Dwight Eisenhower sent federal troops to enforce desegregation</a:t>
            </a:r>
            <a:r>
              <a:rPr lang="en-US" sz="2800" dirty="0">
                <a:solidFill>
                  <a:schemeClr val="tx2"/>
                </a:solidFill>
              </a:rPr>
              <a:t>.</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p:txBody>
          <a:bodyPr/>
          <a:lstStyle/>
          <a:p>
            <a:r>
              <a:rPr lang="en-US"/>
              <a:t>School Desegregation</a:t>
            </a:r>
          </a:p>
        </p:txBody>
      </p:sp>
      <p:sp>
        <p:nvSpPr>
          <p:cNvPr id="295944" name="Rectangle 8"/>
          <p:cNvSpPr>
            <a:spLocks noGrp="1" noChangeArrowheads="1"/>
          </p:cNvSpPr>
          <p:nvPr>
            <p:ph type="body" idx="1"/>
          </p:nvPr>
        </p:nvSpPr>
        <p:spPr>
          <a:xfrm>
            <a:off x="838200" y="1752600"/>
            <a:ext cx="8116888" cy="4114800"/>
          </a:xfrm>
          <a:noFill/>
        </p:spPr>
        <p:txBody>
          <a:bodyPr/>
          <a:lstStyle/>
          <a:p>
            <a:r>
              <a:rPr lang="en-US" sz="2800" dirty="0">
                <a:solidFill>
                  <a:schemeClr val="tx2"/>
                </a:solidFill>
              </a:rPr>
              <a:t>The event was covered by the national media, and the fate of the nine students attempting to integrate the school gripped the nation.</a:t>
            </a:r>
          </a:p>
          <a:p>
            <a:r>
              <a:rPr lang="en-US" sz="2800" dirty="0">
                <a:solidFill>
                  <a:schemeClr val="tx2"/>
                </a:solidFill>
              </a:rPr>
              <a:t>Not all school desegregation was as dramatic as Little Rock schools gradually desegregated.</a:t>
            </a:r>
          </a:p>
          <a:p>
            <a:r>
              <a:rPr lang="en-US" sz="2800" dirty="0">
                <a:solidFill>
                  <a:schemeClr val="tx2"/>
                </a:solidFill>
              </a:rPr>
              <a:t>Often, schools were desegregated only in theory because racially segregated neighborhoods led to segregated schools.</a:t>
            </a:r>
          </a:p>
          <a:p>
            <a:r>
              <a:rPr lang="en-US" sz="2800" dirty="0">
                <a:solidFill>
                  <a:schemeClr val="tx2"/>
                </a:solidFill>
              </a:rPr>
              <a:t>To overcome the problem, some school </a:t>
            </a:r>
            <a:r>
              <a:rPr lang="en-US" sz="2800" dirty="0">
                <a:solidFill>
                  <a:srgbClr val="C00000"/>
                </a:solidFill>
              </a:rPr>
              <a:t>districts began busing students to schools outside their neighborhoods in the 1970s</a:t>
            </a:r>
            <a:r>
              <a:rPr lang="en-US" sz="2800" dirty="0">
                <a:solidFill>
                  <a:schemeClr val="tx2"/>
                </a:solidFill>
              </a:rPr>
              <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ChangeArrowheads="1"/>
          </p:cNvSpPr>
          <p:nvPr>
            <p:ph type="title"/>
          </p:nvPr>
        </p:nvSpPr>
        <p:spPr/>
        <p:txBody>
          <a:bodyPr/>
          <a:lstStyle/>
          <a:p>
            <a:r>
              <a:rPr lang="en-US"/>
              <a:t>School Desegregation</a:t>
            </a:r>
          </a:p>
        </p:txBody>
      </p:sp>
      <p:sp>
        <p:nvSpPr>
          <p:cNvPr id="299011" name="Rectangle 3"/>
          <p:cNvSpPr>
            <a:spLocks noGrp="1" noChangeArrowheads="1"/>
          </p:cNvSpPr>
          <p:nvPr>
            <p:ph type="body" idx="1"/>
          </p:nvPr>
        </p:nvSpPr>
        <p:spPr>
          <a:xfrm>
            <a:off x="838200" y="2057400"/>
            <a:ext cx="8116888" cy="4114800"/>
          </a:xfrm>
          <a:noFill/>
        </p:spPr>
        <p:txBody>
          <a:bodyPr/>
          <a:lstStyle/>
          <a:p>
            <a:r>
              <a:rPr lang="en-US" sz="2800" dirty="0">
                <a:solidFill>
                  <a:schemeClr val="tx2"/>
                </a:solidFill>
              </a:rPr>
              <a:t>As desegregation continued, the membership of the Ku Klux Klan (KKK) grew. </a:t>
            </a:r>
          </a:p>
          <a:p>
            <a:r>
              <a:rPr lang="en-US" sz="2800" dirty="0">
                <a:solidFill>
                  <a:schemeClr val="tx2"/>
                </a:solidFill>
              </a:rPr>
              <a:t>The KKK used violence or threats against anyone who was suspected of favoring desegregation or African American civil rights.</a:t>
            </a:r>
          </a:p>
          <a:p>
            <a:r>
              <a:rPr lang="en-US" sz="2800" dirty="0">
                <a:solidFill>
                  <a:schemeClr val="tx2"/>
                </a:solidFill>
              </a:rPr>
              <a:t>Ku Klux Klan terror, including intimidation and murder, was widespread in the South during the 1950s and 1960s, though Klan activities were not always reported in the media.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a:t>The Civil Rights Movement</a:t>
            </a:r>
          </a:p>
        </p:txBody>
      </p:sp>
      <p:sp>
        <p:nvSpPr>
          <p:cNvPr id="6" name="TextBox 5"/>
          <p:cNvSpPr txBox="1"/>
          <p:nvPr/>
        </p:nvSpPr>
        <p:spPr>
          <a:xfrm>
            <a:off x="1295400" y="0"/>
            <a:ext cx="6934200" cy="1077218"/>
          </a:xfrm>
          <a:prstGeom prst="rect">
            <a:avLst/>
          </a:prstGeom>
          <a:noFill/>
        </p:spPr>
        <p:txBody>
          <a:bodyPr wrap="square" rtlCol="0">
            <a:spAutoFit/>
          </a:bodyPr>
          <a:lstStyle/>
          <a:p>
            <a:r>
              <a:rPr lang="en-US" sz="3200" dirty="0" smtClean="0">
                <a:solidFill>
                  <a:schemeClr val="tx2"/>
                </a:solidFill>
              </a:rPr>
              <a:t>AIM: What were the causes &amp; effects of the Civil Rights Movement?</a:t>
            </a:r>
            <a:endParaRPr lang="en-US" sz="3200" dirty="0">
              <a:solidFill>
                <a:schemeClr val="tx2"/>
              </a:solidFill>
            </a:endParaRPr>
          </a:p>
        </p:txBody>
      </p:sp>
      <p:sp>
        <p:nvSpPr>
          <p:cNvPr id="7" name="TextBox 6"/>
          <p:cNvSpPr txBox="1"/>
          <p:nvPr/>
        </p:nvSpPr>
        <p:spPr>
          <a:xfrm>
            <a:off x="4343400" y="2895600"/>
            <a:ext cx="4286751" cy="584775"/>
          </a:xfrm>
          <a:prstGeom prst="rect">
            <a:avLst/>
          </a:prstGeom>
          <a:noFill/>
        </p:spPr>
        <p:txBody>
          <a:bodyPr wrap="none" rtlCol="0">
            <a:spAutoFit/>
          </a:bodyPr>
          <a:lstStyle/>
          <a:p>
            <a:r>
              <a:rPr lang="en-US" sz="3200" dirty="0" smtClean="0">
                <a:solidFill>
                  <a:schemeClr val="tx2"/>
                </a:solidFill>
              </a:rPr>
              <a:t>Do Now:  Review Quiz</a:t>
            </a:r>
            <a:endParaRPr lang="en-US" sz="3200" dirty="0">
              <a:solidFill>
                <a:schemeClr val="tx2"/>
              </a:solidFill>
            </a:endParaRPr>
          </a:p>
        </p:txBody>
      </p:sp>
      <p:pic>
        <p:nvPicPr>
          <p:cNvPr id="2053" name="Picture 5" descr="http://digital.library.okstate.edu/encyclopedia/entries/C/images/CI010B.jpg"/>
          <p:cNvPicPr>
            <a:picLocks noChangeAspect="1" noChangeArrowheads="1"/>
          </p:cNvPicPr>
          <p:nvPr/>
        </p:nvPicPr>
        <p:blipFill>
          <a:blip r:embed="rId2" cstate="print"/>
          <a:srcRect/>
          <a:stretch>
            <a:fillRect/>
          </a:stretch>
        </p:blipFill>
        <p:spPr bwMode="auto">
          <a:xfrm>
            <a:off x="6324600" y="4267200"/>
            <a:ext cx="2324100" cy="22867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5" name="Picture 7" descr="http://image.absoluteastronomy.com/images/encyclopediaimages/a/af/africanamericans1.png"/>
          <p:cNvPicPr>
            <a:picLocks noChangeAspect="1" noChangeArrowheads="1"/>
          </p:cNvPicPr>
          <p:nvPr/>
        </p:nvPicPr>
        <p:blipFill>
          <a:blip r:embed="rId3" cstate="print"/>
          <a:srcRect/>
          <a:stretch>
            <a:fillRect/>
          </a:stretch>
        </p:blipFill>
        <p:spPr bwMode="auto">
          <a:xfrm>
            <a:off x="3657600" y="3886200"/>
            <a:ext cx="2028825" cy="26224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7" name="Picture 9" descr="http://www.southernct.edu/%7Eils69315/sixties/civilrights.jpg"/>
          <p:cNvPicPr>
            <a:picLocks noChangeAspect="1" noChangeArrowheads="1"/>
          </p:cNvPicPr>
          <p:nvPr/>
        </p:nvPicPr>
        <p:blipFill>
          <a:blip r:embed="rId4" cstate="print"/>
          <a:srcRect/>
          <a:stretch>
            <a:fillRect/>
          </a:stretch>
        </p:blipFill>
        <p:spPr bwMode="auto">
          <a:xfrm>
            <a:off x="304800" y="3581400"/>
            <a:ext cx="2857500" cy="22955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7086600" y="1600200"/>
            <a:ext cx="1143000" cy="369332"/>
          </a:xfrm>
          <a:prstGeom prst="rect">
            <a:avLst/>
          </a:prstGeom>
          <a:noFill/>
        </p:spPr>
        <p:txBody>
          <a:bodyPr wrap="square" rtlCol="0">
            <a:spAutoFit/>
          </a:bodyPr>
          <a:lstStyle/>
          <a:p>
            <a:r>
              <a:rPr lang="en-US" b="1" dirty="0" smtClean="0"/>
              <a:t>DAY #3</a:t>
            </a:r>
            <a:endParaRPr lang="en-US" b="1" dirty="0"/>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p:txBody>
          <a:bodyPr/>
          <a:lstStyle/>
          <a:p>
            <a:r>
              <a:rPr lang="en-US"/>
              <a:t>The Montgomery Bus Boycott</a:t>
            </a:r>
          </a:p>
        </p:txBody>
      </p:sp>
      <p:sp>
        <p:nvSpPr>
          <p:cNvPr id="300038" name="Rectangle 6"/>
          <p:cNvSpPr>
            <a:spLocks noGrp="1" noChangeArrowheads="1"/>
          </p:cNvSpPr>
          <p:nvPr>
            <p:ph type="body" idx="1"/>
          </p:nvPr>
        </p:nvSpPr>
        <p:spPr>
          <a:xfrm>
            <a:off x="949325" y="2133600"/>
            <a:ext cx="7661275" cy="4114800"/>
          </a:xfrm>
          <a:noFill/>
        </p:spPr>
        <p:txBody>
          <a:bodyPr/>
          <a:lstStyle/>
          <a:p>
            <a:r>
              <a:rPr lang="en-US" sz="2800" dirty="0">
                <a:solidFill>
                  <a:schemeClr val="tx2"/>
                </a:solidFill>
              </a:rPr>
              <a:t>Despite threats and violence, the civil rights movement quickly moved beyond school desegregation to challenge segregation in other areas.</a:t>
            </a:r>
          </a:p>
          <a:p>
            <a:r>
              <a:rPr lang="en-US" sz="2800" dirty="0">
                <a:solidFill>
                  <a:schemeClr val="tx2"/>
                </a:solidFill>
              </a:rPr>
              <a:t>In December 1955, </a:t>
            </a:r>
            <a:r>
              <a:rPr lang="en-US" sz="2800" dirty="0">
                <a:solidFill>
                  <a:schemeClr val="tx2"/>
                </a:solidFill>
                <a:hlinkClick r:id="rId2"/>
              </a:rPr>
              <a:t>Rosa Parks,</a:t>
            </a:r>
            <a:r>
              <a:rPr lang="en-US" sz="2800" dirty="0">
                <a:solidFill>
                  <a:schemeClr val="tx2"/>
                </a:solidFill>
              </a:rPr>
              <a:t> a member of the Montgomery, Alabama, branch of the NAACP, was told to give up her seat on a city bus to a white person.</a:t>
            </a:r>
          </a:p>
        </p:txBody>
      </p:sp>
      <p:sp>
        <p:nvSpPr>
          <p:cNvPr id="300041" name="Text Box 9"/>
          <p:cNvSpPr txBox="1">
            <a:spLocks noChangeArrowheads="1"/>
          </p:cNvSpPr>
          <p:nvPr/>
        </p:nvSpPr>
        <p:spPr bwMode="auto">
          <a:xfrm>
            <a:off x="4876800" y="5181600"/>
            <a:ext cx="3962400" cy="244475"/>
          </a:xfrm>
          <a:prstGeom prst="rect">
            <a:avLst/>
          </a:prstGeom>
          <a:noFill/>
          <a:ln w="9525">
            <a:noFill/>
            <a:miter lim="800000"/>
            <a:headEnd/>
            <a:tailEnd/>
          </a:ln>
          <a:effectLst/>
        </p:spPr>
        <p:txBody>
          <a:bodyPr>
            <a:spAutoFit/>
          </a:bodyPr>
          <a:lstStyle/>
          <a:p>
            <a:pPr eaLnBrk="0" hangingPunct="0">
              <a:spcBef>
                <a:spcPct val="50000"/>
              </a:spcBef>
            </a:pPr>
            <a:endParaRPr lang="en-US" sz="1000">
              <a:solidFill>
                <a:schemeClr val="tx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8" name="Rectangle 4"/>
          <p:cNvSpPr>
            <a:spLocks noGrp="1" noChangeArrowheads="1"/>
          </p:cNvSpPr>
          <p:nvPr>
            <p:ph type="title"/>
          </p:nvPr>
        </p:nvSpPr>
        <p:spPr/>
        <p:txBody>
          <a:bodyPr/>
          <a:lstStyle/>
          <a:p>
            <a:r>
              <a:rPr lang="en-US"/>
              <a:t>The Montgomery Bus Boycott</a:t>
            </a:r>
          </a:p>
        </p:txBody>
      </p:sp>
      <p:sp>
        <p:nvSpPr>
          <p:cNvPr id="303109" name="Rectangle 5"/>
          <p:cNvSpPr>
            <a:spLocks noGrp="1" noChangeArrowheads="1"/>
          </p:cNvSpPr>
          <p:nvPr>
            <p:ph type="body" sz="half" idx="1"/>
          </p:nvPr>
        </p:nvSpPr>
        <p:spPr>
          <a:xfrm>
            <a:off x="762000" y="1828800"/>
            <a:ext cx="4030663" cy="4114800"/>
          </a:xfrm>
          <a:noFill/>
        </p:spPr>
        <p:txBody>
          <a:bodyPr/>
          <a:lstStyle/>
          <a:p>
            <a:r>
              <a:rPr lang="en-US" sz="2800" dirty="0">
                <a:solidFill>
                  <a:schemeClr val="tx2"/>
                </a:solidFill>
              </a:rPr>
              <a:t>When Parks refused to move, she was arrested.</a:t>
            </a:r>
          </a:p>
          <a:p>
            <a:r>
              <a:rPr lang="en-US" sz="2800" dirty="0">
                <a:solidFill>
                  <a:schemeClr val="tx2"/>
                </a:solidFill>
              </a:rPr>
              <a:t>The local NAACP, led by Edgar D. Nixon, recognized that the arrest of Parks might rally local African Americans to protest segregated buses.</a:t>
            </a:r>
          </a:p>
        </p:txBody>
      </p:sp>
      <p:pic>
        <p:nvPicPr>
          <p:cNvPr id="303111" name="Picture 7" descr="Rosa Parks Arrested"/>
          <p:cNvPicPr>
            <a:picLocks noGrp="1" noChangeAspect="1" noChangeArrowheads="1"/>
          </p:cNvPicPr>
          <p:nvPr>
            <p:ph sz="half" idx="2"/>
          </p:nvPr>
        </p:nvPicPr>
        <p:blipFill>
          <a:blip r:embed="rId2" cstate="print"/>
          <a:srcRect/>
          <a:stretch>
            <a:fillRect/>
          </a:stretch>
        </p:blipFill>
        <p:spPr>
          <a:xfrm>
            <a:off x="4953000" y="1981200"/>
            <a:ext cx="3754438" cy="2998788"/>
          </a:xfrm>
          <a:noFill/>
          <a:ln/>
        </p:spPr>
      </p:pic>
      <p:sp>
        <p:nvSpPr>
          <p:cNvPr id="303112" name="Rectangle 8"/>
          <p:cNvSpPr>
            <a:spLocks noChangeArrowheads="1"/>
          </p:cNvSpPr>
          <p:nvPr/>
        </p:nvSpPr>
        <p:spPr bwMode="auto">
          <a:xfrm>
            <a:off x="4876800" y="5013325"/>
            <a:ext cx="2292350" cy="244475"/>
          </a:xfrm>
          <a:prstGeom prst="rect">
            <a:avLst/>
          </a:prstGeom>
          <a:noFill/>
          <a:ln w="9525">
            <a:noFill/>
            <a:miter lim="800000"/>
            <a:headEnd/>
            <a:tailEnd/>
          </a:ln>
          <a:effectLst/>
        </p:spPr>
        <p:txBody>
          <a:bodyPr>
            <a:spAutoFit/>
          </a:bodyPr>
          <a:lstStyle/>
          <a:p>
            <a:pPr eaLnBrk="0" hangingPunct="0"/>
            <a:endParaRPr lang="en-US" sz="1000">
              <a:solidFill>
                <a:schemeClr val="tx2"/>
              </a:solidFill>
            </a:endParaRPr>
          </a:p>
        </p:txBody>
      </p:sp>
      <p:sp>
        <p:nvSpPr>
          <p:cNvPr id="303113" name="Text Box 9"/>
          <p:cNvSpPr txBox="1">
            <a:spLocks noChangeArrowheads="1"/>
          </p:cNvSpPr>
          <p:nvPr/>
        </p:nvSpPr>
        <p:spPr bwMode="auto">
          <a:xfrm>
            <a:off x="4876800" y="4953000"/>
            <a:ext cx="3733800" cy="930275"/>
          </a:xfrm>
          <a:prstGeom prst="rect">
            <a:avLst/>
          </a:prstGeom>
          <a:noFill/>
          <a:ln w="9525">
            <a:noFill/>
            <a:miter lim="800000"/>
            <a:headEnd/>
            <a:tailEnd/>
          </a:ln>
          <a:effectLst/>
        </p:spPr>
        <p:txBody>
          <a:bodyPr>
            <a:spAutoFit/>
          </a:bodyPr>
          <a:lstStyle/>
          <a:p>
            <a:pPr eaLnBrk="0" hangingPunct="0">
              <a:spcBef>
                <a:spcPct val="50000"/>
              </a:spcBef>
            </a:pPr>
            <a:r>
              <a:rPr lang="en-US" sz="1000">
                <a:solidFill>
                  <a:schemeClr val="tx2"/>
                </a:solidFill>
              </a:rPr>
              <a:t>Woman fingerprinted. Mrs. </a:t>
            </a:r>
            <a:r>
              <a:rPr lang="en-US" sz="1000" b="1">
                <a:solidFill>
                  <a:schemeClr val="tx2"/>
                </a:solidFill>
              </a:rPr>
              <a:t>Rosa</a:t>
            </a:r>
            <a:r>
              <a:rPr lang="en-US" sz="1000">
                <a:solidFill>
                  <a:schemeClr val="tx2"/>
                </a:solidFill>
              </a:rPr>
              <a:t> </a:t>
            </a:r>
            <a:r>
              <a:rPr lang="en-US" sz="1000" b="1">
                <a:solidFill>
                  <a:schemeClr val="tx2"/>
                </a:solidFill>
              </a:rPr>
              <a:t>Parks</a:t>
            </a:r>
            <a:r>
              <a:rPr lang="en-US" sz="1000">
                <a:solidFill>
                  <a:schemeClr val="tx2"/>
                </a:solidFill>
              </a:rPr>
              <a:t>, Negro seamstress, whose refusal to move to the back of a bus touched off the bus boycott in Montgomery, Ala.  </a:t>
            </a:r>
          </a:p>
          <a:p>
            <a:pPr eaLnBrk="0" hangingPunct="0">
              <a:spcBef>
                <a:spcPct val="50000"/>
              </a:spcBef>
            </a:pPr>
            <a:r>
              <a:rPr lang="en-US" sz="1000">
                <a:solidFill>
                  <a:schemeClr val="tx2"/>
                </a:solidFill>
              </a:rPr>
              <a:t>Library of Congress Prints and Photographs Division Washington, D.C.; LC-USZ62-109643</a:t>
            </a:r>
            <a:r>
              <a:rPr lang="en-US" sz="1000"/>
              <a:t> </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p:cNvSpPr>
            <a:spLocks noGrp="1" noChangeArrowheads="1"/>
          </p:cNvSpPr>
          <p:nvPr>
            <p:ph type="title"/>
          </p:nvPr>
        </p:nvSpPr>
        <p:spPr/>
        <p:txBody>
          <a:bodyPr/>
          <a:lstStyle/>
          <a:p>
            <a:r>
              <a:rPr lang="en-US"/>
              <a:t>The Montgomery Bus Boycott</a:t>
            </a:r>
          </a:p>
        </p:txBody>
      </p:sp>
      <p:sp>
        <p:nvSpPr>
          <p:cNvPr id="306179" name="Rectangle 3"/>
          <p:cNvSpPr>
            <a:spLocks noGrp="1" noChangeArrowheads="1"/>
          </p:cNvSpPr>
          <p:nvPr>
            <p:ph type="body" idx="1"/>
          </p:nvPr>
        </p:nvSpPr>
        <p:spPr>
          <a:xfrm>
            <a:off x="949325" y="1828800"/>
            <a:ext cx="7661275" cy="4114800"/>
          </a:xfrm>
        </p:spPr>
        <p:txBody>
          <a:bodyPr/>
          <a:lstStyle/>
          <a:p>
            <a:r>
              <a:rPr lang="en-US" sz="2800" dirty="0">
                <a:solidFill>
                  <a:schemeClr val="tx2"/>
                </a:solidFill>
              </a:rPr>
              <a:t>Montgomery’s African American community had long been angry about their mistreatment on city buses where white drivers were rude and abusive.</a:t>
            </a:r>
          </a:p>
          <a:p>
            <a:r>
              <a:rPr lang="en-US" sz="2800" dirty="0">
                <a:solidFill>
                  <a:schemeClr val="tx2"/>
                </a:solidFill>
              </a:rPr>
              <a:t>The community had previously considered a boycott of the buses and overnight one was organized.</a:t>
            </a:r>
          </a:p>
          <a:p>
            <a:r>
              <a:rPr lang="en-US" sz="2800" dirty="0">
                <a:solidFill>
                  <a:schemeClr val="tx2"/>
                </a:solidFill>
              </a:rPr>
              <a:t>The bus boycott was an immediate success, with almost unanimous support from the African Americans in Montgomery.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p:cNvSpPr>
            <a:spLocks noGrp="1" noChangeArrowheads="1"/>
          </p:cNvSpPr>
          <p:nvPr>
            <p:ph type="title"/>
          </p:nvPr>
        </p:nvSpPr>
        <p:spPr/>
        <p:txBody>
          <a:bodyPr/>
          <a:lstStyle/>
          <a:p>
            <a:r>
              <a:rPr lang="en-US"/>
              <a:t>The Montgomery Bus Boycott</a:t>
            </a:r>
          </a:p>
        </p:txBody>
      </p:sp>
      <p:sp>
        <p:nvSpPr>
          <p:cNvPr id="307203" name="Rectangle 3"/>
          <p:cNvSpPr>
            <a:spLocks noGrp="1" noChangeArrowheads="1"/>
          </p:cNvSpPr>
          <p:nvPr>
            <p:ph type="body" idx="1"/>
          </p:nvPr>
        </p:nvSpPr>
        <p:spPr>
          <a:xfrm>
            <a:off x="949325" y="1828800"/>
            <a:ext cx="7661275" cy="4114800"/>
          </a:xfrm>
        </p:spPr>
        <p:txBody>
          <a:bodyPr/>
          <a:lstStyle/>
          <a:p>
            <a:r>
              <a:rPr lang="en-US" sz="2800" dirty="0">
                <a:solidFill>
                  <a:schemeClr val="tx2"/>
                </a:solidFill>
              </a:rPr>
              <a:t>The boycott lasted for more than a year, expressing to the nation the determination of African Americans in the South to end segregation.</a:t>
            </a:r>
          </a:p>
          <a:p>
            <a:r>
              <a:rPr lang="en-US" sz="2800" dirty="0">
                <a:solidFill>
                  <a:schemeClr val="tx2"/>
                </a:solidFill>
              </a:rPr>
              <a:t>In November 1956, a federal court ordered Montgomery’s buses desegregated and the boycott ended in victory.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p:cNvSpPr>
            <a:spLocks noGrp="1" noChangeArrowheads="1"/>
          </p:cNvSpPr>
          <p:nvPr>
            <p:ph type="title"/>
          </p:nvPr>
        </p:nvSpPr>
        <p:spPr/>
        <p:txBody>
          <a:bodyPr/>
          <a:lstStyle/>
          <a:p>
            <a:r>
              <a:rPr lang="en-US"/>
              <a:t>The Montgomery Bus Boycott</a:t>
            </a:r>
          </a:p>
        </p:txBody>
      </p:sp>
      <p:sp>
        <p:nvSpPr>
          <p:cNvPr id="308227" name="Rectangle 3"/>
          <p:cNvSpPr>
            <a:spLocks noGrp="1" noChangeArrowheads="1"/>
          </p:cNvSpPr>
          <p:nvPr>
            <p:ph type="body" idx="1"/>
          </p:nvPr>
        </p:nvSpPr>
        <p:spPr/>
        <p:txBody>
          <a:bodyPr/>
          <a:lstStyle/>
          <a:p>
            <a:r>
              <a:rPr lang="en-US" sz="2800" dirty="0">
                <a:solidFill>
                  <a:schemeClr val="tx2"/>
                </a:solidFill>
              </a:rPr>
              <a:t>A Baptist minister named </a:t>
            </a:r>
            <a:r>
              <a:rPr lang="en-US" sz="2800" dirty="0">
                <a:solidFill>
                  <a:schemeClr val="tx2"/>
                </a:solidFill>
                <a:hlinkClick r:id="rId2"/>
              </a:rPr>
              <a:t>Martin Luther King, Jr.,</a:t>
            </a:r>
            <a:r>
              <a:rPr lang="en-US" sz="2800" dirty="0">
                <a:solidFill>
                  <a:schemeClr val="tx2"/>
                </a:solidFill>
              </a:rPr>
              <a:t> was president of the Montgomery Improvement Association, the organization that directed the boycott.</a:t>
            </a:r>
          </a:p>
          <a:p>
            <a:r>
              <a:rPr lang="en-US" sz="2800" dirty="0">
                <a:solidFill>
                  <a:schemeClr val="tx2"/>
                </a:solidFill>
              </a:rPr>
              <a:t>His involvement in the protest made him a national figure. Through his eloquent appeals to Christian brotherhood and American idealism he attracted people both inside and outside the South.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p:cNvSpPr>
            <a:spLocks noGrp="1" noChangeArrowheads="1"/>
          </p:cNvSpPr>
          <p:nvPr>
            <p:ph type="title"/>
          </p:nvPr>
        </p:nvSpPr>
        <p:spPr/>
        <p:txBody>
          <a:bodyPr/>
          <a:lstStyle/>
          <a:p>
            <a:r>
              <a:rPr lang="en-US"/>
              <a:t>The Montgomery Bus Boycott</a:t>
            </a:r>
          </a:p>
        </p:txBody>
      </p:sp>
      <p:sp>
        <p:nvSpPr>
          <p:cNvPr id="309251" name="Rectangle 3"/>
          <p:cNvSpPr>
            <a:spLocks noGrp="1" noChangeArrowheads="1"/>
          </p:cNvSpPr>
          <p:nvPr>
            <p:ph type="body" idx="1"/>
          </p:nvPr>
        </p:nvSpPr>
        <p:spPr>
          <a:xfrm>
            <a:off x="949325" y="1524000"/>
            <a:ext cx="7661275" cy="4114800"/>
          </a:xfrm>
        </p:spPr>
        <p:txBody>
          <a:bodyPr/>
          <a:lstStyle/>
          <a:p>
            <a:r>
              <a:rPr lang="en-US" sz="2800" dirty="0">
                <a:solidFill>
                  <a:schemeClr val="tx2"/>
                </a:solidFill>
              </a:rPr>
              <a:t>King became the president of the Southern Christian Leadership Conference (SCLC) when it was founded in 1957. </a:t>
            </a:r>
          </a:p>
          <a:p>
            <a:r>
              <a:rPr lang="en-US" sz="2800" dirty="0">
                <a:solidFill>
                  <a:schemeClr val="tx2"/>
                </a:solidFill>
              </a:rPr>
              <a:t>The SCLC complemented the NAACP’s legal strategy by encouraging the use of nonviolent, direct action to protest segregation. These activities included marches, demonstrations, and boycotts.</a:t>
            </a:r>
          </a:p>
          <a:p>
            <a:r>
              <a:rPr lang="en-US" sz="2800" dirty="0">
                <a:solidFill>
                  <a:schemeClr val="tx2"/>
                </a:solidFill>
              </a:rPr>
              <a:t>The harsh white response to African Americans’ direct action eventually forced the federal government to confront the issue of racism in the South.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p:txBody>
          <a:bodyPr/>
          <a:lstStyle/>
          <a:p>
            <a:r>
              <a:rPr lang="en-US"/>
              <a:t>Sit-Ins</a:t>
            </a:r>
          </a:p>
        </p:txBody>
      </p:sp>
      <p:sp>
        <p:nvSpPr>
          <p:cNvPr id="310276" name="Rectangle 4"/>
          <p:cNvSpPr>
            <a:spLocks noGrp="1" noChangeArrowheads="1"/>
          </p:cNvSpPr>
          <p:nvPr>
            <p:ph type="body" sz="half" idx="1"/>
          </p:nvPr>
        </p:nvSpPr>
        <p:spPr>
          <a:xfrm>
            <a:off x="601663" y="1828800"/>
            <a:ext cx="4122737" cy="4114800"/>
          </a:xfrm>
          <a:noFill/>
        </p:spPr>
        <p:txBody>
          <a:bodyPr/>
          <a:lstStyle/>
          <a:p>
            <a:r>
              <a:rPr lang="en-US" sz="2800" dirty="0">
                <a:solidFill>
                  <a:schemeClr val="tx2"/>
                </a:solidFill>
              </a:rPr>
              <a:t>On February 1, 1960, four African American college students from North Carolina A&amp;T University began protesting racial segregation in restaurants by sitting at “White Only” lunch counters and waiting to be served. </a:t>
            </a:r>
          </a:p>
        </p:txBody>
      </p:sp>
      <p:pic>
        <p:nvPicPr>
          <p:cNvPr id="310278" name="Picture 6" descr="Sit In"/>
          <p:cNvPicPr>
            <a:picLocks noGrp="1" noChangeAspect="1" noChangeArrowheads="1"/>
          </p:cNvPicPr>
          <p:nvPr>
            <p:ph sz="half" idx="2"/>
          </p:nvPr>
        </p:nvPicPr>
        <p:blipFill>
          <a:blip r:embed="rId2" cstate="print"/>
          <a:srcRect/>
          <a:stretch>
            <a:fillRect/>
          </a:stretch>
        </p:blipFill>
        <p:spPr>
          <a:xfrm>
            <a:off x="5105400" y="1981200"/>
            <a:ext cx="3656013" cy="3656013"/>
          </a:xfrm>
          <a:noFill/>
          <a:ln/>
        </p:spPr>
      </p:pic>
      <p:sp>
        <p:nvSpPr>
          <p:cNvPr id="310279" name="Text Box 7"/>
          <p:cNvSpPr txBox="1">
            <a:spLocks noChangeArrowheads="1"/>
          </p:cNvSpPr>
          <p:nvPr/>
        </p:nvSpPr>
        <p:spPr bwMode="auto">
          <a:xfrm>
            <a:off x="5029200" y="5638800"/>
            <a:ext cx="3352800" cy="625475"/>
          </a:xfrm>
          <a:prstGeom prst="rect">
            <a:avLst/>
          </a:prstGeom>
          <a:noFill/>
          <a:ln w="9525">
            <a:noFill/>
            <a:miter lim="800000"/>
            <a:headEnd/>
            <a:tailEnd/>
          </a:ln>
          <a:effectLst/>
        </p:spPr>
        <p:txBody>
          <a:bodyPr>
            <a:spAutoFit/>
          </a:bodyPr>
          <a:lstStyle/>
          <a:p>
            <a:pPr eaLnBrk="0" hangingPunct="0">
              <a:spcBef>
                <a:spcPct val="50000"/>
              </a:spcBef>
            </a:pPr>
            <a:r>
              <a:rPr lang="en-US" sz="1000" b="1">
                <a:solidFill>
                  <a:schemeClr val="tx2"/>
                </a:solidFill>
              </a:rPr>
              <a:t>Sit-ins in a Nashville store </a:t>
            </a:r>
          </a:p>
          <a:p>
            <a:pPr eaLnBrk="0" hangingPunct="0">
              <a:spcBef>
                <a:spcPct val="50000"/>
              </a:spcBef>
            </a:pPr>
            <a:r>
              <a:rPr lang="en-US" sz="1000" b="1">
                <a:solidFill>
                  <a:schemeClr val="tx2"/>
                </a:solidFill>
              </a:rPr>
              <a:t>Library of Congress Prints and Photographs Division Washington, D.C.; LC-USZ62-126236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p:txBody>
          <a:bodyPr/>
          <a:lstStyle/>
          <a:p>
            <a:r>
              <a:rPr lang="en-US"/>
              <a:t>Sit-Ins	</a:t>
            </a:r>
          </a:p>
        </p:txBody>
      </p:sp>
      <p:sp>
        <p:nvSpPr>
          <p:cNvPr id="312323" name="Rectangle 3"/>
          <p:cNvSpPr>
            <a:spLocks noGrp="1" noChangeArrowheads="1"/>
          </p:cNvSpPr>
          <p:nvPr>
            <p:ph type="body" idx="1"/>
          </p:nvPr>
        </p:nvSpPr>
        <p:spPr>
          <a:xfrm>
            <a:off x="949325" y="1828800"/>
            <a:ext cx="7661275" cy="4114800"/>
          </a:xfrm>
        </p:spPr>
        <p:txBody>
          <a:bodyPr/>
          <a:lstStyle/>
          <a:p>
            <a:r>
              <a:rPr lang="en-US" sz="2800" dirty="0">
                <a:solidFill>
                  <a:schemeClr val="tx2"/>
                </a:solidFill>
              </a:rPr>
              <a:t>This was not a new form of protest, but the response to the </a:t>
            </a:r>
            <a:r>
              <a:rPr lang="en-US" sz="2800" dirty="0">
                <a:solidFill>
                  <a:schemeClr val="tx2"/>
                </a:solidFill>
                <a:hlinkClick r:id="rId2"/>
              </a:rPr>
              <a:t>sit-ins</a:t>
            </a:r>
            <a:r>
              <a:rPr lang="en-US" sz="2800" dirty="0">
                <a:solidFill>
                  <a:schemeClr val="tx2"/>
                </a:solidFill>
              </a:rPr>
              <a:t> spread throughout North Carolina, and within weeks sit-ins were taking place in cities across the South.</a:t>
            </a:r>
          </a:p>
          <a:p>
            <a:r>
              <a:rPr lang="en-US" sz="2800" dirty="0">
                <a:solidFill>
                  <a:schemeClr val="tx2"/>
                </a:solidFill>
              </a:rPr>
              <a:t>Many restaurants were desegregated in response to the sit-ins.</a:t>
            </a:r>
          </a:p>
          <a:p>
            <a:r>
              <a:rPr lang="en-US" sz="2800" dirty="0">
                <a:solidFill>
                  <a:schemeClr val="tx2"/>
                </a:solidFill>
              </a:rPr>
              <a:t>This form of protest demonstrated clearly to African Americans and whites alike that young African Americans were determined to reject segregation.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lstStyle/>
          <a:p>
            <a:r>
              <a:rPr lang="en-US"/>
              <a:t>Sit-Ins	</a:t>
            </a:r>
          </a:p>
        </p:txBody>
      </p:sp>
      <p:sp>
        <p:nvSpPr>
          <p:cNvPr id="313347" name="Rectangle 3"/>
          <p:cNvSpPr>
            <a:spLocks noGrp="1" noChangeArrowheads="1"/>
          </p:cNvSpPr>
          <p:nvPr>
            <p:ph type="body" idx="1"/>
          </p:nvPr>
        </p:nvSpPr>
        <p:spPr>
          <a:xfrm>
            <a:off x="949325" y="1828800"/>
            <a:ext cx="7661275" cy="4114800"/>
          </a:xfrm>
        </p:spPr>
        <p:txBody>
          <a:bodyPr/>
          <a:lstStyle/>
          <a:p>
            <a:r>
              <a:rPr lang="en-US" sz="2800" dirty="0">
                <a:solidFill>
                  <a:schemeClr val="tx2"/>
                </a:solidFill>
              </a:rPr>
              <a:t>In April 1960, the </a:t>
            </a:r>
            <a:r>
              <a:rPr lang="en-US" sz="2800" dirty="0">
                <a:solidFill>
                  <a:schemeClr val="tx2"/>
                </a:solidFill>
                <a:hlinkClick r:id="rId2"/>
              </a:rPr>
              <a:t>Student Nonviolent Coordinating Committee </a:t>
            </a:r>
            <a:r>
              <a:rPr lang="en-US" sz="2800" dirty="0">
                <a:solidFill>
                  <a:schemeClr val="tx2"/>
                </a:solidFill>
              </a:rPr>
              <a:t>(SNCC) was founded in Raleigh, North Carolina, to help organize and direct the student sit-in movement.</a:t>
            </a:r>
          </a:p>
          <a:p>
            <a:r>
              <a:rPr lang="en-US" sz="2800" dirty="0">
                <a:solidFill>
                  <a:schemeClr val="tx2"/>
                </a:solidFill>
              </a:rPr>
              <a:t>King encouraged SNCC’s creation, but the most important early advisor to the students was </a:t>
            </a:r>
            <a:r>
              <a:rPr lang="en-US" sz="2800" dirty="0">
                <a:solidFill>
                  <a:schemeClr val="tx2"/>
                </a:solidFill>
                <a:hlinkClick r:id="rId3"/>
              </a:rPr>
              <a:t>Ella Baker,</a:t>
            </a:r>
            <a:r>
              <a:rPr lang="en-US" sz="2800" dirty="0">
                <a:solidFill>
                  <a:schemeClr val="tx2"/>
                </a:solidFill>
              </a:rPr>
              <a:t> who worked for both the NAACP and SCLC.</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5" name="Rectangle 7"/>
          <p:cNvSpPr>
            <a:spLocks noGrp="1" noChangeArrowheads="1"/>
          </p:cNvSpPr>
          <p:nvPr>
            <p:ph type="title"/>
          </p:nvPr>
        </p:nvSpPr>
        <p:spPr/>
        <p:txBody>
          <a:bodyPr/>
          <a:lstStyle/>
          <a:p>
            <a:r>
              <a:rPr lang="en-US"/>
              <a:t>Sit-Ins</a:t>
            </a:r>
          </a:p>
        </p:txBody>
      </p:sp>
      <p:sp>
        <p:nvSpPr>
          <p:cNvPr id="314376" name="Rectangle 8"/>
          <p:cNvSpPr>
            <a:spLocks noGrp="1" noChangeArrowheads="1"/>
          </p:cNvSpPr>
          <p:nvPr>
            <p:ph type="body" sz="half" idx="1"/>
          </p:nvPr>
        </p:nvSpPr>
        <p:spPr>
          <a:xfrm>
            <a:off x="949325" y="1981200"/>
            <a:ext cx="5037138" cy="4114800"/>
          </a:xfrm>
          <a:noFill/>
        </p:spPr>
        <p:txBody>
          <a:bodyPr/>
          <a:lstStyle/>
          <a:p>
            <a:r>
              <a:rPr lang="en-US" sz="2800" dirty="0">
                <a:solidFill>
                  <a:schemeClr val="tx2"/>
                </a:solidFill>
              </a:rPr>
              <a:t>Baker believed that SNCC civil rights activities should be based in individual African American communities.</a:t>
            </a:r>
          </a:p>
          <a:p>
            <a:r>
              <a:rPr lang="en-US" sz="2800" dirty="0">
                <a:solidFill>
                  <a:schemeClr val="tx2"/>
                </a:solidFill>
              </a:rPr>
              <a:t>SNCC adopted Baker’s approach and focused on making changes in local communities, rather than striving for national change.</a:t>
            </a:r>
          </a:p>
        </p:txBody>
      </p:sp>
      <p:pic>
        <p:nvPicPr>
          <p:cNvPr id="314378" name="Picture 10" descr="Ella"/>
          <p:cNvPicPr>
            <a:picLocks noGrp="1" noChangeAspect="1" noChangeArrowheads="1"/>
          </p:cNvPicPr>
          <p:nvPr>
            <p:ph sz="half" idx="2"/>
          </p:nvPr>
        </p:nvPicPr>
        <p:blipFill>
          <a:blip r:embed="rId2" cstate="print"/>
          <a:srcRect/>
          <a:stretch>
            <a:fillRect/>
          </a:stretch>
        </p:blipFill>
        <p:spPr>
          <a:xfrm>
            <a:off x="6477000" y="1981200"/>
            <a:ext cx="2239963" cy="2801938"/>
          </a:xfrm>
          <a:noFill/>
          <a:ln/>
        </p:spPr>
      </p:pic>
      <p:sp>
        <p:nvSpPr>
          <p:cNvPr id="314379" name="Text Box 11"/>
          <p:cNvSpPr txBox="1">
            <a:spLocks noChangeArrowheads="1"/>
          </p:cNvSpPr>
          <p:nvPr/>
        </p:nvSpPr>
        <p:spPr bwMode="auto">
          <a:xfrm>
            <a:off x="6400800" y="4800600"/>
            <a:ext cx="2209800" cy="930275"/>
          </a:xfrm>
          <a:prstGeom prst="rect">
            <a:avLst/>
          </a:prstGeom>
          <a:noFill/>
          <a:ln w="9525">
            <a:noFill/>
            <a:miter lim="800000"/>
            <a:headEnd/>
            <a:tailEnd/>
          </a:ln>
          <a:effectLst/>
        </p:spPr>
        <p:txBody>
          <a:bodyPr>
            <a:spAutoFit/>
          </a:bodyPr>
          <a:lstStyle/>
          <a:p>
            <a:pPr eaLnBrk="0" hangingPunct="0">
              <a:spcBef>
                <a:spcPct val="50000"/>
              </a:spcBef>
            </a:pPr>
            <a:r>
              <a:rPr lang="en-US" sz="1000">
                <a:solidFill>
                  <a:schemeClr val="tx2"/>
                </a:solidFill>
              </a:rPr>
              <a:t>[Ella Baker, head-and-shoulders portrait, facing slightly left] </a:t>
            </a:r>
          </a:p>
          <a:p>
            <a:pPr eaLnBrk="0" hangingPunct="0">
              <a:spcBef>
                <a:spcPct val="50000"/>
              </a:spcBef>
            </a:pPr>
            <a:r>
              <a:rPr lang="en-US" sz="1000">
                <a:solidFill>
                  <a:schemeClr val="tx2"/>
                </a:solidFill>
              </a:rPr>
              <a:t>Library of Congress Prints and Photographs Division Washington, D.C.; LC-USZ62-110575 </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lstStyle/>
          <a:p>
            <a:r>
              <a:rPr lang="en-US"/>
              <a:t>Freedom Riders</a:t>
            </a:r>
          </a:p>
        </p:txBody>
      </p:sp>
      <p:sp>
        <p:nvSpPr>
          <p:cNvPr id="317443" name="Rectangle 3"/>
          <p:cNvSpPr>
            <a:spLocks noGrp="1" noChangeArrowheads="1"/>
          </p:cNvSpPr>
          <p:nvPr>
            <p:ph type="body" idx="1"/>
          </p:nvPr>
        </p:nvSpPr>
        <p:spPr/>
        <p:txBody>
          <a:bodyPr/>
          <a:lstStyle/>
          <a:p>
            <a:r>
              <a:rPr lang="en-US" sz="2800" dirty="0">
                <a:solidFill>
                  <a:schemeClr val="tx2"/>
                </a:solidFill>
              </a:rPr>
              <a:t>After the sit-in movement, some SNCC members participated in the 1961 Freedom Rides organized by CORE. </a:t>
            </a:r>
          </a:p>
          <a:p>
            <a:r>
              <a:rPr lang="en-US" sz="2800" dirty="0">
                <a:solidFill>
                  <a:schemeClr val="tx2"/>
                </a:solidFill>
              </a:rPr>
              <a:t>The Freedom Riders, both African American and white, traveled around the South in buses to test the effectiveness of a 1960 U.S. Supreme Court decision declaring segregation illegal in bus stations open to interstate travel.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r>
              <a:rPr lang="en-US"/>
              <a:t>Freedom Riders</a:t>
            </a:r>
          </a:p>
        </p:txBody>
      </p:sp>
      <p:sp>
        <p:nvSpPr>
          <p:cNvPr id="318467" name="Rectangle 3"/>
          <p:cNvSpPr>
            <a:spLocks noGrp="1" noChangeArrowheads="1"/>
          </p:cNvSpPr>
          <p:nvPr>
            <p:ph type="body" idx="1"/>
          </p:nvPr>
        </p:nvSpPr>
        <p:spPr>
          <a:xfrm>
            <a:off x="457200" y="1905000"/>
            <a:ext cx="8208963" cy="4114800"/>
          </a:xfrm>
          <a:noFill/>
        </p:spPr>
        <p:txBody>
          <a:bodyPr/>
          <a:lstStyle/>
          <a:p>
            <a:r>
              <a:rPr lang="en-US" sz="2800" dirty="0">
                <a:solidFill>
                  <a:schemeClr val="tx2"/>
                </a:solidFill>
              </a:rPr>
              <a:t>The Freedom Rides began in Washington, D.C. Except for some violence in Rock Hill, South Carolina, the trip was peaceful until the buses reached Alabama, where violence erupted.</a:t>
            </a:r>
          </a:p>
          <a:p>
            <a:r>
              <a:rPr lang="en-US" sz="2800" dirty="0">
                <a:solidFill>
                  <a:schemeClr val="tx2"/>
                </a:solidFill>
              </a:rPr>
              <a:t>In Anniston, Alabama, one bus was burned and some riders were beaten.</a:t>
            </a:r>
          </a:p>
          <a:p>
            <a:r>
              <a:rPr lang="en-US" sz="2800" dirty="0">
                <a:solidFill>
                  <a:schemeClr val="tx2"/>
                </a:solidFill>
              </a:rPr>
              <a:t>In Birmingham, a mob attacked the riders when they got off the bus.</a:t>
            </a:r>
          </a:p>
          <a:p>
            <a:r>
              <a:rPr lang="en-US" sz="2800" dirty="0">
                <a:solidFill>
                  <a:schemeClr val="tx2"/>
                </a:solidFill>
              </a:rPr>
              <a:t>The riders suffered even more severe beatings in Montgomery.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p:cNvSpPr>
            <a:spLocks noGrp="1" noChangeArrowheads="1"/>
          </p:cNvSpPr>
          <p:nvPr>
            <p:ph type="title"/>
          </p:nvPr>
        </p:nvSpPr>
        <p:spPr/>
        <p:txBody>
          <a:bodyPr/>
          <a:lstStyle/>
          <a:p>
            <a:r>
              <a:rPr lang="en-US"/>
              <a:t>Freedom Riders</a:t>
            </a:r>
          </a:p>
        </p:txBody>
      </p:sp>
      <p:sp>
        <p:nvSpPr>
          <p:cNvPr id="319491" name="Rectangle 3"/>
          <p:cNvSpPr>
            <a:spLocks noGrp="1" noChangeArrowheads="1"/>
          </p:cNvSpPr>
          <p:nvPr>
            <p:ph type="body" idx="1"/>
          </p:nvPr>
        </p:nvSpPr>
        <p:spPr>
          <a:xfrm>
            <a:off x="949325" y="1752600"/>
            <a:ext cx="7661275" cy="4114800"/>
          </a:xfrm>
        </p:spPr>
        <p:txBody>
          <a:bodyPr/>
          <a:lstStyle/>
          <a:p>
            <a:r>
              <a:rPr lang="en-US" sz="2800" dirty="0">
                <a:solidFill>
                  <a:schemeClr val="tx2"/>
                </a:solidFill>
              </a:rPr>
              <a:t>The violence brought national attention to the Freedom Riders and fierce condemnation of Alabama officials for allowing the brutality to occur.</a:t>
            </a:r>
          </a:p>
          <a:p>
            <a:r>
              <a:rPr lang="en-US" sz="2800" dirty="0">
                <a:solidFill>
                  <a:schemeClr val="tx2"/>
                </a:solidFill>
              </a:rPr>
              <a:t>The administration of President John F. Kennedy stepped in to protect the Freedom Riders when it was clear that Alabama officials would not guarantee their safe travel.</a:t>
            </a:r>
          </a:p>
          <a:p>
            <a:pPr>
              <a:buFont typeface="Wingdings" pitchFamily="2" charset="2"/>
              <a:buNone/>
            </a:pPr>
            <a:endParaRPr lang="en-US" sz="28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p:cNvSpPr>
            <a:spLocks noGrp="1" noChangeArrowheads="1"/>
          </p:cNvSpPr>
          <p:nvPr>
            <p:ph type="title"/>
          </p:nvPr>
        </p:nvSpPr>
        <p:spPr/>
        <p:txBody>
          <a:bodyPr/>
          <a:lstStyle/>
          <a:p>
            <a:r>
              <a:rPr lang="en-US"/>
              <a:t>Freedom Riders</a:t>
            </a:r>
          </a:p>
        </p:txBody>
      </p:sp>
      <p:sp>
        <p:nvSpPr>
          <p:cNvPr id="320515" name="Rectangle 3"/>
          <p:cNvSpPr>
            <a:spLocks noGrp="1" noChangeArrowheads="1"/>
          </p:cNvSpPr>
          <p:nvPr>
            <p:ph type="body" idx="1"/>
          </p:nvPr>
        </p:nvSpPr>
        <p:spPr/>
        <p:txBody>
          <a:bodyPr/>
          <a:lstStyle/>
          <a:p>
            <a:r>
              <a:rPr lang="en-US" sz="2800" dirty="0">
                <a:solidFill>
                  <a:schemeClr val="tx2"/>
                </a:solidFill>
              </a:rPr>
              <a:t>The riders continued on to Jackson, Mississippi, where they were arrested and imprisoned at the state penitentiary, ending the protest.</a:t>
            </a:r>
          </a:p>
          <a:p>
            <a:r>
              <a:rPr lang="en-US" sz="2800" dirty="0">
                <a:solidFill>
                  <a:schemeClr val="tx2"/>
                </a:solidFill>
              </a:rPr>
              <a:t>The Freedom Rides did result in the desegregation of some bus stations, but more importantly they caught the attention of the American public.</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dirty="0"/>
              <a:t>The Civil Rights Movement</a:t>
            </a:r>
          </a:p>
        </p:txBody>
      </p:sp>
      <p:sp>
        <p:nvSpPr>
          <p:cNvPr id="6" name="TextBox 5"/>
          <p:cNvSpPr txBox="1"/>
          <p:nvPr/>
        </p:nvSpPr>
        <p:spPr>
          <a:xfrm>
            <a:off x="1295400" y="0"/>
            <a:ext cx="6934200" cy="1077218"/>
          </a:xfrm>
          <a:prstGeom prst="rect">
            <a:avLst/>
          </a:prstGeom>
          <a:noFill/>
        </p:spPr>
        <p:txBody>
          <a:bodyPr wrap="square" rtlCol="0">
            <a:spAutoFit/>
          </a:bodyPr>
          <a:lstStyle/>
          <a:p>
            <a:r>
              <a:rPr lang="en-US" sz="3200" dirty="0" smtClean="0">
                <a:solidFill>
                  <a:schemeClr val="tx2"/>
                </a:solidFill>
              </a:rPr>
              <a:t>AIM: What were the causes &amp; effects of the Civil Rights Movement?</a:t>
            </a:r>
            <a:endParaRPr lang="en-US" sz="3200" dirty="0">
              <a:solidFill>
                <a:schemeClr val="tx2"/>
              </a:solidFill>
            </a:endParaRPr>
          </a:p>
        </p:txBody>
      </p:sp>
      <p:sp>
        <p:nvSpPr>
          <p:cNvPr id="7" name="TextBox 6"/>
          <p:cNvSpPr txBox="1"/>
          <p:nvPr/>
        </p:nvSpPr>
        <p:spPr>
          <a:xfrm>
            <a:off x="4343400" y="2895600"/>
            <a:ext cx="4286751" cy="584775"/>
          </a:xfrm>
          <a:prstGeom prst="rect">
            <a:avLst/>
          </a:prstGeom>
          <a:noFill/>
        </p:spPr>
        <p:txBody>
          <a:bodyPr wrap="none" rtlCol="0">
            <a:spAutoFit/>
          </a:bodyPr>
          <a:lstStyle/>
          <a:p>
            <a:r>
              <a:rPr lang="en-US" sz="3200" dirty="0" smtClean="0">
                <a:solidFill>
                  <a:schemeClr val="tx2"/>
                </a:solidFill>
              </a:rPr>
              <a:t>Do Now:  Review Quiz</a:t>
            </a:r>
            <a:endParaRPr lang="en-US" sz="3200" dirty="0">
              <a:solidFill>
                <a:schemeClr val="tx2"/>
              </a:solidFill>
            </a:endParaRPr>
          </a:p>
        </p:txBody>
      </p:sp>
      <p:pic>
        <p:nvPicPr>
          <p:cNvPr id="2053" name="Picture 5" descr="http://digital.library.okstate.edu/encyclopedia/entries/C/images/CI010B.jpg"/>
          <p:cNvPicPr>
            <a:picLocks noChangeAspect="1" noChangeArrowheads="1"/>
          </p:cNvPicPr>
          <p:nvPr/>
        </p:nvPicPr>
        <p:blipFill>
          <a:blip r:embed="rId2" cstate="print"/>
          <a:srcRect/>
          <a:stretch>
            <a:fillRect/>
          </a:stretch>
        </p:blipFill>
        <p:spPr bwMode="auto">
          <a:xfrm>
            <a:off x="6324600" y="4267200"/>
            <a:ext cx="2324100" cy="22867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5" name="Picture 7" descr="http://image.absoluteastronomy.com/images/encyclopediaimages/a/af/africanamericans1.png"/>
          <p:cNvPicPr>
            <a:picLocks noChangeAspect="1" noChangeArrowheads="1"/>
          </p:cNvPicPr>
          <p:nvPr/>
        </p:nvPicPr>
        <p:blipFill>
          <a:blip r:embed="rId3" cstate="print"/>
          <a:srcRect/>
          <a:stretch>
            <a:fillRect/>
          </a:stretch>
        </p:blipFill>
        <p:spPr bwMode="auto">
          <a:xfrm>
            <a:off x="3657600" y="3886200"/>
            <a:ext cx="2028825" cy="26224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057" name="Picture 9" descr="http://www.southernct.edu/%7Eils69315/sixties/civilrights.jpg"/>
          <p:cNvPicPr>
            <a:picLocks noChangeAspect="1" noChangeArrowheads="1"/>
          </p:cNvPicPr>
          <p:nvPr/>
        </p:nvPicPr>
        <p:blipFill>
          <a:blip r:embed="rId4" cstate="print"/>
          <a:srcRect/>
          <a:stretch>
            <a:fillRect/>
          </a:stretch>
        </p:blipFill>
        <p:spPr bwMode="auto">
          <a:xfrm>
            <a:off x="304800" y="3581400"/>
            <a:ext cx="2857500" cy="22955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1" name="TextBox 10"/>
          <p:cNvSpPr txBox="1"/>
          <p:nvPr/>
        </p:nvSpPr>
        <p:spPr>
          <a:xfrm>
            <a:off x="7086600" y="1600200"/>
            <a:ext cx="1143000" cy="369332"/>
          </a:xfrm>
          <a:prstGeom prst="rect">
            <a:avLst/>
          </a:prstGeom>
          <a:noFill/>
        </p:spPr>
        <p:txBody>
          <a:bodyPr wrap="square" rtlCol="0">
            <a:spAutoFit/>
          </a:bodyPr>
          <a:lstStyle/>
          <a:p>
            <a:r>
              <a:rPr lang="en-US" b="1" dirty="0" smtClean="0"/>
              <a:t>DAY #4</a:t>
            </a:r>
            <a:endParaRPr lang="en-US" b="1"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p:txBody>
          <a:bodyPr/>
          <a:lstStyle/>
          <a:p>
            <a:r>
              <a:rPr lang="en-US"/>
              <a:t>The March on Washington</a:t>
            </a:r>
          </a:p>
        </p:txBody>
      </p:sp>
      <p:sp>
        <p:nvSpPr>
          <p:cNvPr id="324611" name="Rectangle 3"/>
          <p:cNvSpPr>
            <a:spLocks noGrp="1" noChangeArrowheads="1"/>
          </p:cNvSpPr>
          <p:nvPr>
            <p:ph type="body" idx="1"/>
          </p:nvPr>
        </p:nvSpPr>
        <p:spPr/>
        <p:txBody>
          <a:bodyPr/>
          <a:lstStyle/>
          <a:p>
            <a:r>
              <a:rPr lang="en-US" sz="2800" dirty="0">
                <a:solidFill>
                  <a:schemeClr val="tx2"/>
                </a:solidFill>
              </a:rPr>
              <a:t>National civil rights leaders decided to keep pressure on both the Kennedy administration and Congress to pass the civil rights legislation. The leaders planned a March on Washington to take place in August 1963.</a:t>
            </a:r>
          </a:p>
          <a:p>
            <a:r>
              <a:rPr lang="en-US" sz="2800" dirty="0">
                <a:solidFill>
                  <a:schemeClr val="tx2"/>
                </a:solidFill>
              </a:rPr>
              <a:t>This idea was a revival of A. Phillip Randolph’s  planned 1941 march, which had resulted in a commitment to fair  employment during World War II.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p:cNvSpPr>
            <a:spLocks noGrp="1" noChangeArrowheads="1"/>
          </p:cNvSpPr>
          <p:nvPr>
            <p:ph type="title"/>
          </p:nvPr>
        </p:nvSpPr>
        <p:spPr/>
        <p:txBody>
          <a:bodyPr/>
          <a:lstStyle/>
          <a:p>
            <a:r>
              <a:rPr lang="en-US"/>
              <a:t>The March on Washington</a:t>
            </a:r>
          </a:p>
        </p:txBody>
      </p:sp>
      <p:sp>
        <p:nvSpPr>
          <p:cNvPr id="325636" name="Rectangle 4"/>
          <p:cNvSpPr>
            <a:spLocks noGrp="1" noChangeArrowheads="1"/>
          </p:cNvSpPr>
          <p:nvPr>
            <p:ph type="body" sz="half" idx="1"/>
          </p:nvPr>
        </p:nvSpPr>
        <p:spPr/>
        <p:txBody>
          <a:bodyPr/>
          <a:lstStyle/>
          <a:p>
            <a:r>
              <a:rPr lang="en-US" sz="2800" dirty="0">
                <a:solidFill>
                  <a:schemeClr val="tx2"/>
                </a:solidFill>
              </a:rPr>
              <a:t>Randolph was present at the march in 1963, along with the leaders of the NAACP, CORE, SCLC, the Urban League, and SNCC.</a:t>
            </a:r>
          </a:p>
        </p:txBody>
      </p:sp>
      <p:pic>
        <p:nvPicPr>
          <p:cNvPr id="325638" name="Picture 6" descr="march on washington"/>
          <p:cNvPicPr>
            <a:picLocks noGrp="1" noChangeAspect="1" noChangeArrowheads="1"/>
          </p:cNvPicPr>
          <p:nvPr>
            <p:ph sz="half" idx="2"/>
          </p:nvPr>
        </p:nvPicPr>
        <p:blipFill>
          <a:blip r:embed="rId2" cstate="print"/>
          <a:srcRect/>
          <a:stretch>
            <a:fillRect/>
          </a:stretch>
        </p:blipFill>
        <p:spPr>
          <a:xfrm>
            <a:off x="5105400" y="1981200"/>
            <a:ext cx="3748088" cy="3748088"/>
          </a:xfrm>
          <a:noFill/>
          <a:ln/>
        </p:spPr>
      </p:pic>
      <p:sp>
        <p:nvSpPr>
          <p:cNvPr id="325639" name="Text Box 7"/>
          <p:cNvSpPr txBox="1">
            <a:spLocks noChangeArrowheads="1"/>
          </p:cNvSpPr>
          <p:nvPr/>
        </p:nvSpPr>
        <p:spPr bwMode="auto">
          <a:xfrm>
            <a:off x="5029200" y="5715000"/>
            <a:ext cx="3733800" cy="930275"/>
          </a:xfrm>
          <a:prstGeom prst="rect">
            <a:avLst/>
          </a:prstGeom>
          <a:noFill/>
          <a:ln w="9525">
            <a:noFill/>
            <a:miter lim="800000"/>
            <a:headEnd/>
            <a:tailEnd/>
          </a:ln>
          <a:effectLst/>
        </p:spPr>
        <p:txBody>
          <a:bodyPr>
            <a:spAutoFit/>
          </a:bodyPr>
          <a:lstStyle/>
          <a:p>
            <a:pPr eaLnBrk="0" hangingPunct="0">
              <a:spcBef>
                <a:spcPct val="50000"/>
              </a:spcBef>
            </a:pPr>
            <a:r>
              <a:rPr lang="en-US" sz="1000">
                <a:solidFill>
                  <a:schemeClr val="tx2"/>
                </a:solidFill>
              </a:rPr>
              <a:t>Roy Wilkins with a few of the 250,000 participants on the Mall heading for the Lincoln Memorial in the NAACP march on Washington on August 28, 1963] </a:t>
            </a:r>
          </a:p>
          <a:p>
            <a:pPr eaLnBrk="0" hangingPunct="0">
              <a:spcBef>
                <a:spcPct val="50000"/>
              </a:spcBef>
            </a:pPr>
            <a:r>
              <a:rPr lang="en-US" sz="1000">
                <a:solidFill>
                  <a:schemeClr val="tx2"/>
                </a:solidFill>
              </a:rPr>
              <a:t>Library of Congress Prints and Photographs Division Washington, D.C.; LC-USZ62-77160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p:cNvSpPr>
            <a:spLocks noGrp="1" noChangeArrowheads="1"/>
          </p:cNvSpPr>
          <p:nvPr>
            <p:ph type="title"/>
          </p:nvPr>
        </p:nvSpPr>
        <p:spPr/>
        <p:txBody>
          <a:bodyPr/>
          <a:lstStyle/>
          <a:p>
            <a:r>
              <a:rPr lang="en-US"/>
              <a:t>The March on Washington</a:t>
            </a:r>
          </a:p>
        </p:txBody>
      </p:sp>
      <p:sp>
        <p:nvSpPr>
          <p:cNvPr id="327683" name="Rectangle 3"/>
          <p:cNvSpPr>
            <a:spLocks noGrp="1" noChangeArrowheads="1"/>
          </p:cNvSpPr>
          <p:nvPr>
            <p:ph type="body" idx="1"/>
          </p:nvPr>
        </p:nvSpPr>
        <p:spPr>
          <a:xfrm>
            <a:off x="304800" y="1905000"/>
            <a:ext cx="8756650" cy="4114800"/>
          </a:xfrm>
          <a:noFill/>
        </p:spPr>
        <p:txBody>
          <a:bodyPr/>
          <a:lstStyle/>
          <a:p>
            <a:r>
              <a:rPr lang="en-US" sz="2800" dirty="0">
                <a:solidFill>
                  <a:schemeClr val="tx2"/>
                </a:solidFill>
              </a:rPr>
              <a:t>Martin Luther King, Jr., delivered a moving address to an audience of more than 200,000 people. </a:t>
            </a:r>
          </a:p>
          <a:p>
            <a:r>
              <a:rPr lang="en-US" sz="2800" dirty="0">
                <a:solidFill>
                  <a:schemeClr val="tx2"/>
                </a:solidFill>
              </a:rPr>
              <a:t>His “I Have a Dream” speech—delivered in front of the giant statue of Abraham Lincoln—became famous for the way in which it expressed the ideals of the civil rights movement.</a:t>
            </a:r>
          </a:p>
          <a:p>
            <a:r>
              <a:rPr lang="en-US" sz="2800" dirty="0">
                <a:solidFill>
                  <a:schemeClr val="tx2"/>
                </a:solidFill>
              </a:rPr>
              <a:t>After President Kennedy was assassinated in November 1963, the new president, Lyndon Johnson, strongly urged the passage of the civil rights legislation as a tribute to Kennedy’s memory.</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p:cNvSpPr>
            <a:spLocks noGrp="1" noChangeArrowheads="1"/>
          </p:cNvSpPr>
          <p:nvPr>
            <p:ph type="title"/>
          </p:nvPr>
        </p:nvSpPr>
        <p:spPr/>
        <p:txBody>
          <a:bodyPr/>
          <a:lstStyle/>
          <a:p>
            <a:r>
              <a:rPr lang="en-US"/>
              <a:t>The March on Washington</a:t>
            </a:r>
          </a:p>
        </p:txBody>
      </p:sp>
      <p:sp>
        <p:nvSpPr>
          <p:cNvPr id="328707" name="Rectangle 3"/>
          <p:cNvSpPr>
            <a:spLocks noGrp="1" noChangeArrowheads="1"/>
          </p:cNvSpPr>
          <p:nvPr>
            <p:ph type="body" idx="1"/>
          </p:nvPr>
        </p:nvSpPr>
        <p:spPr/>
        <p:txBody>
          <a:bodyPr/>
          <a:lstStyle/>
          <a:p>
            <a:r>
              <a:rPr lang="en-US" sz="2800" dirty="0">
                <a:solidFill>
                  <a:schemeClr val="tx2"/>
                </a:solidFill>
              </a:rPr>
              <a:t>Over fierce opposition from Southern legislators, Johnson pushed the </a:t>
            </a:r>
            <a:r>
              <a:rPr lang="en-US" sz="2800" dirty="0">
                <a:solidFill>
                  <a:schemeClr val="tx2"/>
                </a:solidFill>
                <a:hlinkClick r:id="rId2"/>
              </a:rPr>
              <a:t>Civil Rights Act of 1964</a:t>
            </a:r>
            <a:r>
              <a:rPr lang="en-US" sz="2800" dirty="0">
                <a:solidFill>
                  <a:schemeClr val="tx2"/>
                </a:solidFill>
              </a:rPr>
              <a:t> through Congress.</a:t>
            </a:r>
          </a:p>
          <a:p>
            <a:r>
              <a:rPr lang="en-US" sz="2800" dirty="0">
                <a:solidFill>
                  <a:schemeClr val="tx2"/>
                </a:solidFill>
              </a:rPr>
              <a:t>It prohibited segregation in public accommodations and discrimination in education and employment. It also gave the executive branch of government the power to enforce the act’s provisions.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p:cNvSpPr>
            <a:spLocks noGrp="1" noChangeArrowheads="1"/>
          </p:cNvSpPr>
          <p:nvPr>
            <p:ph type="title"/>
          </p:nvPr>
        </p:nvSpPr>
        <p:spPr/>
        <p:txBody>
          <a:bodyPr/>
          <a:lstStyle/>
          <a:p>
            <a:r>
              <a:rPr lang="en-US"/>
              <a:t>The End of the Movement</a:t>
            </a:r>
          </a:p>
        </p:txBody>
      </p:sp>
      <p:sp>
        <p:nvSpPr>
          <p:cNvPr id="340995" name="Rectangle 3"/>
          <p:cNvSpPr>
            <a:spLocks noGrp="1" noChangeArrowheads="1"/>
          </p:cNvSpPr>
          <p:nvPr>
            <p:ph type="body" idx="1"/>
          </p:nvPr>
        </p:nvSpPr>
        <p:spPr/>
        <p:txBody>
          <a:bodyPr/>
          <a:lstStyle/>
          <a:p>
            <a:r>
              <a:rPr lang="en-US" sz="2800" dirty="0">
                <a:solidFill>
                  <a:schemeClr val="tx2"/>
                </a:solidFill>
              </a:rPr>
              <a:t>For many people the civil rights movement ended with the death of Martin Luther King, Jr. in 1968. </a:t>
            </a:r>
          </a:p>
          <a:p>
            <a:r>
              <a:rPr lang="en-US" sz="2800" dirty="0">
                <a:solidFill>
                  <a:schemeClr val="tx2"/>
                </a:solidFill>
              </a:rPr>
              <a:t>Others believe it was over after the Selma March, because there have not been any significant changes since then.</a:t>
            </a:r>
          </a:p>
          <a:p>
            <a:r>
              <a:rPr lang="en-US" sz="2800" dirty="0">
                <a:solidFill>
                  <a:schemeClr val="tx2"/>
                </a:solidFill>
              </a:rPr>
              <a:t>Still others argue the movement continues today because the goal of full equality has not yet been achieved.</a:t>
            </a:r>
          </a:p>
        </p:txBody>
      </p:sp>
    </p:spTree>
  </p:cSld>
  <p:clrMapOvr>
    <a:masterClrMapping/>
  </p:clrMapOvr>
</p:sld>
</file>

<file path=ppt/theme/theme1.xml><?xml version="1.0" encoding="utf-8"?>
<a:theme xmlns:a="http://schemas.openxmlformats.org/drawingml/2006/main" name="Axis">
  <a:themeElements>
    <a:clrScheme name="">
      <a:dk1>
        <a:srgbClr val="808080"/>
      </a:dk1>
      <a:lt1>
        <a:srgbClr val="E7E6CE"/>
      </a:lt1>
      <a:dk2>
        <a:srgbClr val="3E456A"/>
      </a:dk2>
      <a:lt2>
        <a:srgbClr val="000000"/>
      </a:lt2>
      <a:accent1>
        <a:srgbClr val="660000"/>
      </a:accent1>
      <a:accent2>
        <a:srgbClr val="CCCC99"/>
      </a:accent2>
      <a:accent3>
        <a:srgbClr val="AFB0B9"/>
      </a:accent3>
      <a:accent4>
        <a:srgbClr val="C5C4B0"/>
      </a:accent4>
      <a:accent5>
        <a:srgbClr val="B8AAAA"/>
      </a:accent5>
      <a:accent6>
        <a:srgbClr val="B9B98A"/>
      </a:accent6>
      <a:hlink>
        <a:srgbClr val="660000"/>
      </a:hlink>
      <a:folHlink>
        <a:srgbClr val="B2B2B2"/>
      </a:folHlink>
    </a:clrScheme>
    <a:fontScheme name="Axi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Axis 1">
        <a:dk1>
          <a:srgbClr val="080808"/>
        </a:dk1>
        <a:lt1>
          <a:srgbClr val="F8F8F8"/>
        </a:lt1>
        <a:dk2>
          <a:srgbClr val="330000"/>
        </a:dk2>
        <a:lt2>
          <a:srgbClr val="FFFFFF"/>
        </a:lt2>
        <a:accent1>
          <a:srgbClr val="FF9900"/>
        </a:accent1>
        <a:accent2>
          <a:srgbClr val="CC3300"/>
        </a:accent2>
        <a:accent3>
          <a:srgbClr val="ADAAAA"/>
        </a:accent3>
        <a:accent4>
          <a:srgbClr val="D4D4D4"/>
        </a:accent4>
        <a:accent5>
          <a:srgbClr val="FFCAAA"/>
        </a:accent5>
        <a:accent6>
          <a:srgbClr val="B92D00"/>
        </a:accent6>
        <a:hlink>
          <a:srgbClr val="CC6600"/>
        </a:hlink>
        <a:folHlink>
          <a:srgbClr val="B2B282"/>
        </a:folHlink>
      </a:clrScheme>
      <a:clrMap bg1="dk2" tx1="lt1" bg2="dk1" tx2="lt2" accent1="accent1" accent2="accent2" accent3="accent3" accent4="accent4" accent5="accent5" accent6="accent6" hlink="hlink" folHlink="folHlink"/>
    </a:extraClrScheme>
    <a:extraClrScheme>
      <a:clrScheme name="Axis 2">
        <a:dk1>
          <a:srgbClr val="333333"/>
        </a:dk1>
        <a:lt1>
          <a:srgbClr val="F8F8F8"/>
        </a:lt1>
        <a:dk2>
          <a:srgbClr val="800000"/>
        </a:dk2>
        <a:lt2>
          <a:srgbClr val="FFFFFF"/>
        </a:lt2>
        <a:accent1>
          <a:srgbClr val="CC9900"/>
        </a:accent1>
        <a:accent2>
          <a:srgbClr val="666666"/>
        </a:accent2>
        <a:accent3>
          <a:srgbClr val="C0AAAA"/>
        </a:accent3>
        <a:accent4>
          <a:srgbClr val="D4D4D4"/>
        </a:accent4>
        <a:accent5>
          <a:srgbClr val="E2CAAA"/>
        </a:accent5>
        <a:accent6>
          <a:srgbClr val="5C5C5C"/>
        </a:accent6>
        <a:hlink>
          <a:srgbClr val="CC6600"/>
        </a:hlink>
        <a:folHlink>
          <a:srgbClr val="95A587"/>
        </a:folHlink>
      </a:clrScheme>
      <a:clrMap bg1="dk2" tx1="lt1" bg2="dk1" tx2="lt2" accent1="accent1" accent2="accent2" accent3="accent3" accent4="accent4" accent5="accent5" accent6="accent6" hlink="hlink" folHlink="folHlink"/>
    </a:extraClrScheme>
    <a:extraClrScheme>
      <a:clrScheme name="Axis 3">
        <a:dk1>
          <a:srgbClr val="5F5F5F"/>
        </a:dk1>
        <a:lt1>
          <a:srgbClr val="A4BEE0"/>
        </a:lt1>
        <a:dk2>
          <a:srgbClr val="013253"/>
        </a:dk2>
        <a:lt2>
          <a:srgbClr val="FFFFFF"/>
        </a:lt2>
        <a:accent1>
          <a:srgbClr val="588480"/>
        </a:accent1>
        <a:accent2>
          <a:srgbClr val="6600FF"/>
        </a:accent2>
        <a:accent3>
          <a:srgbClr val="AAADB3"/>
        </a:accent3>
        <a:accent4>
          <a:srgbClr val="8BA2BF"/>
        </a:accent4>
        <a:accent5>
          <a:srgbClr val="B4C2C0"/>
        </a:accent5>
        <a:accent6>
          <a:srgbClr val="5C00E7"/>
        </a:accent6>
        <a:hlink>
          <a:srgbClr val="CCCC00"/>
        </a:hlink>
        <a:folHlink>
          <a:srgbClr val="5F5F5F"/>
        </a:folHlink>
      </a:clrScheme>
      <a:clrMap bg1="dk2" tx1="lt1" bg2="dk1" tx2="lt2" accent1="accent1" accent2="accent2" accent3="accent3" accent4="accent4" accent5="accent5" accent6="accent6" hlink="hlink" folHlink="folHlink"/>
    </a:extraClrScheme>
    <a:extraClrScheme>
      <a:clrScheme name="Axis 4">
        <a:dk1>
          <a:srgbClr val="003300"/>
        </a:dk1>
        <a:lt1>
          <a:srgbClr val="F8F8F8"/>
        </a:lt1>
        <a:dk2>
          <a:srgbClr val="3D4A1C"/>
        </a:dk2>
        <a:lt2>
          <a:srgbClr val="FFFFFF"/>
        </a:lt2>
        <a:accent1>
          <a:srgbClr val="99CC00"/>
        </a:accent1>
        <a:accent2>
          <a:srgbClr val="669900"/>
        </a:accent2>
        <a:accent3>
          <a:srgbClr val="AFB1AB"/>
        </a:accent3>
        <a:accent4>
          <a:srgbClr val="D4D4D4"/>
        </a:accent4>
        <a:accent5>
          <a:srgbClr val="CAE2AA"/>
        </a:accent5>
        <a:accent6>
          <a:srgbClr val="5C8A00"/>
        </a:accent6>
        <a:hlink>
          <a:srgbClr val="CC9900"/>
        </a:hlink>
        <a:folHlink>
          <a:srgbClr val="B2B282"/>
        </a:folHlink>
      </a:clrScheme>
      <a:clrMap bg1="dk2" tx1="lt1" bg2="dk1" tx2="lt2" accent1="accent1" accent2="accent2" accent3="accent3" accent4="accent4" accent5="accent5" accent6="accent6" hlink="hlink" folHlink="folHlink"/>
    </a:extraClrScheme>
    <a:extraClrScheme>
      <a:clrScheme name="Axis 5">
        <a:dk1>
          <a:srgbClr val="333333"/>
        </a:dk1>
        <a:lt1>
          <a:srgbClr val="F8F8F8"/>
        </a:lt1>
        <a:dk2>
          <a:srgbClr val="005D8C"/>
        </a:dk2>
        <a:lt2>
          <a:srgbClr val="FFFFFF"/>
        </a:lt2>
        <a:accent1>
          <a:srgbClr val="00CC99"/>
        </a:accent1>
        <a:accent2>
          <a:srgbClr val="0099CC"/>
        </a:accent2>
        <a:accent3>
          <a:srgbClr val="AAB6C5"/>
        </a:accent3>
        <a:accent4>
          <a:srgbClr val="D4D4D4"/>
        </a:accent4>
        <a:accent5>
          <a:srgbClr val="AAE2CA"/>
        </a:accent5>
        <a:accent6>
          <a:srgbClr val="008AB9"/>
        </a:accent6>
        <a:hlink>
          <a:srgbClr val="FFCC00"/>
        </a:hlink>
        <a:folHlink>
          <a:srgbClr val="D8D48C"/>
        </a:folHlink>
      </a:clrScheme>
      <a:clrMap bg1="dk2" tx1="lt1" bg2="dk1" tx2="lt2" accent1="accent1" accent2="accent2" accent3="accent3" accent4="accent4" accent5="accent5" accent6="accent6" hlink="hlink" folHlink="folHlink"/>
    </a:extraClrScheme>
    <a:extraClrScheme>
      <a:clrScheme name="Axis 6">
        <a:dk1>
          <a:srgbClr val="000000"/>
        </a:dk1>
        <a:lt1>
          <a:srgbClr val="ECAE00"/>
        </a:lt1>
        <a:dk2>
          <a:srgbClr val="FFFFFF"/>
        </a:dk2>
        <a:lt2>
          <a:srgbClr val="333333"/>
        </a:lt2>
        <a:accent1>
          <a:srgbClr val="CC6600"/>
        </a:accent1>
        <a:accent2>
          <a:srgbClr val="BA6D10"/>
        </a:accent2>
        <a:accent3>
          <a:srgbClr val="F4D3AA"/>
        </a:accent3>
        <a:accent4>
          <a:srgbClr val="000000"/>
        </a:accent4>
        <a:accent5>
          <a:srgbClr val="E2B8AA"/>
        </a:accent5>
        <a:accent6>
          <a:srgbClr val="A8620D"/>
        </a:accent6>
        <a:hlink>
          <a:srgbClr val="666633"/>
        </a:hlink>
        <a:folHlink>
          <a:srgbClr val="8D996D"/>
        </a:folHlink>
      </a:clrScheme>
      <a:clrMap bg1="lt1" tx1="dk1" bg2="lt2" tx2="dk2" accent1="accent1" accent2="accent2" accent3="accent3" accent4="accent4" accent5="accent5" accent6="accent6" hlink="hlink" folHlink="folHlink"/>
    </a:extraClrScheme>
    <a:extraClrScheme>
      <a:clrScheme name="Axis 7">
        <a:dk1>
          <a:srgbClr val="000000"/>
        </a:dk1>
        <a:lt1>
          <a:srgbClr val="FFFFFF"/>
        </a:lt1>
        <a:dk2>
          <a:srgbClr val="372221"/>
        </a:dk2>
        <a:lt2>
          <a:srgbClr val="808080"/>
        </a:lt2>
        <a:accent1>
          <a:srgbClr val="009999"/>
        </a:accent1>
        <a:accent2>
          <a:srgbClr val="9AAC98"/>
        </a:accent2>
        <a:accent3>
          <a:srgbClr val="FFFFFF"/>
        </a:accent3>
        <a:accent4>
          <a:srgbClr val="000000"/>
        </a:accent4>
        <a:accent5>
          <a:srgbClr val="AACACA"/>
        </a:accent5>
        <a:accent6>
          <a:srgbClr val="8B9B89"/>
        </a:accent6>
        <a:hlink>
          <a:srgbClr val="666699"/>
        </a:hlink>
        <a:folHlink>
          <a:srgbClr val="B2B2B2"/>
        </a:folHlink>
      </a:clrScheme>
      <a:clrMap bg1="lt1" tx1="dk1" bg2="lt2" tx2="dk2" accent1="accent1" accent2="accent2" accent3="accent3" accent4="accent4" accent5="accent5" accent6="accent6" hlink="hlink" folHlink="folHlink"/>
    </a:extraClrScheme>
    <a:extraClrScheme>
      <a:clrScheme name="Axis 8">
        <a:dk1>
          <a:srgbClr val="292929"/>
        </a:dk1>
        <a:lt1>
          <a:srgbClr val="FFFFFF"/>
        </a:lt1>
        <a:dk2>
          <a:srgbClr val="000000"/>
        </a:dk2>
        <a:lt2>
          <a:srgbClr val="808080"/>
        </a:lt2>
        <a:accent1>
          <a:srgbClr val="CC9900"/>
        </a:accent1>
        <a:accent2>
          <a:srgbClr val="CCCC99"/>
        </a:accent2>
        <a:accent3>
          <a:srgbClr val="FFFFFF"/>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9">
        <a:dk1>
          <a:srgbClr val="292929"/>
        </a:dk1>
        <a:lt1>
          <a:srgbClr val="474F79"/>
        </a:lt1>
        <a:dk2>
          <a:srgbClr val="000000"/>
        </a:dk2>
        <a:lt2>
          <a:srgbClr val="808080"/>
        </a:lt2>
        <a:accent1>
          <a:srgbClr val="CC9900"/>
        </a:accent1>
        <a:accent2>
          <a:srgbClr val="CCCC99"/>
        </a:accent2>
        <a:accent3>
          <a:srgbClr val="B1B2BE"/>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10">
        <a:dk1>
          <a:srgbClr val="292929"/>
        </a:dk1>
        <a:lt1>
          <a:srgbClr val="3E456A"/>
        </a:lt1>
        <a:dk2>
          <a:srgbClr val="000000"/>
        </a:dk2>
        <a:lt2>
          <a:srgbClr val="808080"/>
        </a:lt2>
        <a:accent1>
          <a:srgbClr val="CC9900"/>
        </a:accent1>
        <a:accent2>
          <a:srgbClr val="CCCC99"/>
        </a:accent2>
        <a:accent3>
          <a:srgbClr val="AFB0B9"/>
        </a:accent3>
        <a:accent4>
          <a:srgbClr val="212121"/>
        </a:accent4>
        <a:accent5>
          <a:srgbClr val="E2CAA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11">
        <a:dk1>
          <a:srgbClr val="292929"/>
        </a:dk1>
        <a:lt1>
          <a:srgbClr val="3E456A"/>
        </a:lt1>
        <a:dk2>
          <a:srgbClr val="000000"/>
        </a:dk2>
        <a:lt2>
          <a:srgbClr val="808080"/>
        </a:lt2>
        <a:accent1>
          <a:srgbClr val="FFD47D"/>
        </a:accent1>
        <a:accent2>
          <a:srgbClr val="CCCC99"/>
        </a:accent2>
        <a:accent3>
          <a:srgbClr val="AFB0B9"/>
        </a:accent3>
        <a:accent4>
          <a:srgbClr val="212121"/>
        </a:accent4>
        <a:accent5>
          <a:srgbClr val="FFE6BF"/>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12">
        <a:dk1>
          <a:srgbClr val="292929"/>
        </a:dk1>
        <a:lt1>
          <a:srgbClr val="3E456A"/>
        </a:lt1>
        <a:dk2>
          <a:srgbClr val="000000"/>
        </a:dk2>
        <a:lt2>
          <a:srgbClr val="808080"/>
        </a:lt2>
        <a:accent1>
          <a:srgbClr val="CCCC99"/>
        </a:accent1>
        <a:accent2>
          <a:srgbClr val="CCCC99"/>
        </a:accent2>
        <a:accent3>
          <a:srgbClr val="AFB0B9"/>
        </a:accent3>
        <a:accent4>
          <a:srgbClr val="212121"/>
        </a:accent4>
        <a:accent5>
          <a:srgbClr val="E2E2C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13">
        <a:dk1>
          <a:srgbClr val="808080"/>
        </a:dk1>
        <a:lt1>
          <a:srgbClr val="FFFFFF"/>
        </a:lt1>
        <a:dk2>
          <a:srgbClr val="3E456A"/>
        </a:dk2>
        <a:lt2>
          <a:srgbClr val="000000"/>
        </a:lt2>
        <a:accent1>
          <a:srgbClr val="CCCC99"/>
        </a:accent1>
        <a:accent2>
          <a:srgbClr val="CCCC99"/>
        </a:accent2>
        <a:accent3>
          <a:srgbClr val="AFB0B9"/>
        </a:accent3>
        <a:accent4>
          <a:srgbClr val="DADADA"/>
        </a:accent4>
        <a:accent5>
          <a:srgbClr val="E2E2CA"/>
        </a:accent5>
        <a:accent6>
          <a:srgbClr val="B9B98A"/>
        </a:accent6>
        <a:hlink>
          <a:srgbClr val="999933"/>
        </a:hlink>
        <a:folHlink>
          <a:srgbClr val="B2B2B2"/>
        </a:folHlink>
      </a:clrScheme>
      <a:clrMap bg1="dk2" tx1="lt1" bg2="dk1" tx2="lt2" accent1="accent1" accent2="accent2" accent3="accent3" accent4="accent4" accent5="accent5" accent6="accent6" hlink="hlink" folHlink="folHlink"/>
    </a:extraClrScheme>
    <a:extraClrScheme>
      <a:clrScheme name="Axis 14">
        <a:dk1>
          <a:srgbClr val="424121"/>
        </a:dk1>
        <a:lt1>
          <a:srgbClr val="3E456A"/>
        </a:lt1>
        <a:dk2>
          <a:srgbClr val="000000"/>
        </a:dk2>
        <a:lt2>
          <a:srgbClr val="808080"/>
        </a:lt2>
        <a:accent1>
          <a:srgbClr val="CCCC99"/>
        </a:accent1>
        <a:accent2>
          <a:srgbClr val="CCCC99"/>
        </a:accent2>
        <a:accent3>
          <a:srgbClr val="AFB0B9"/>
        </a:accent3>
        <a:accent4>
          <a:srgbClr val="37361B"/>
        </a:accent4>
        <a:accent5>
          <a:srgbClr val="E2E2CA"/>
        </a:accent5>
        <a:accent6>
          <a:srgbClr val="B9B98A"/>
        </a:accent6>
        <a:hlink>
          <a:srgbClr val="999933"/>
        </a:hlink>
        <a:folHlink>
          <a:srgbClr val="B2B2B2"/>
        </a:folHlink>
      </a:clrScheme>
      <a:clrMap bg1="lt1" tx1="dk1" bg2="lt2" tx2="dk2" accent1="accent1" accent2="accent2" accent3="accent3" accent4="accent4" accent5="accent5" accent6="accent6" hlink="hlink" folHlink="folHlink"/>
    </a:extraClrScheme>
    <a:extraClrScheme>
      <a:clrScheme name="Axis 15">
        <a:dk1>
          <a:srgbClr val="808080"/>
        </a:dk1>
        <a:lt1>
          <a:srgbClr val="DDDDDD"/>
        </a:lt1>
        <a:dk2>
          <a:srgbClr val="3E456A"/>
        </a:dk2>
        <a:lt2>
          <a:srgbClr val="000000"/>
        </a:lt2>
        <a:accent1>
          <a:srgbClr val="CCCC99"/>
        </a:accent1>
        <a:accent2>
          <a:srgbClr val="CCCC99"/>
        </a:accent2>
        <a:accent3>
          <a:srgbClr val="AFB0B9"/>
        </a:accent3>
        <a:accent4>
          <a:srgbClr val="BDBDBD"/>
        </a:accent4>
        <a:accent5>
          <a:srgbClr val="E2E2CA"/>
        </a:accent5>
        <a:accent6>
          <a:srgbClr val="B9B98A"/>
        </a:accent6>
        <a:hlink>
          <a:srgbClr val="999933"/>
        </a:hlink>
        <a:folHlink>
          <a:srgbClr val="B2B2B2"/>
        </a:folHlink>
      </a:clrScheme>
      <a:clrMap bg1="dk2" tx1="lt1" bg2="dk1" tx2="lt2" accent1="accent1" accent2="accent2" accent3="accent3" accent4="accent4" accent5="accent5" accent6="accent6" hlink="hlink" folHlink="folHlink"/>
    </a:extraClrScheme>
    <a:extraClrScheme>
      <a:clrScheme name="Axis 16">
        <a:dk1>
          <a:srgbClr val="808080"/>
        </a:dk1>
        <a:lt1>
          <a:srgbClr val="CCCC99"/>
        </a:lt1>
        <a:dk2>
          <a:srgbClr val="3E456A"/>
        </a:dk2>
        <a:lt2>
          <a:srgbClr val="000000"/>
        </a:lt2>
        <a:accent1>
          <a:srgbClr val="CCCC99"/>
        </a:accent1>
        <a:accent2>
          <a:srgbClr val="CCCC99"/>
        </a:accent2>
        <a:accent3>
          <a:srgbClr val="AFB0B9"/>
        </a:accent3>
        <a:accent4>
          <a:srgbClr val="AEAE82"/>
        </a:accent4>
        <a:accent5>
          <a:srgbClr val="E2E2CA"/>
        </a:accent5>
        <a:accent6>
          <a:srgbClr val="B9B98A"/>
        </a:accent6>
        <a:hlink>
          <a:srgbClr val="999933"/>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1312</TotalTime>
  <Words>2096</Words>
  <Application>Microsoft Office PowerPoint</Application>
  <PresentationFormat>On-screen Show (4:3)</PresentationFormat>
  <Paragraphs>137</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Axis</vt:lpstr>
      <vt:lpstr>The Civil Rights Movement</vt:lpstr>
      <vt:lpstr>Harlem Renaissance</vt:lpstr>
      <vt:lpstr>Segregation </vt:lpstr>
      <vt:lpstr>Segregation</vt:lpstr>
      <vt:lpstr>Segregation</vt:lpstr>
      <vt:lpstr>Segregation</vt:lpstr>
      <vt:lpstr>Segregation</vt:lpstr>
      <vt:lpstr>The Civil Rights Movement</vt:lpstr>
      <vt:lpstr>School Desegregation</vt:lpstr>
      <vt:lpstr>School Desegregation</vt:lpstr>
      <vt:lpstr>School Desegregation</vt:lpstr>
      <vt:lpstr>School Desegregation</vt:lpstr>
      <vt:lpstr>School Desegregation</vt:lpstr>
      <vt:lpstr>School Desegregation</vt:lpstr>
      <vt:lpstr>School Desegregation</vt:lpstr>
      <vt:lpstr>The Civil Rights Movement</vt:lpstr>
      <vt:lpstr>The Montgomery Bus Boycott</vt:lpstr>
      <vt:lpstr>The Montgomery Bus Boycott</vt:lpstr>
      <vt:lpstr>The Montgomery Bus Boycott</vt:lpstr>
      <vt:lpstr>The Montgomery Bus Boycott</vt:lpstr>
      <vt:lpstr>The Montgomery Bus Boycott</vt:lpstr>
      <vt:lpstr>The Montgomery Bus Boycott</vt:lpstr>
      <vt:lpstr>Sit-Ins</vt:lpstr>
      <vt:lpstr>Sit-Ins </vt:lpstr>
      <vt:lpstr>Sit-Ins </vt:lpstr>
      <vt:lpstr>Sit-Ins</vt:lpstr>
      <vt:lpstr>Freedom Riders</vt:lpstr>
      <vt:lpstr>Freedom Riders</vt:lpstr>
      <vt:lpstr>Freedom Riders</vt:lpstr>
      <vt:lpstr>Freedom Riders</vt:lpstr>
      <vt:lpstr>The Civil Rights Movement</vt:lpstr>
      <vt:lpstr>The March on Washington</vt:lpstr>
      <vt:lpstr>The March on Washington</vt:lpstr>
      <vt:lpstr>The March on Washington</vt:lpstr>
      <vt:lpstr>The March on Washington</vt:lpstr>
      <vt:lpstr>The End of the Movement</vt:lpstr>
    </vt:vector>
  </TitlesOfParts>
  <Company>MCGRAW-HILL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SEG</dc:creator>
  <cp:lastModifiedBy>Alex</cp:lastModifiedBy>
  <cp:revision>125</cp:revision>
  <dcterms:created xsi:type="dcterms:W3CDTF">2003-01-09T19:18:31Z</dcterms:created>
  <dcterms:modified xsi:type="dcterms:W3CDTF">2012-05-06T15:15:00Z</dcterms:modified>
</cp:coreProperties>
</file>