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handoutMasterIdLst>
    <p:handoutMasterId r:id="rId25"/>
  </p:handoutMasterIdLst>
  <p:sldIdLst>
    <p:sldId id="257" r:id="rId2"/>
    <p:sldId id="259" r:id="rId3"/>
    <p:sldId id="260" r:id="rId4"/>
    <p:sldId id="275" r:id="rId5"/>
    <p:sldId id="276" r:id="rId6"/>
    <p:sldId id="273" r:id="rId7"/>
    <p:sldId id="274" r:id="rId8"/>
    <p:sldId id="277" r:id="rId9"/>
    <p:sldId id="269" r:id="rId10"/>
    <p:sldId id="270" r:id="rId11"/>
    <p:sldId id="271" r:id="rId12"/>
    <p:sldId id="272" r:id="rId13"/>
    <p:sldId id="278" r:id="rId14"/>
    <p:sldId id="258" r:id="rId15"/>
    <p:sldId id="261" r:id="rId16"/>
    <p:sldId id="262" r:id="rId17"/>
    <p:sldId id="263" r:id="rId18"/>
    <p:sldId id="264" r:id="rId19"/>
    <p:sldId id="265" r:id="rId20"/>
    <p:sldId id="266" r:id="rId21"/>
    <p:sldId id="267" r:id="rId22"/>
    <p:sldId id="26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69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C2E6F5-513D-4D10-BE1D-6314FBDFBB74}" type="datetimeFigureOut">
              <a:rPr lang="en-US" smtClean="0"/>
              <a:pPr/>
              <a:t>11/10/2010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476841-CC42-4A7A-B50D-7230457294A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0ADC49-7A9F-4D69-A48E-8045060F8F36}" type="datetimeFigureOut">
              <a:rPr lang="en-US" smtClean="0"/>
              <a:pPr/>
              <a:t>11/10/2010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99B228-8336-4C90-92D9-2F1AF9CFCB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0890A2FC-6C95-4B79-BE3B-DDEA09CFC96E}" type="slidenum">
              <a:rPr lang="en-US"/>
              <a:pPr/>
              <a:t>1</a:t>
            </a:fld>
            <a:endParaRPr lang="en-US"/>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F5D88AEC-F61A-4F91-B685-0CB55DB1F08B}" type="slidenum">
              <a:rPr lang="en-US"/>
              <a:pPr/>
              <a:t>2</a:t>
            </a:fld>
            <a:endParaRPr lang="en-US"/>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10D1E3A0-A999-4EB7-B06D-C77A950A2EDD}" type="slidenum">
              <a:rPr lang="en-US"/>
              <a:pPr/>
              <a:t>3</a:t>
            </a:fld>
            <a:endParaRPr 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114CAE61-6126-428C-BFB0-401990304AEC}" type="slidenum">
              <a:rPr lang="en-US"/>
              <a:pPr/>
              <a:t>4</a:t>
            </a:fld>
            <a:endParaRPr lang="en-US"/>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E5986143-E271-4977-9C73-C2A1B7894363}" type="slidenum">
              <a:rPr lang="en-US"/>
              <a:pPr/>
              <a:t>5</a:t>
            </a:fld>
            <a:endParaRPr lang="en-US"/>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A6922FB3-B695-4A7F-A1F1-128B4D0C651C}" type="slidenum">
              <a:rPr lang="en-US"/>
              <a:pPr/>
              <a:t>6</a:t>
            </a:fld>
            <a:endParaRPr lang="en-US"/>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0B6AFC9B-AF7B-4400-9C7C-F80030654EDA}" type="slidenum">
              <a:rPr lang="en-US"/>
              <a:pPr/>
              <a:t>7</a:t>
            </a:fld>
            <a:endParaRPr 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067568F9-4902-411A-99AE-003CF8006AA1}" type="slidenum">
              <a:rPr lang="en-US"/>
              <a:pPr/>
              <a:t>8</a:t>
            </a:fld>
            <a:endParaRPr lang="en-US"/>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067568F9-4902-411A-99AE-003CF8006AA1}" type="slidenum">
              <a:rPr lang="en-US"/>
              <a:pPr/>
              <a:t>9</a:t>
            </a:fld>
            <a:endParaRPr lang="en-US"/>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53F181E1-3169-453E-812C-D208AF7BD3A5}" type="slidenum">
              <a:rPr lang="en-US"/>
              <a:pPr/>
              <a:t>10</a:t>
            </a:fld>
            <a:endParaRPr lang="en-US"/>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5CB8A24F-98A9-4F75-94C2-EE9EF9CEE982}" type="slidenum">
              <a:rPr lang="en-US"/>
              <a:pPr/>
              <a:t>11</a:t>
            </a:fld>
            <a:endParaRPr lang="en-US"/>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29254993-E968-4050-A8EB-96802FFB3247}" type="slidenum">
              <a:rPr lang="en-US"/>
              <a:pPr/>
              <a:t>12</a:t>
            </a:fld>
            <a:endParaRPr lang="en-US"/>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799B228-8336-4C90-92D9-2F1AF9CFCB7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CD58D920-345B-486E-BF91-C818F4518522}" type="slidenum">
              <a:rPr lang="en-US"/>
              <a:pPr/>
              <a:t>14</a:t>
            </a:fld>
            <a:endParaRPr 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3727FF05-D2A0-46C3-AC5D-627946BE2C19}" type="slidenum">
              <a:rPr lang="en-US"/>
              <a:pPr/>
              <a:t>15</a:t>
            </a:fld>
            <a:endParaRPr lang="en-US"/>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146529ED-8768-4754-8E43-61183FC3DF0D}" type="slidenum">
              <a:rPr lang="en-US"/>
              <a:pPr/>
              <a:t>16</a:t>
            </a:fld>
            <a:endParaRPr lang="en-US"/>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EE6FA2D1-75AD-456C-89F3-B75F81ED9272}" type="slidenum">
              <a:rPr lang="en-US"/>
              <a:pPr/>
              <a:t>17</a:t>
            </a:fld>
            <a:endParaRPr lang="en-US"/>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BBAC4EB3-AE50-4DA9-81AE-A64E0C8DC756}" type="slidenum">
              <a:rPr lang="en-US"/>
              <a:pPr/>
              <a:t>18</a:t>
            </a:fld>
            <a:endParaRPr 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BCE09A58-F3B6-4F8D-B6E3-845141EFF906}" type="slidenum">
              <a:rPr lang="en-US"/>
              <a:pPr/>
              <a:t>19</a:t>
            </a:fld>
            <a:endParaRPr 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8A448D11-2B7A-4B5B-A182-E569B274CBE3}" type="slidenum">
              <a:rPr lang="en-US"/>
              <a:pPr/>
              <a:t>20</a:t>
            </a:fld>
            <a:endParaRPr lang="en-US"/>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4C5C69A5-E545-47FE-BAD4-CD48C780D1E5}" type="slidenum">
              <a:rPr lang="en-US"/>
              <a:pPr/>
              <a:t>21</a:t>
            </a:fld>
            <a:endParaRPr lang="en-US"/>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ECF813F2-D5A3-40A2-BB79-B1CFB55824E4}" type="slidenum">
              <a:rPr lang="en-US"/>
              <a:pPr/>
              <a:t>22</a:t>
            </a:fld>
            <a:endParaRPr lang="en-US"/>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177DBECD-5127-4BEE-8E15-4D23C985D319}"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DBECD-5127-4BEE-8E15-4D23C985D319}"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177DBECD-5127-4BEE-8E15-4D23C985D31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DBECD-5127-4BEE-8E15-4D23C985D319}"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7DBECD-5127-4BEE-8E15-4D23C985D319}"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7DBECD-5127-4BEE-8E15-4D23C985D3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7DBECD-5127-4BEE-8E15-4D23C985D3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DBECD-5127-4BEE-8E15-4D23C985D319}"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177DBECD-5127-4BEE-8E15-4D23C985D319}"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DBECD-5127-4BEE-8E15-4D23C985D3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1B97CC-149E-4889-A8DF-D74A887F4759}" type="datetimeFigureOut">
              <a:rPr lang="en-US" smtClean="0"/>
              <a:pPr/>
              <a:t>11/10/2010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DBECD-5127-4BEE-8E15-4D23C985D3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91B97CC-149E-4889-A8DF-D74A887F4759}" type="datetimeFigureOut">
              <a:rPr lang="en-US" smtClean="0"/>
              <a:pPr/>
              <a:t>11/10/2010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77DBECD-5127-4BEE-8E15-4D23C985D3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tm.wc.ask.com/r?t=an&amp;s=p&amp;uid=08BA41CF560FC5224&amp;sid=17BE148C3045D5924&amp;qid=E05E098D28A4A640A0410285F2CE17CA&amp;io=13&amp;sv=za5cb0dc0&amp;o=0&amp;ask=pictures+of+Monotheism&amp;uip=d8e26b0a&amp;en=is&amp;eo=0&amp;pt=&amp;ac=17&amp;qs=31&amp;pg=2&amp;u=http://pictures.ask.com/redir?u=http://users.bigpond.net.au/bstone/monotheism.htm&amp;bpg=http://pictures.ask.com/pictures?q=pictures+of+Monotheism&amp;o=0&amp;page=2&amp;q=pictures+of+Monotheism&amp;s=p&amp;bu=http://users.bigpond.net.au/bstone/monotheism.htm&amp;qte=0&amp;o=0&amp;isimageSearch=true&amp;fromImagePage=False&amp;iskey=&amp;thumbsrc=http://images.picsearch.com/is?599413194263&amp;imagesrc=http://users.bigpond.net.au/bstone/images/Minora.JPG&amp;thumbwidth=128&amp;thumbheight=11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tm.wc.ask.com/r?t=c&amp;s=p&amp;id=30751&amp;sv=za5cb0d71&amp;uid=05BE3891E19AB5924&amp;sid=1313B891E19AB5924&amp;p=/topimage&amp;o=0&amp;u=http://www.poster.net/dossi/dossi-jesus-christus-9100862.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hyperlink" Target="http://tm.wc.ask.com/r?t=c&amp;s=p&amp;id=30751&amp;sv=z6f5372c7&amp;uid=05BE3891E19AB5924&amp;sid=1313B891E19AB5924&amp;p=/topimage&amp;o=0&amp;u=http://twelve-travelers.com/images/tt_crucifix_large_page_image.jpg" TargetMode="Externa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hyperlink" Target="http://tm.wc.ask.com/r?t=c&amp;s=p&amp;id=30751&amp;sv=za5cb0dc3&amp;uid=08D2A82E8420D5924&amp;sid=1389E82E8420D5924&amp;p=/topimage&amp;o=0&amp;u=http://www.tagnet.org/atlbelv/bible.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tm.wc.ask.com/r?t=c&amp;s=p&amp;id=30751&amp;sv=z6f537202&amp;uid=08D2A82E8420D5924&amp;sid=1389E82E8420D5924&amp;p=/topimage&amp;o=0&amp;u=http://www.bbc.net.uk/religion/religions/christianity/features/thegoodbook/images/bible.jpg" TargetMode="Externa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ideo" Target="file:///C:\Documents%20and%20Settings\Alex\Desktop\4.wmv" TargetMode="Externa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p:txBody>
          <a:bodyPr>
            <a:normAutofit/>
          </a:bodyPr>
          <a:lstStyle/>
          <a:p>
            <a:pPr eaLnBrk="1" hangingPunct="1"/>
            <a:r>
              <a:rPr lang="en-US" sz="7200" b="1" dirty="0" smtClean="0">
                <a:effectLst>
                  <a:outerShdw blurRad="38100" dist="38100" dir="2700000" algn="tl">
                    <a:srgbClr val="000000">
                      <a:alpha val="43137"/>
                    </a:srgbClr>
                  </a:outerShdw>
                </a:effectLst>
              </a:rPr>
              <a:t>Belief Systems</a:t>
            </a:r>
          </a:p>
        </p:txBody>
      </p:sp>
      <p:pic>
        <p:nvPicPr>
          <p:cNvPr id="1027" name="Picture 3"/>
          <p:cNvPicPr>
            <a:picLocks noChangeAspect="1" noChangeArrowheads="1"/>
          </p:cNvPicPr>
          <p:nvPr/>
        </p:nvPicPr>
        <p:blipFill>
          <a:blip r:embed="rId3"/>
          <a:srcRect/>
          <a:stretch>
            <a:fillRect/>
          </a:stretch>
        </p:blipFill>
        <p:spPr bwMode="auto">
          <a:xfrm>
            <a:off x="5181600" y="3124200"/>
            <a:ext cx="3505200" cy="3551936"/>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381000" y="3276600"/>
            <a:ext cx="4680858" cy="327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sz="quarter" idx="1"/>
          </p:nvPr>
        </p:nvSpPr>
        <p:spPr>
          <a:xfrm>
            <a:off x="381000" y="152400"/>
            <a:ext cx="8229600" cy="6400800"/>
          </a:xfrm>
        </p:spPr>
        <p:txBody>
          <a:bodyPr/>
          <a:lstStyle/>
          <a:p>
            <a:pPr algn="ctr" eaLnBrk="1" hangingPunct="1">
              <a:buFontTx/>
              <a:buNone/>
            </a:pPr>
            <a:r>
              <a:rPr lang="en-US" sz="3600" b="1" dirty="0" smtClean="0">
                <a:latin typeface="Garamond" pitchFamily="18" charset="0"/>
              </a:rPr>
              <a:t>POLYTHEISTIC</a:t>
            </a:r>
          </a:p>
          <a:p>
            <a:pPr algn="ctr" eaLnBrk="1" hangingPunct="1">
              <a:buFontTx/>
              <a:buNone/>
            </a:pPr>
            <a:endParaRPr lang="en-US" sz="1600" b="1" dirty="0" smtClean="0">
              <a:latin typeface="Garamond" pitchFamily="18" charset="0"/>
            </a:endParaRPr>
          </a:p>
          <a:p>
            <a:pPr eaLnBrk="1" hangingPunct="1"/>
            <a:r>
              <a:rPr lang="en-US" sz="2400" i="1" dirty="0" smtClean="0">
                <a:latin typeface="Franklin Gothic Demi" pitchFamily="34" charset="0"/>
              </a:rPr>
              <a:t>BELIEF IN OR WORSHIP OF MULTIPLE GODS</a:t>
            </a:r>
          </a:p>
          <a:p>
            <a:pPr eaLnBrk="1" hangingPunct="1"/>
            <a:r>
              <a:rPr lang="en-US" sz="2400" i="1" dirty="0" smtClean="0">
                <a:latin typeface="Franklin Gothic Demi" pitchFamily="34" charset="0"/>
              </a:rPr>
              <a:t>THE WORD COMES FROM A ANCIENT GREEK WORD</a:t>
            </a:r>
          </a:p>
          <a:p>
            <a:pPr eaLnBrk="1" hangingPunct="1"/>
            <a:r>
              <a:rPr lang="en-US" sz="2400" i="1" dirty="0" smtClean="0">
                <a:latin typeface="Franklin Gothic Demi" pitchFamily="34" charset="0"/>
              </a:rPr>
              <a:t>MOST ANCIENT RELIGIONS WERE POLYTHEISTIC</a:t>
            </a:r>
          </a:p>
          <a:p>
            <a:pPr eaLnBrk="1" hangingPunct="1"/>
            <a:r>
              <a:rPr lang="en-US" sz="2400" i="1" dirty="0" smtClean="0">
                <a:latin typeface="Franklin Gothic Demi" pitchFamily="34" charset="0"/>
              </a:rPr>
              <a:t>OFTEN PRACTICED RITUALS AND SACRIFICES TO THE MANY GODS </a:t>
            </a:r>
          </a:p>
        </p:txBody>
      </p:sp>
      <p:pic>
        <p:nvPicPr>
          <p:cNvPr id="1027" name="Picture 3"/>
          <p:cNvPicPr>
            <a:picLocks noChangeAspect="1" noChangeArrowheads="1"/>
          </p:cNvPicPr>
          <p:nvPr/>
        </p:nvPicPr>
        <p:blipFill>
          <a:blip r:embed="rId3"/>
          <a:srcRect/>
          <a:stretch>
            <a:fillRect/>
          </a:stretch>
        </p:blipFill>
        <p:spPr bwMode="auto">
          <a:xfrm>
            <a:off x="1219200" y="3321844"/>
            <a:ext cx="6858000" cy="3536156"/>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7650">
                                            <p:txEl>
                                              <p:pRg st="2" end="2"/>
                                            </p:txEl>
                                          </p:spTgt>
                                        </p:tgtEl>
                                        <p:attrNameLst>
                                          <p:attrName>style.visibility</p:attrName>
                                        </p:attrNameLst>
                                      </p:cBhvr>
                                      <p:to>
                                        <p:strVal val="visible"/>
                                      </p:to>
                                    </p:set>
                                    <p:animEffect transition="in" filter="fade">
                                      <p:cBhvr>
                                        <p:cTn id="7" dur="500"/>
                                        <p:tgtEl>
                                          <p:spTgt spid="27650">
                                            <p:txEl>
                                              <p:pRg st="2" end="2"/>
                                            </p:txEl>
                                          </p:spTgt>
                                        </p:tgtEl>
                                      </p:cBhvr>
                                    </p:animEffect>
                                    <p:anim calcmode="lin" valueType="num">
                                      <p:cBhvr>
                                        <p:cTn id="8" dur="500" fill="hold"/>
                                        <p:tgtEl>
                                          <p:spTgt spid="27650">
                                            <p:txEl>
                                              <p:pRg st="2" end="2"/>
                                            </p:txEl>
                                          </p:spTgt>
                                        </p:tgtEl>
                                        <p:attrNameLst>
                                          <p:attrName>ppt_x</p:attrName>
                                        </p:attrNameLst>
                                      </p:cBhvr>
                                      <p:tavLst>
                                        <p:tav tm="0">
                                          <p:val>
                                            <p:strVal val="#ppt_x"/>
                                          </p:val>
                                        </p:tav>
                                        <p:tav tm="100000">
                                          <p:val>
                                            <p:strVal val="#ppt_x"/>
                                          </p:val>
                                        </p:tav>
                                      </p:tavLst>
                                    </p:anim>
                                    <p:anim calcmode="lin" valueType="num">
                                      <p:cBhvr>
                                        <p:cTn id="9" dur="500" fill="hold"/>
                                        <p:tgtEl>
                                          <p:spTgt spid="2765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7650">
                                            <p:txEl>
                                              <p:pRg st="3" end="3"/>
                                            </p:txEl>
                                          </p:spTgt>
                                        </p:tgtEl>
                                        <p:attrNameLst>
                                          <p:attrName>style.visibility</p:attrName>
                                        </p:attrNameLst>
                                      </p:cBhvr>
                                      <p:to>
                                        <p:strVal val="visible"/>
                                      </p:to>
                                    </p:set>
                                    <p:animEffect transition="in" filter="fade">
                                      <p:cBhvr>
                                        <p:cTn id="14" dur="500"/>
                                        <p:tgtEl>
                                          <p:spTgt spid="27650">
                                            <p:txEl>
                                              <p:pRg st="3" end="3"/>
                                            </p:txEl>
                                          </p:spTgt>
                                        </p:tgtEl>
                                      </p:cBhvr>
                                    </p:animEffect>
                                    <p:anim calcmode="lin" valueType="num">
                                      <p:cBhvr>
                                        <p:cTn id="15" dur="500" fill="hold"/>
                                        <p:tgtEl>
                                          <p:spTgt spid="27650">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2765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7650">
                                            <p:txEl>
                                              <p:pRg st="4" end="4"/>
                                            </p:txEl>
                                          </p:spTgt>
                                        </p:tgtEl>
                                        <p:attrNameLst>
                                          <p:attrName>style.visibility</p:attrName>
                                        </p:attrNameLst>
                                      </p:cBhvr>
                                      <p:to>
                                        <p:strVal val="visible"/>
                                      </p:to>
                                    </p:set>
                                    <p:animEffect transition="in" filter="fade">
                                      <p:cBhvr>
                                        <p:cTn id="21" dur="500"/>
                                        <p:tgtEl>
                                          <p:spTgt spid="27650">
                                            <p:txEl>
                                              <p:pRg st="4" end="4"/>
                                            </p:txEl>
                                          </p:spTgt>
                                        </p:tgtEl>
                                      </p:cBhvr>
                                    </p:animEffect>
                                    <p:anim calcmode="lin" valueType="num">
                                      <p:cBhvr>
                                        <p:cTn id="22" dur="500" fill="hold"/>
                                        <p:tgtEl>
                                          <p:spTgt spid="27650">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2765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7650">
                                            <p:txEl>
                                              <p:pRg st="5" end="5"/>
                                            </p:txEl>
                                          </p:spTgt>
                                        </p:tgtEl>
                                        <p:attrNameLst>
                                          <p:attrName>style.visibility</p:attrName>
                                        </p:attrNameLst>
                                      </p:cBhvr>
                                      <p:to>
                                        <p:strVal val="visible"/>
                                      </p:to>
                                    </p:set>
                                    <p:animEffect transition="in" filter="fade">
                                      <p:cBhvr>
                                        <p:cTn id="28" dur="500"/>
                                        <p:tgtEl>
                                          <p:spTgt spid="27650">
                                            <p:txEl>
                                              <p:pRg st="5" end="5"/>
                                            </p:txEl>
                                          </p:spTgt>
                                        </p:tgtEl>
                                      </p:cBhvr>
                                    </p:animEffect>
                                    <p:anim calcmode="lin" valueType="num">
                                      <p:cBhvr>
                                        <p:cTn id="29" dur="500" fill="hold"/>
                                        <p:tgtEl>
                                          <p:spTgt spid="27650">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2765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sz="quarter" idx="1"/>
          </p:nvPr>
        </p:nvSpPr>
        <p:spPr>
          <a:xfrm>
            <a:off x="0" y="0"/>
            <a:ext cx="9144000" cy="6858000"/>
          </a:xfrm>
        </p:spPr>
        <p:txBody>
          <a:bodyPr/>
          <a:lstStyle/>
          <a:p>
            <a:pPr algn="ctr" eaLnBrk="1" hangingPunct="1">
              <a:buClr>
                <a:schemeClr val="tx1"/>
              </a:buClr>
              <a:buFont typeface="Wingdings" pitchFamily="2" charset="2"/>
              <a:buNone/>
            </a:pPr>
            <a:r>
              <a:rPr lang="en-US" sz="3600" b="1" dirty="0" smtClean="0">
                <a:latin typeface="Garamond" pitchFamily="18" charset="0"/>
              </a:rPr>
              <a:t>Monotheistic</a:t>
            </a:r>
          </a:p>
          <a:p>
            <a:pPr eaLnBrk="1" hangingPunct="1">
              <a:buClr>
                <a:schemeClr val="tx1"/>
              </a:buClr>
              <a:buFont typeface="Wingdings" pitchFamily="2" charset="2"/>
              <a:buNone/>
            </a:pPr>
            <a:r>
              <a:rPr lang="en-US" sz="2400" b="1" dirty="0" smtClean="0">
                <a:latin typeface="Garamond" pitchFamily="18" charset="0"/>
              </a:rPr>
              <a:t>Definition: </a:t>
            </a:r>
            <a:r>
              <a:rPr lang="en-US" sz="2400" dirty="0" smtClean="0">
                <a:latin typeface="Garamond" pitchFamily="18" charset="0"/>
              </a:rPr>
              <a:t>a belief in a single god</a:t>
            </a:r>
          </a:p>
          <a:p>
            <a:pPr eaLnBrk="1" hangingPunct="1">
              <a:buClr>
                <a:schemeClr val="tx1"/>
              </a:buClr>
              <a:buFont typeface="Wingdings" pitchFamily="2" charset="2"/>
              <a:buNone/>
            </a:pPr>
            <a:r>
              <a:rPr lang="en-US" sz="2400" dirty="0" smtClean="0">
                <a:latin typeface="Garamond" pitchFamily="18" charset="0"/>
              </a:rPr>
              <a:t>	Greek words “mono” meaning “one” and </a:t>
            </a:r>
            <a:br>
              <a:rPr lang="en-US" sz="2400" dirty="0" smtClean="0">
                <a:latin typeface="Garamond" pitchFamily="18" charset="0"/>
              </a:rPr>
            </a:br>
            <a:r>
              <a:rPr lang="en-US" sz="2400" dirty="0" smtClean="0">
                <a:latin typeface="Garamond" pitchFamily="18" charset="0"/>
              </a:rPr>
              <a:t>“theism” meaning “god-worship”</a:t>
            </a:r>
          </a:p>
          <a:p>
            <a:pPr eaLnBrk="1" hangingPunct="1">
              <a:buClr>
                <a:schemeClr val="tx1"/>
              </a:buClr>
              <a:buFont typeface="Wingdings" pitchFamily="2" charset="2"/>
              <a:buNone/>
            </a:pPr>
            <a:endParaRPr lang="en-US" sz="2400" dirty="0" smtClean="0">
              <a:latin typeface="Garamond" pitchFamily="18" charset="0"/>
            </a:endParaRPr>
          </a:p>
          <a:p>
            <a:pPr eaLnBrk="1" hangingPunct="1">
              <a:buClr>
                <a:schemeClr val="tx1"/>
              </a:buClr>
            </a:pPr>
            <a:r>
              <a:rPr lang="en-US" sz="2400" dirty="0" smtClean="0">
                <a:latin typeface="Garamond" pitchFamily="18" charset="0"/>
              </a:rPr>
              <a:t>The Hebrews (Jews) were the first religions to become monotheistic.  They believed in one god for protection who they called Yahweh.  Yahweh had power over everyone, not just the Jews and Hebrews. </a:t>
            </a:r>
          </a:p>
          <a:p>
            <a:pPr eaLnBrk="1" hangingPunct="1">
              <a:buClr>
                <a:schemeClr val="tx1"/>
              </a:buClr>
            </a:pPr>
            <a:endParaRPr lang="en-US" sz="2400" dirty="0" smtClean="0">
              <a:latin typeface="Garamond" pitchFamily="18" charset="0"/>
            </a:endParaRPr>
          </a:p>
          <a:p>
            <a:pPr eaLnBrk="1" hangingPunct="1">
              <a:buClr>
                <a:schemeClr val="tx1"/>
              </a:buClr>
            </a:pPr>
            <a:r>
              <a:rPr lang="en-US" sz="2400" dirty="0" smtClean="0">
                <a:latin typeface="Garamond" pitchFamily="18" charset="0"/>
              </a:rPr>
              <a:t>God was not a physical being, and no physical images were to be made of him.</a:t>
            </a:r>
          </a:p>
          <a:p>
            <a:pPr eaLnBrk="1" hangingPunct="1">
              <a:buClr>
                <a:schemeClr val="tx1"/>
              </a:buClr>
            </a:pPr>
            <a:endParaRPr lang="en-US" sz="2400" dirty="0" smtClean="0">
              <a:latin typeface="Garamond" pitchFamily="18" charset="0"/>
            </a:endParaRPr>
          </a:p>
          <a:p>
            <a:pPr eaLnBrk="1" hangingPunct="1">
              <a:buClr>
                <a:schemeClr val="tx1"/>
              </a:buClr>
            </a:pPr>
            <a:r>
              <a:rPr lang="en-US" sz="2400" dirty="0" smtClean="0">
                <a:latin typeface="Garamond" pitchFamily="18" charset="0"/>
              </a:rPr>
              <a:t>According to the Torah the reason Yahweh looked after the Hebrews was because Abraham promised to obey him, not because of  ceremonies or sacrifices as seen in polytheism. </a:t>
            </a:r>
          </a:p>
          <a:p>
            <a:pPr eaLnBrk="1" hangingPunct="1">
              <a:buClr>
                <a:schemeClr val="tx1"/>
              </a:buClr>
              <a:buFont typeface="Wingdings" pitchFamily="2" charset="2"/>
              <a:buNone/>
            </a:pPr>
            <a:endParaRPr lang="en-US" sz="1600" dirty="0" smtClean="0">
              <a:latin typeface="Garamond" pitchFamily="18" charset="0"/>
            </a:endParaRPr>
          </a:p>
        </p:txBody>
      </p:sp>
      <p:pic>
        <p:nvPicPr>
          <p:cNvPr id="28676" name="Picture 4" descr="is?599413194263">
            <a:hlinkClick r:id="rId3"/>
          </p:cNvPr>
          <p:cNvPicPr>
            <a:picLocks noChangeAspect="1" noChangeArrowheads="1"/>
          </p:cNvPicPr>
          <p:nvPr/>
        </p:nvPicPr>
        <p:blipFill>
          <a:blip r:embed="rId4"/>
          <a:srcRect/>
          <a:stretch>
            <a:fillRect/>
          </a:stretch>
        </p:blipFill>
        <p:spPr bwMode="auto">
          <a:xfrm>
            <a:off x="6400800" y="228600"/>
            <a:ext cx="2133600" cy="1950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674">
                                            <p:txEl>
                                              <p:pRg st="1" end="1"/>
                                            </p:txEl>
                                          </p:spTgt>
                                        </p:tgtEl>
                                        <p:attrNameLst>
                                          <p:attrName>style.visibility</p:attrName>
                                        </p:attrNameLst>
                                      </p:cBhvr>
                                      <p:to>
                                        <p:strVal val="visible"/>
                                      </p:to>
                                    </p:set>
                                    <p:animEffect transition="in" filter="dissolve">
                                      <p:cBhvr>
                                        <p:cTn id="7" dur="500"/>
                                        <p:tgtEl>
                                          <p:spTgt spid="2867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8674">
                                            <p:txEl>
                                              <p:pRg st="2" end="2"/>
                                            </p:txEl>
                                          </p:spTgt>
                                        </p:tgtEl>
                                        <p:attrNameLst>
                                          <p:attrName>style.visibility</p:attrName>
                                        </p:attrNameLst>
                                      </p:cBhvr>
                                      <p:to>
                                        <p:strVal val="visible"/>
                                      </p:to>
                                    </p:set>
                                    <p:animEffect transition="in" filter="dissolve">
                                      <p:cBhvr>
                                        <p:cTn id="12" dur="500"/>
                                        <p:tgtEl>
                                          <p:spTgt spid="286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674">
                                            <p:txEl>
                                              <p:pRg st="4" end="4"/>
                                            </p:txEl>
                                          </p:spTgt>
                                        </p:tgtEl>
                                        <p:attrNameLst>
                                          <p:attrName>style.visibility</p:attrName>
                                        </p:attrNameLst>
                                      </p:cBhvr>
                                      <p:to>
                                        <p:strVal val="visible"/>
                                      </p:to>
                                    </p:set>
                                    <p:animEffect transition="in" filter="dissolve">
                                      <p:cBhvr>
                                        <p:cTn id="17" dur="500"/>
                                        <p:tgtEl>
                                          <p:spTgt spid="2867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8674">
                                            <p:txEl>
                                              <p:pRg st="6" end="6"/>
                                            </p:txEl>
                                          </p:spTgt>
                                        </p:tgtEl>
                                        <p:attrNameLst>
                                          <p:attrName>style.visibility</p:attrName>
                                        </p:attrNameLst>
                                      </p:cBhvr>
                                      <p:to>
                                        <p:strVal val="visible"/>
                                      </p:to>
                                    </p:set>
                                    <p:animEffect transition="in" filter="dissolve">
                                      <p:cBhvr>
                                        <p:cTn id="22" dur="500"/>
                                        <p:tgtEl>
                                          <p:spTgt spid="2867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8674">
                                            <p:txEl>
                                              <p:pRg st="8" end="8"/>
                                            </p:txEl>
                                          </p:spTgt>
                                        </p:tgtEl>
                                        <p:attrNameLst>
                                          <p:attrName>style.visibility</p:attrName>
                                        </p:attrNameLst>
                                      </p:cBhvr>
                                      <p:to>
                                        <p:strVal val="visible"/>
                                      </p:to>
                                    </p:set>
                                    <p:animEffect transition="in" filter="dissolve">
                                      <p:cBhvr>
                                        <p:cTn id="27" dur="500"/>
                                        <p:tgtEl>
                                          <p:spTgt spid="2867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sz="quarter" idx="1"/>
          </p:nvPr>
        </p:nvSpPr>
        <p:spPr>
          <a:xfrm>
            <a:off x="0" y="0"/>
            <a:ext cx="9144000" cy="6858000"/>
          </a:xfrm>
        </p:spPr>
        <p:txBody>
          <a:bodyPr>
            <a:normAutofit/>
          </a:bodyPr>
          <a:lstStyle/>
          <a:p>
            <a:pPr algn="ctr" eaLnBrk="1" hangingPunct="1">
              <a:buClr>
                <a:schemeClr val="tx1"/>
              </a:buClr>
              <a:buFontTx/>
              <a:buNone/>
            </a:pPr>
            <a:r>
              <a:rPr lang="en-US" sz="3600" b="1" dirty="0" smtClean="0">
                <a:latin typeface="Garamond" pitchFamily="18" charset="0"/>
              </a:rPr>
              <a:t>Judaism</a:t>
            </a:r>
          </a:p>
          <a:p>
            <a:pPr eaLnBrk="1" hangingPunct="1"/>
            <a:r>
              <a:rPr lang="en-US" sz="2400" dirty="0" smtClean="0">
                <a:latin typeface="Garamond" pitchFamily="18" charset="0"/>
              </a:rPr>
              <a:t>Monotheistic – belief in one God who is present </a:t>
            </a:r>
            <a:br>
              <a:rPr lang="en-US" sz="2400" dirty="0" smtClean="0">
                <a:latin typeface="Garamond" pitchFamily="18" charset="0"/>
              </a:rPr>
            </a:br>
            <a:r>
              <a:rPr lang="en-US" sz="2400" dirty="0" smtClean="0">
                <a:latin typeface="Garamond" pitchFamily="18" charset="0"/>
              </a:rPr>
              <a:t>everywhere, all-knowing, all-powerful</a:t>
            </a:r>
          </a:p>
          <a:p>
            <a:pPr eaLnBrk="1" hangingPunct="1"/>
            <a:r>
              <a:rPr lang="en-US" sz="2400" dirty="0" smtClean="0">
                <a:latin typeface="Garamond" pitchFamily="18" charset="0"/>
              </a:rPr>
              <a:t>Holy book – Torah</a:t>
            </a:r>
          </a:p>
          <a:p>
            <a:pPr eaLnBrk="1" hangingPunct="1"/>
            <a:r>
              <a:rPr lang="en-US" sz="2400" dirty="0" smtClean="0">
                <a:latin typeface="Garamond" pitchFamily="18" charset="0"/>
              </a:rPr>
              <a:t>Writings are a sacred recording of the laws and </a:t>
            </a:r>
            <a:br>
              <a:rPr lang="en-US" sz="2400" dirty="0" smtClean="0">
                <a:latin typeface="Garamond" pitchFamily="18" charset="0"/>
              </a:rPr>
            </a:br>
            <a:r>
              <a:rPr lang="en-US" sz="2400" dirty="0" smtClean="0">
                <a:latin typeface="Garamond" pitchFamily="18" charset="0"/>
              </a:rPr>
              <a:t>events in Jewish history</a:t>
            </a:r>
          </a:p>
          <a:p>
            <a:pPr eaLnBrk="1" hangingPunct="1"/>
            <a:r>
              <a:rPr lang="en-US" sz="2400" dirty="0" smtClean="0">
                <a:latin typeface="Garamond" pitchFamily="18" charset="0"/>
              </a:rPr>
              <a:t>Also writings of the prophets (spiritual leaders)</a:t>
            </a:r>
          </a:p>
          <a:p>
            <a:pPr eaLnBrk="1" hangingPunct="1"/>
            <a:r>
              <a:rPr lang="en-US" sz="2400" dirty="0" smtClean="0">
                <a:latin typeface="Garamond" pitchFamily="18" charset="0"/>
              </a:rPr>
              <a:t>Believe that God made a covenant (agreement) with Abraham and the </a:t>
            </a:r>
            <a:br>
              <a:rPr lang="en-US" sz="2400" dirty="0" smtClean="0">
                <a:latin typeface="Garamond" pitchFamily="18" charset="0"/>
              </a:rPr>
            </a:br>
            <a:r>
              <a:rPr lang="en-US" sz="2400" dirty="0" smtClean="0">
                <a:latin typeface="Garamond" pitchFamily="18" charset="0"/>
              </a:rPr>
              <a:t>Hebrews to protect them</a:t>
            </a:r>
          </a:p>
          <a:p>
            <a:pPr eaLnBrk="1" hangingPunct="1"/>
            <a:r>
              <a:rPr lang="en-US" sz="2400" dirty="0" smtClean="0">
                <a:latin typeface="Garamond" pitchFamily="18" charset="0"/>
              </a:rPr>
              <a:t>Ten Commandments from God given to Moses –</a:t>
            </a:r>
            <a:br>
              <a:rPr lang="en-US" sz="2400" dirty="0" smtClean="0">
                <a:latin typeface="Garamond" pitchFamily="18" charset="0"/>
              </a:rPr>
            </a:br>
            <a:r>
              <a:rPr lang="en-US" sz="2400" dirty="0" smtClean="0">
                <a:latin typeface="Garamond" pitchFamily="18" charset="0"/>
              </a:rPr>
              <a:t>laws that describe how people should behave towards </a:t>
            </a:r>
            <a:br>
              <a:rPr lang="en-US" sz="2400" dirty="0" smtClean="0">
                <a:latin typeface="Garamond" pitchFamily="18" charset="0"/>
              </a:rPr>
            </a:br>
            <a:r>
              <a:rPr lang="en-US" sz="2400" dirty="0" smtClean="0">
                <a:latin typeface="Garamond" pitchFamily="18" charset="0"/>
              </a:rPr>
              <a:t>God and each other</a:t>
            </a:r>
          </a:p>
          <a:p>
            <a:pPr eaLnBrk="1" hangingPunct="1"/>
            <a:r>
              <a:rPr lang="en-US" sz="2400" dirty="0" smtClean="0">
                <a:latin typeface="Garamond" pitchFamily="18" charset="0"/>
              </a:rPr>
              <a:t>Believe that God chose the Hebrews as His people</a:t>
            </a:r>
          </a:p>
          <a:p>
            <a:pPr eaLnBrk="1" hangingPunct="1"/>
            <a:r>
              <a:rPr lang="en-US" sz="2400" dirty="0" smtClean="0">
                <a:latin typeface="Garamond" pitchFamily="18" charset="0"/>
              </a:rPr>
              <a:t>Prophets were people who God talked to, they taught about moral standards and justice</a:t>
            </a:r>
          </a:p>
          <a:p>
            <a:pPr eaLnBrk="1" hangingPunct="1"/>
            <a:r>
              <a:rPr lang="en-US" sz="2400" dirty="0" smtClean="0">
                <a:latin typeface="Garamond" pitchFamily="18" charset="0"/>
              </a:rPr>
              <a:t>Judaism later had a strong influence on Christianity and Islam</a:t>
            </a:r>
          </a:p>
        </p:txBody>
      </p:sp>
      <p:pic>
        <p:nvPicPr>
          <p:cNvPr id="44035" name="Picture 3" descr="menorah"/>
          <p:cNvPicPr>
            <a:picLocks noChangeAspect="1" noChangeArrowheads="1"/>
          </p:cNvPicPr>
          <p:nvPr/>
        </p:nvPicPr>
        <p:blipFill>
          <a:blip r:embed="rId3"/>
          <a:srcRect/>
          <a:stretch>
            <a:fillRect/>
          </a:stretch>
        </p:blipFill>
        <p:spPr bwMode="auto">
          <a:xfrm>
            <a:off x="6858000" y="3429000"/>
            <a:ext cx="2046288" cy="2843213"/>
          </a:xfrm>
          <a:prstGeom prst="rect">
            <a:avLst/>
          </a:prstGeom>
          <a:noFill/>
          <a:ln w="9525">
            <a:noFill/>
            <a:miter lim="800000"/>
            <a:headEnd/>
            <a:tailEnd/>
          </a:ln>
        </p:spPr>
      </p:pic>
      <p:pic>
        <p:nvPicPr>
          <p:cNvPr id="44036" name="Picture 4" descr="scroll"/>
          <p:cNvPicPr>
            <a:picLocks noChangeAspect="1" noChangeArrowheads="1"/>
          </p:cNvPicPr>
          <p:nvPr/>
        </p:nvPicPr>
        <p:blipFill>
          <a:blip r:embed="rId4"/>
          <a:srcRect/>
          <a:stretch>
            <a:fillRect/>
          </a:stretch>
        </p:blipFill>
        <p:spPr bwMode="auto">
          <a:xfrm>
            <a:off x="7073900" y="152400"/>
            <a:ext cx="2070100" cy="279558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4034">
                                            <p:txEl>
                                              <p:pRg st="1" end="1"/>
                                            </p:txEl>
                                          </p:spTgt>
                                        </p:tgtEl>
                                        <p:attrNameLst>
                                          <p:attrName>style.visibility</p:attrName>
                                        </p:attrNameLst>
                                      </p:cBhvr>
                                      <p:to>
                                        <p:strVal val="visible"/>
                                      </p:to>
                                    </p:set>
                                    <p:animEffect transition="in" filter="fade">
                                      <p:cBhvr>
                                        <p:cTn id="7" dur="500"/>
                                        <p:tgtEl>
                                          <p:spTgt spid="44034">
                                            <p:txEl>
                                              <p:pRg st="1" end="1"/>
                                            </p:txEl>
                                          </p:spTgt>
                                        </p:tgtEl>
                                      </p:cBhvr>
                                    </p:animEffect>
                                    <p:anim calcmode="lin" valueType="num">
                                      <p:cBhvr>
                                        <p:cTn id="8" dur="500" fill="hold"/>
                                        <p:tgtEl>
                                          <p:spTgt spid="44034">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4403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4034">
                                            <p:txEl>
                                              <p:pRg st="2" end="2"/>
                                            </p:txEl>
                                          </p:spTgt>
                                        </p:tgtEl>
                                        <p:attrNameLst>
                                          <p:attrName>style.visibility</p:attrName>
                                        </p:attrNameLst>
                                      </p:cBhvr>
                                      <p:to>
                                        <p:strVal val="visible"/>
                                      </p:to>
                                    </p:set>
                                    <p:animEffect transition="in" filter="fade">
                                      <p:cBhvr>
                                        <p:cTn id="14" dur="500"/>
                                        <p:tgtEl>
                                          <p:spTgt spid="44034">
                                            <p:txEl>
                                              <p:pRg st="2" end="2"/>
                                            </p:txEl>
                                          </p:spTgt>
                                        </p:tgtEl>
                                      </p:cBhvr>
                                    </p:animEffect>
                                    <p:anim calcmode="lin" valueType="num">
                                      <p:cBhvr>
                                        <p:cTn id="15" dur="500" fill="hold"/>
                                        <p:tgtEl>
                                          <p:spTgt spid="44034">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440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4034">
                                            <p:txEl>
                                              <p:pRg st="3" end="3"/>
                                            </p:txEl>
                                          </p:spTgt>
                                        </p:tgtEl>
                                        <p:attrNameLst>
                                          <p:attrName>style.visibility</p:attrName>
                                        </p:attrNameLst>
                                      </p:cBhvr>
                                      <p:to>
                                        <p:strVal val="visible"/>
                                      </p:to>
                                    </p:set>
                                    <p:animEffect transition="in" filter="fade">
                                      <p:cBhvr>
                                        <p:cTn id="21" dur="500"/>
                                        <p:tgtEl>
                                          <p:spTgt spid="44034">
                                            <p:txEl>
                                              <p:pRg st="3" end="3"/>
                                            </p:txEl>
                                          </p:spTgt>
                                        </p:tgtEl>
                                      </p:cBhvr>
                                    </p:animEffect>
                                    <p:anim calcmode="lin" valueType="num">
                                      <p:cBhvr>
                                        <p:cTn id="22" dur="500" fill="hold"/>
                                        <p:tgtEl>
                                          <p:spTgt spid="44034">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4403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44034">
                                            <p:txEl>
                                              <p:pRg st="4" end="4"/>
                                            </p:txEl>
                                          </p:spTgt>
                                        </p:tgtEl>
                                        <p:attrNameLst>
                                          <p:attrName>style.visibility</p:attrName>
                                        </p:attrNameLst>
                                      </p:cBhvr>
                                      <p:to>
                                        <p:strVal val="visible"/>
                                      </p:to>
                                    </p:set>
                                    <p:animEffect transition="in" filter="fade">
                                      <p:cBhvr>
                                        <p:cTn id="28" dur="500"/>
                                        <p:tgtEl>
                                          <p:spTgt spid="44034">
                                            <p:txEl>
                                              <p:pRg st="4" end="4"/>
                                            </p:txEl>
                                          </p:spTgt>
                                        </p:tgtEl>
                                      </p:cBhvr>
                                    </p:animEffect>
                                    <p:anim calcmode="lin" valueType="num">
                                      <p:cBhvr>
                                        <p:cTn id="29" dur="500" fill="hold"/>
                                        <p:tgtEl>
                                          <p:spTgt spid="44034">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4403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44034">
                                            <p:txEl>
                                              <p:pRg st="5" end="5"/>
                                            </p:txEl>
                                          </p:spTgt>
                                        </p:tgtEl>
                                        <p:attrNameLst>
                                          <p:attrName>style.visibility</p:attrName>
                                        </p:attrNameLst>
                                      </p:cBhvr>
                                      <p:to>
                                        <p:strVal val="visible"/>
                                      </p:to>
                                    </p:set>
                                    <p:animEffect transition="in" filter="fade">
                                      <p:cBhvr>
                                        <p:cTn id="35" dur="500"/>
                                        <p:tgtEl>
                                          <p:spTgt spid="44034">
                                            <p:txEl>
                                              <p:pRg st="5" end="5"/>
                                            </p:txEl>
                                          </p:spTgt>
                                        </p:tgtEl>
                                      </p:cBhvr>
                                    </p:animEffect>
                                    <p:anim calcmode="lin" valueType="num">
                                      <p:cBhvr>
                                        <p:cTn id="36" dur="500" fill="hold"/>
                                        <p:tgtEl>
                                          <p:spTgt spid="44034">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4403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44034">
                                            <p:txEl>
                                              <p:pRg st="6" end="6"/>
                                            </p:txEl>
                                          </p:spTgt>
                                        </p:tgtEl>
                                        <p:attrNameLst>
                                          <p:attrName>style.visibility</p:attrName>
                                        </p:attrNameLst>
                                      </p:cBhvr>
                                      <p:to>
                                        <p:strVal val="visible"/>
                                      </p:to>
                                    </p:set>
                                    <p:animEffect transition="in" filter="fade">
                                      <p:cBhvr>
                                        <p:cTn id="42" dur="500"/>
                                        <p:tgtEl>
                                          <p:spTgt spid="44034">
                                            <p:txEl>
                                              <p:pRg st="6" end="6"/>
                                            </p:txEl>
                                          </p:spTgt>
                                        </p:tgtEl>
                                      </p:cBhvr>
                                    </p:animEffect>
                                    <p:anim calcmode="lin" valueType="num">
                                      <p:cBhvr>
                                        <p:cTn id="43" dur="500" fill="hold"/>
                                        <p:tgtEl>
                                          <p:spTgt spid="44034">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4403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44034">
                                            <p:txEl>
                                              <p:pRg st="7" end="7"/>
                                            </p:txEl>
                                          </p:spTgt>
                                        </p:tgtEl>
                                        <p:attrNameLst>
                                          <p:attrName>style.visibility</p:attrName>
                                        </p:attrNameLst>
                                      </p:cBhvr>
                                      <p:to>
                                        <p:strVal val="visible"/>
                                      </p:to>
                                    </p:set>
                                    <p:animEffect transition="in" filter="fade">
                                      <p:cBhvr>
                                        <p:cTn id="49" dur="500"/>
                                        <p:tgtEl>
                                          <p:spTgt spid="44034">
                                            <p:txEl>
                                              <p:pRg st="7" end="7"/>
                                            </p:txEl>
                                          </p:spTgt>
                                        </p:tgtEl>
                                      </p:cBhvr>
                                    </p:animEffect>
                                    <p:anim calcmode="lin" valueType="num">
                                      <p:cBhvr>
                                        <p:cTn id="50" dur="500" fill="hold"/>
                                        <p:tgtEl>
                                          <p:spTgt spid="44034">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4403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44034">
                                            <p:txEl>
                                              <p:pRg st="8" end="8"/>
                                            </p:txEl>
                                          </p:spTgt>
                                        </p:tgtEl>
                                        <p:attrNameLst>
                                          <p:attrName>style.visibility</p:attrName>
                                        </p:attrNameLst>
                                      </p:cBhvr>
                                      <p:to>
                                        <p:strVal val="visible"/>
                                      </p:to>
                                    </p:set>
                                    <p:animEffect transition="in" filter="fade">
                                      <p:cBhvr>
                                        <p:cTn id="56" dur="500"/>
                                        <p:tgtEl>
                                          <p:spTgt spid="44034">
                                            <p:txEl>
                                              <p:pRg st="8" end="8"/>
                                            </p:txEl>
                                          </p:spTgt>
                                        </p:tgtEl>
                                      </p:cBhvr>
                                    </p:animEffect>
                                    <p:anim calcmode="lin" valueType="num">
                                      <p:cBhvr>
                                        <p:cTn id="57" dur="500" fill="hold"/>
                                        <p:tgtEl>
                                          <p:spTgt spid="44034">
                                            <p:txEl>
                                              <p:pRg st="8" end="8"/>
                                            </p:txEl>
                                          </p:spTgt>
                                        </p:tgtEl>
                                        <p:attrNameLst>
                                          <p:attrName>ppt_x</p:attrName>
                                        </p:attrNameLst>
                                      </p:cBhvr>
                                      <p:tavLst>
                                        <p:tav tm="0">
                                          <p:val>
                                            <p:strVal val="#ppt_x"/>
                                          </p:val>
                                        </p:tav>
                                        <p:tav tm="100000">
                                          <p:val>
                                            <p:strVal val="#ppt_x"/>
                                          </p:val>
                                        </p:tav>
                                      </p:tavLst>
                                    </p:anim>
                                    <p:anim calcmode="lin" valueType="num">
                                      <p:cBhvr>
                                        <p:cTn id="58" dur="500" fill="hold"/>
                                        <p:tgtEl>
                                          <p:spTgt spid="4403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44034">
                                            <p:txEl>
                                              <p:pRg st="9" end="9"/>
                                            </p:txEl>
                                          </p:spTgt>
                                        </p:tgtEl>
                                        <p:attrNameLst>
                                          <p:attrName>style.visibility</p:attrName>
                                        </p:attrNameLst>
                                      </p:cBhvr>
                                      <p:to>
                                        <p:strVal val="visible"/>
                                      </p:to>
                                    </p:set>
                                    <p:animEffect transition="in" filter="fade">
                                      <p:cBhvr>
                                        <p:cTn id="63" dur="500"/>
                                        <p:tgtEl>
                                          <p:spTgt spid="44034">
                                            <p:txEl>
                                              <p:pRg st="9" end="9"/>
                                            </p:txEl>
                                          </p:spTgt>
                                        </p:tgtEl>
                                      </p:cBhvr>
                                    </p:animEffect>
                                    <p:anim calcmode="lin" valueType="num">
                                      <p:cBhvr>
                                        <p:cTn id="64" dur="500" fill="hold"/>
                                        <p:tgtEl>
                                          <p:spTgt spid="44034">
                                            <p:txEl>
                                              <p:pRg st="9" end="9"/>
                                            </p:txEl>
                                          </p:spTgt>
                                        </p:tgtEl>
                                        <p:attrNameLst>
                                          <p:attrName>ppt_x</p:attrName>
                                        </p:attrNameLst>
                                      </p:cBhvr>
                                      <p:tavLst>
                                        <p:tav tm="0">
                                          <p:val>
                                            <p:strVal val="#ppt_x"/>
                                          </p:val>
                                        </p:tav>
                                        <p:tav tm="100000">
                                          <p:val>
                                            <p:strVal val="#ppt_x"/>
                                          </p:val>
                                        </p:tav>
                                      </p:tavLst>
                                    </p:anim>
                                    <p:anim calcmode="lin" valueType="num">
                                      <p:cBhvr>
                                        <p:cTn id="65" dur="500" fill="hold"/>
                                        <p:tgtEl>
                                          <p:spTgt spid="4403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subTitle" idx="4294967295"/>
          </p:nvPr>
        </p:nvSpPr>
        <p:spPr>
          <a:xfrm>
            <a:off x="0" y="152400"/>
            <a:ext cx="8839200" cy="6705600"/>
          </a:xfrm>
        </p:spPr>
        <p:txBody>
          <a:bodyPr wrap="square" anchor="t" anchorCtr="0">
            <a:noAutofit/>
          </a:bodyPr>
          <a:lstStyle/>
          <a:p>
            <a:pPr marL="609600" indent="-609600" algn="ctr">
              <a:buNone/>
            </a:pPr>
            <a:r>
              <a:rPr lang="en-US" sz="3200" b="1" dirty="0" smtClean="0"/>
              <a:t>Diaspora</a:t>
            </a:r>
            <a:r>
              <a:rPr lang="en-US" sz="1800" dirty="0" smtClean="0"/>
              <a:t/>
            </a:r>
            <a:br>
              <a:rPr lang="en-US" sz="1800" dirty="0" smtClean="0"/>
            </a:br>
            <a:r>
              <a:rPr lang="en-US" sz="3200" dirty="0" smtClean="0"/>
              <a:t>A Diaspora is a dispersion of a people from their original homeland.  In global history we studied the Diaspora of the Jews from their homeland in Canaan (Israel) in 77 C.E.  According to tradition, the Jews were given Israel by “God” in about 2000 B.C.E.  In about 77 C.E., the Romans attacked Jerusalem and destroyed the temple.  With Jerusalem now being controlled by the Romans, Jews dispersed throughout Eurasia in search of a place where they could practice freely. In 1948 </a:t>
            </a:r>
            <a:r>
              <a:rPr lang="en-US" sz="3200" dirty="0" smtClean="0"/>
              <a:t>a </a:t>
            </a:r>
            <a:r>
              <a:rPr lang="en-US" sz="3200" dirty="0" smtClean="0"/>
              <a:t>Jewish state of Israel was created although many </a:t>
            </a:r>
            <a:r>
              <a:rPr lang="en-US" sz="3200" dirty="0" smtClean="0"/>
              <a:t>Jews </a:t>
            </a:r>
            <a:r>
              <a:rPr lang="en-US" sz="3200" dirty="0" smtClean="0"/>
              <a:t>still live in </a:t>
            </a:r>
            <a:r>
              <a:rPr lang="en-US" sz="3200" dirty="0" smtClean="0"/>
              <a:t/>
            </a:r>
            <a:br>
              <a:rPr lang="en-US" sz="3200" dirty="0" smtClean="0"/>
            </a:br>
            <a:r>
              <a:rPr lang="en-US" sz="3200" dirty="0" smtClean="0"/>
              <a:t>other </a:t>
            </a:r>
            <a:r>
              <a:rPr lang="en-US" sz="3200" dirty="0" smtClean="0"/>
              <a:t>parts of the World.</a:t>
            </a:r>
            <a:r>
              <a:rPr lang="en-US" sz="4000" dirty="0" smtClean="0"/>
              <a:t> </a:t>
            </a:r>
            <a:endParaRPr lang="en-US" sz="3200" dirty="0" smtClean="0"/>
          </a:p>
        </p:txBody>
      </p:sp>
      <p:pic>
        <p:nvPicPr>
          <p:cNvPr id="45059" name="Picture 3" descr="jewish_diaspora"/>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dissolve">
                                      <p:cBhvr>
                                        <p:cTn id="7" dur="500"/>
                                        <p:tgtEl>
                                          <p:spTgt spid="4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6200" y="6858000"/>
            <a:ext cx="76200" cy="122238"/>
          </a:xfrm>
        </p:spPr>
        <p:txBody>
          <a:bodyPr>
            <a:normAutofit fontScale="90000"/>
          </a:bodyPr>
          <a:lstStyle/>
          <a:p>
            <a:pPr eaLnBrk="1" hangingPunct="1"/>
            <a:r>
              <a:rPr lang="en-US" sz="4000" smtClean="0"/>
              <a:t> </a:t>
            </a:r>
          </a:p>
        </p:txBody>
      </p:sp>
      <p:sp>
        <p:nvSpPr>
          <p:cNvPr id="41987" name="Rectangle 3"/>
          <p:cNvSpPr>
            <a:spLocks noGrp="1" noChangeArrowheads="1"/>
          </p:cNvSpPr>
          <p:nvPr>
            <p:ph sz="quarter" idx="1"/>
          </p:nvPr>
        </p:nvSpPr>
        <p:spPr>
          <a:xfrm>
            <a:off x="0" y="0"/>
            <a:ext cx="9144000" cy="6858000"/>
          </a:xfrm>
        </p:spPr>
        <p:txBody>
          <a:bodyPr/>
          <a:lstStyle/>
          <a:p>
            <a:pPr algn="ctr" eaLnBrk="1" hangingPunct="1">
              <a:buFontTx/>
              <a:buNone/>
            </a:pPr>
            <a:r>
              <a:rPr lang="en-US" sz="4400" dirty="0" smtClean="0"/>
              <a:t>Christianity</a:t>
            </a:r>
          </a:p>
          <a:p>
            <a:pPr>
              <a:buFont typeface="Wingdings" pitchFamily="2" charset="2"/>
              <a:buChar char="v"/>
            </a:pPr>
            <a:r>
              <a:rPr lang="en-US" sz="2400" dirty="0" smtClean="0"/>
              <a:t>Jesus was the founder of Christianity. </a:t>
            </a:r>
          </a:p>
          <a:p>
            <a:pPr>
              <a:buFont typeface="Wingdings" pitchFamily="2" charset="2"/>
              <a:buChar char="v"/>
            </a:pPr>
            <a:r>
              <a:rPr lang="en-US" sz="2400" dirty="0" smtClean="0"/>
              <a:t>He was born around 6 to 4 B.C. </a:t>
            </a:r>
          </a:p>
          <a:p>
            <a:pPr>
              <a:buFont typeface="Wingdings" pitchFamily="2" charset="2"/>
              <a:buChar char="v"/>
            </a:pPr>
            <a:r>
              <a:rPr lang="en-US" sz="2400" dirty="0" smtClean="0"/>
              <a:t>He began his ministry at age 30. </a:t>
            </a:r>
          </a:p>
          <a:p>
            <a:pPr>
              <a:buClr>
                <a:schemeClr val="tx1"/>
              </a:buClr>
              <a:buFont typeface="Wingdings" pitchFamily="2" charset="2"/>
              <a:buChar char="v"/>
            </a:pPr>
            <a:r>
              <a:rPr lang="en-US" sz="2400" dirty="0" smtClean="0"/>
              <a:t>Jesus’ teachings included many Jewish beliefs, such as monotheism and the Ten Commandments. He stressed God’s personal relationship with each person. </a:t>
            </a:r>
          </a:p>
          <a:p>
            <a:pPr>
              <a:buClr>
                <a:schemeClr val="tx1"/>
              </a:buClr>
              <a:buFont typeface="Wingdings" pitchFamily="2" charset="2"/>
              <a:buChar char="v"/>
            </a:pPr>
            <a:r>
              <a:rPr lang="en-US" sz="2400" dirty="0" smtClean="0"/>
              <a:t>Jesus’ followers were called ‘disciples’ and later ‘apostles’. </a:t>
            </a:r>
          </a:p>
          <a:p>
            <a:pPr>
              <a:buClr>
                <a:schemeClr val="tx1"/>
              </a:buClr>
              <a:buFont typeface="Wingdings" pitchFamily="2" charset="2"/>
              <a:buChar char="v"/>
            </a:pPr>
            <a:r>
              <a:rPr lang="en-US" sz="2400" dirty="0" smtClean="0"/>
              <a:t>Jesus was crucified around A.D. 29 for ‘challenging the authority of the Roman government’. Jesus’ disciples believed that his crucifixion was a triumph over death and that he was the Messiah. The Jewish priests of the time did not believe he was the Messiah and call his ministry blasphemy. </a:t>
            </a:r>
          </a:p>
          <a:p>
            <a:pPr>
              <a:buClr>
                <a:schemeClr val="tx1"/>
              </a:buClr>
              <a:buFont typeface="Wingdings" pitchFamily="2" charset="2"/>
              <a:buChar char="v"/>
            </a:pPr>
            <a:r>
              <a:rPr lang="en-US" sz="2400" dirty="0" smtClean="0"/>
              <a:t>Jesus’ disciples continued to spread Jesus’ teachings and </a:t>
            </a:r>
            <a:br>
              <a:rPr lang="en-US" sz="2400" dirty="0" smtClean="0"/>
            </a:br>
            <a:r>
              <a:rPr lang="en-US" sz="2400" dirty="0" smtClean="0"/>
              <a:t>Christianity later became a prominent religion throughout </a:t>
            </a:r>
            <a:br>
              <a:rPr lang="en-US" sz="2400" dirty="0" smtClean="0"/>
            </a:br>
            <a:r>
              <a:rPr lang="en-US" sz="2400" dirty="0" smtClean="0"/>
              <a:t>the world. </a:t>
            </a:r>
          </a:p>
          <a:p>
            <a:pPr eaLnBrk="1" hangingPunct="1">
              <a:buClr>
                <a:schemeClr val="tx1"/>
              </a:buClr>
              <a:buFontTx/>
              <a:buNone/>
            </a:pPr>
            <a:endParaRPr lang="en-US" sz="1600" dirty="0" smtClean="0"/>
          </a:p>
        </p:txBody>
      </p:sp>
      <p:pic>
        <p:nvPicPr>
          <p:cNvPr id="41988" name="Picture 4" descr="is?792635947267">
            <a:hlinkClick r:id="rId3"/>
          </p:cNvPr>
          <p:cNvPicPr>
            <a:picLocks noChangeAspect="1" noChangeArrowheads="1"/>
          </p:cNvPicPr>
          <p:nvPr/>
        </p:nvPicPr>
        <p:blipFill>
          <a:blip r:embed="rId4"/>
          <a:srcRect/>
          <a:stretch>
            <a:fillRect/>
          </a:stretch>
        </p:blipFill>
        <p:spPr bwMode="auto">
          <a:xfrm>
            <a:off x="6629400" y="152400"/>
            <a:ext cx="1295400" cy="1972994"/>
          </a:xfrm>
          <a:prstGeom prst="rect">
            <a:avLst/>
          </a:prstGeom>
          <a:ln>
            <a:noFill/>
          </a:ln>
          <a:effectLst>
            <a:softEdge rad="112500"/>
          </a:effectLst>
        </p:spPr>
      </p:pic>
      <p:pic>
        <p:nvPicPr>
          <p:cNvPr id="41989" name="Picture 5" descr="is?56931792276">
            <a:hlinkClick r:id="rId5"/>
          </p:cNvPr>
          <p:cNvPicPr>
            <a:picLocks noChangeAspect="1" noChangeArrowheads="1"/>
          </p:cNvPicPr>
          <p:nvPr/>
        </p:nvPicPr>
        <p:blipFill>
          <a:blip r:embed="rId6"/>
          <a:srcRect/>
          <a:stretch>
            <a:fillRect/>
          </a:stretch>
        </p:blipFill>
        <p:spPr bwMode="auto">
          <a:xfrm>
            <a:off x="6934200" y="4463740"/>
            <a:ext cx="1516063" cy="239426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animEffect transition="in" filter="dissolve">
                                      <p:cBhvr>
                                        <p:cTn id="7" dur="500"/>
                                        <p:tgtEl>
                                          <p:spTgt spid="419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1987">
                                            <p:txEl>
                                              <p:pRg st="2" end="2"/>
                                            </p:txEl>
                                          </p:spTgt>
                                        </p:tgtEl>
                                        <p:attrNameLst>
                                          <p:attrName>style.visibility</p:attrName>
                                        </p:attrNameLst>
                                      </p:cBhvr>
                                      <p:to>
                                        <p:strVal val="visible"/>
                                      </p:to>
                                    </p:set>
                                    <p:animEffect transition="in" filter="dissolve">
                                      <p:cBhvr>
                                        <p:cTn id="12" dur="500"/>
                                        <p:tgtEl>
                                          <p:spTgt spid="419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1987">
                                            <p:txEl>
                                              <p:pRg st="3" end="3"/>
                                            </p:txEl>
                                          </p:spTgt>
                                        </p:tgtEl>
                                        <p:attrNameLst>
                                          <p:attrName>style.visibility</p:attrName>
                                        </p:attrNameLst>
                                      </p:cBhvr>
                                      <p:to>
                                        <p:strVal val="visible"/>
                                      </p:to>
                                    </p:set>
                                    <p:animEffect transition="in" filter="dissolve">
                                      <p:cBhvr>
                                        <p:cTn id="17" dur="500"/>
                                        <p:tgtEl>
                                          <p:spTgt spid="419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1987">
                                            <p:txEl>
                                              <p:pRg st="4" end="4"/>
                                            </p:txEl>
                                          </p:spTgt>
                                        </p:tgtEl>
                                        <p:attrNameLst>
                                          <p:attrName>style.visibility</p:attrName>
                                        </p:attrNameLst>
                                      </p:cBhvr>
                                      <p:to>
                                        <p:strVal val="visible"/>
                                      </p:to>
                                    </p:set>
                                    <p:animEffect transition="in" filter="dissolve">
                                      <p:cBhvr>
                                        <p:cTn id="22" dur="500"/>
                                        <p:tgtEl>
                                          <p:spTgt spid="419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1987">
                                            <p:txEl>
                                              <p:pRg st="5" end="5"/>
                                            </p:txEl>
                                          </p:spTgt>
                                        </p:tgtEl>
                                        <p:attrNameLst>
                                          <p:attrName>style.visibility</p:attrName>
                                        </p:attrNameLst>
                                      </p:cBhvr>
                                      <p:to>
                                        <p:strVal val="visible"/>
                                      </p:to>
                                    </p:set>
                                    <p:animEffect transition="in" filter="dissolve">
                                      <p:cBhvr>
                                        <p:cTn id="27" dur="500"/>
                                        <p:tgtEl>
                                          <p:spTgt spid="4198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1987">
                                            <p:txEl>
                                              <p:pRg st="6" end="6"/>
                                            </p:txEl>
                                          </p:spTgt>
                                        </p:tgtEl>
                                        <p:attrNameLst>
                                          <p:attrName>style.visibility</p:attrName>
                                        </p:attrNameLst>
                                      </p:cBhvr>
                                      <p:to>
                                        <p:strVal val="visible"/>
                                      </p:to>
                                    </p:set>
                                    <p:animEffect transition="in" filter="dissolve">
                                      <p:cBhvr>
                                        <p:cTn id="32" dur="500"/>
                                        <p:tgtEl>
                                          <p:spTgt spid="4198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1987">
                                            <p:txEl>
                                              <p:pRg st="7" end="7"/>
                                            </p:txEl>
                                          </p:spTgt>
                                        </p:tgtEl>
                                        <p:attrNameLst>
                                          <p:attrName>style.visibility</p:attrName>
                                        </p:attrNameLst>
                                      </p:cBhvr>
                                      <p:to>
                                        <p:strVal val="visible"/>
                                      </p:to>
                                    </p:set>
                                    <p:animEffect transition="in" filter="dissolve">
                                      <p:cBhvr>
                                        <p:cTn id="37" dur="500"/>
                                        <p:tgtEl>
                                          <p:spTgt spid="419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sz="quarter" idx="1"/>
          </p:nvPr>
        </p:nvSpPr>
        <p:spPr>
          <a:xfrm>
            <a:off x="0" y="0"/>
            <a:ext cx="9144000" cy="6858000"/>
          </a:xfrm>
        </p:spPr>
        <p:txBody>
          <a:bodyPr/>
          <a:lstStyle/>
          <a:p>
            <a:pPr algn="ctr" eaLnBrk="1" hangingPunct="1">
              <a:buFontTx/>
              <a:buNone/>
            </a:pPr>
            <a:r>
              <a:rPr lang="en-US" sz="4400" b="1" dirty="0" smtClean="0">
                <a:latin typeface="Garamond" pitchFamily="18" charset="0"/>
              </a:rPr>
              <a:t>Bible</a:t>
            </a:r>
          </a:p>
          <a:p>
            <a:pPr eaLnBrk="1" hangingPunct="1"/>
            <a:r>
              <a:rPr lang="en-US" sz="2400" dirty="0" smtClean="0">
                <a:latin typeface="Garamond" pitchFamily="18" charset="0"/>
              </a:rPr>
              <a:t>Christians used the book as a way to follow their god.</a:t>
            </a:r>
          </a:p>
          <a:p>
            <a:pPr eaLnBrk="1" hangingPunct="1"/>
            <a:endParaRPr lang="en-US" sz="2400" dirty="0" smtClean="0">
              <a:latin typeface="Garamond" pitchFamily="18" charset="0"/>
            </a:endParaRPr>
          </a:p>
          <a:p>
            <a:pPr eaLnBrk="1" hangingPunct="1"/>
            <a:r>
              <a:rPr lang="en-US" sz="2400" dirty="0" smtClean="0">
                <a:latin typeface="Garamond" pitchFamily="18" charset="0"/>
              </a:rPr>
              <a:t>The book consisted of the old and new testament.</a:t>
            </a:r>
          </a:p>
          <a:p>
            <a:pPr eaLnBrk="1" hangingPunct="1"/>
            <a:endParaRPr lang="en-US" sz="2400" dirty="0" smtClean="0">
              <a:latin typeface="Garamond" pitchFamily="18" charset="0"/>
            </a:endParaRPr>
          </a:p>
          <a:p>
            <a:pPr eaLnBrk="1" hangingPunct="1"/>
            <a:r>
              <a:rPr lang="en-US" sz="2400" dirty="0" smtClean="0">
                <a:latin typeface="Garamond" pitchFamily="18" charset="0"/>
              </a:rPr>
              <a:t>The bible contains stories and messages about their god.</a:t>
            </a:r>
          </a:p>
          <a:p>
            <a:pPr eaLnBrk="1" hangingPunct="1"/>
            <a:endParaRPr lang="en-US" sz="2400" dirty="0" smtClean="0">
              <a:latin typeface="Garamond" pitchFamily="18" charset="0"/>
            </a:endParaRPr>
          </a:p>
          <a:p>
            <a:pPr eaLnBrk="1" hangingPunct="1"/>
            <a:r>
              <a:rPr lang="en-US" sz="2400" dirty="0" smtClean="0">
                <a:latin typeface="Garamond" pitchFamily="18" charset="0"/>
              </a:rPr>
              <a:t>The New Testament is about Jesus’ life as it was on earth and how it came to be.</a:t>
            </a:r>
          </a:p>
          <a:p>
            <a:pPr eaLnBrk="1" hangingPunct="1">
              <a:buFontTx/>
              <a:buNone/>
            </a:pPr>
            <a:endParaRPr lang="en-US" sz="1600" dirty="0" smtClean="0">
              <a:latin typeface="Garamond" pitchFamily="18" charset="0"/>
            </a:endParaRPr>
          </a:p>
        </p:txBody>
      </p:sp>
      <p:pic>
        <p:nvPicPr>
          <p:cNvPr id="43011" name="Picture 3" descr="is?801410093996">
            <a:hlinkClick r:id="rId3"/>
          </p:cNvPr>
          <p:cNvPicPr>
            <a:picLocks noChangeAspect="1" noChangeArrowheads="1"/>
          </p:cNvPicPr>
          <p:nvPr/>
        </p:nvPicPr>
        <p:blipFill>
          <a:blip r:embed="rId4"/>
          <a:srcRect/>
          <a:stretch>
            <a:fillRect/>
          </a:stretch>
        </p:blipFill>
        <p:spPr bwMode="auto">
          <a:xfrm>
            <a:off x="6934200" y="457200"/>
            <a:ext cx="1752600" cy="1643063"/>
          </a:xfrm>
          <a:prstGeom prst="rect">
            <a:avLst/>
          </a:prstGeom>
          <a:noFill/>
          <a:ln w="9525">
            <a:noFill/>
            <a:miter lim="800000"/>
            <a:headEnd/>
            <a:tailEnd/>
          </a:ln>
        </p:spPr>
      </p:pic>
      <p:pic>
        <p:nvPicPr>
          <p:cNvPr id="43012" name="Picture 4" descr="is?670613497419">
            <a:hlinkClick r:id="rId5"/>
          </p:cNvPr>
          <p:cNvPicPr>
            <a:picLocks noChangeAspect="1" noChangeArrowheads="1"/>
          </p:cNvPicPr>
          <p:nvPr/>
        </p:nvPicPr>
        <p:blipFill>
          <a:blip r:embed="rId6"/>
          <a:srcRect/>
          <a:stretch>
            <a:fillRect/>
          </a:stretch>
        </p:blipFill>
        <p:spPr bwMode="auto">
          <a:xfrm>
            <a:off x="3048000" y="4191000"/>
            <a:ext cx="2667000" cy="2228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3010">
                                            <p:txEl>
                                              <p:pRg st="1" end="1"/>
                                            </p:txEl>
                                          </p:spTgt>
                                        </p:tgtEl>
                                        <p:attrNameLst>
                                          <p:attrName>style.visibility</p:attrName>
                                        </p:attrNameLst>
                                      </p:cBhvr>
                                      <p:to>
                                        <p:strVal val="visible"/>
                                      </p:to>
                                    </p:set>
                                    <p:animEffect transition="in" filter="dissolve">
                                      <p:cBhvr>
                                        <p:cTn id="7" dur="500"/>
                                        <p:tgtEl>
                                          <p:spTgt spid="430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010">
                                            <p:txEl>
                                              <p:pRg st="3" end="3"/>
                                            </p:txEl>
                                          </p:spTgt>
                                        </p:tgtEl>
                                        <p:attrNameLst>
                                          <p:attrName>style.visibility</p:attrName>
                                        </p:attrNameLst>
                                      </p:cBhvr>
                                      <p:to>
                                        <p:strVal val="visible"/>
                                      </p:to>
                                    </p:set>
                                    <p:animEffect transition="in" filter="dissolve">
                                      <p:cBhvr>
                                        <p:cTn id="12" dur="500"/>
                                        <p:tgtEl>
                                          <p:spTgt spid="430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3010">
                                            <p:txEl>
                                              <p:pRg st="5" end="5"/>
                                            </p:txEl>
                                          </p:spTgt>
                                        </p:tgtEl>
                                        <p:attrNameLst>
                                          <p:attrName>style.visibility</p:attrName>
                                        </p:attrNameLst>
                                      </p:cBhvr>
                                      <p:to>
                                        <p:strVal val="visible"/>
                                      </p:to>
                                    </p:set>
                                    <p:animEffect transition="in" filter="dissolve">
                                      <p:cBhvr>
                                        <p:cTn id="17" dur="500"/>
                                        <p:tgtEl>
                                          <p:spTgt spid="43010">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3010">
                                            <p:txEl>
                                              <p:pRg st="7" end="7"/>
                                            </p:txEl>
                                          </p:spTgt>
                                        </p:tgtEl>
                                        <p:attrNameLst>
                                          <p:attrName>style.visibility</p:attrName>
                                        </p:attrNameLst>
                                      </p:cBhvr>
                                      <p:to>
                                        <p:strVal val="visible"/>
                                      </p:to>
                                    </p:set>
                                    <p:animEffect transition="in" filter="dissolve">
                                      <p:cBhvr>
                                        <p:cTn id="22" dur="500"/>
                                        <p:tgtEl>
                                          <p:spTgt spid="430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sz="quarter" idx="1"/>
          </p:nvPr>
        </p:nvSpPr>
        <p:spPr>
          <a:xfrm>
            <a:off x="0" y="0"/>
            <a:ext cx="9144000" cy="6858000"/>
          </a:xfrm>
        </p:spPr>
        <p:txBody>
          <a:bodyPr>
            <a:normAutofit/>
          </a:bodyPr>
          <a:lstStyle/>
          <a:p>
            <a:pPr algn="ctr" eaLnBrk="1" hangingPunct="1">
              <a:buFontTx/>
              <a:buNone/>
            </a:pPr>
            <a:r>
              <a:rPr lang="en-US" sz="3600" b="1" dirty="0" smtClean="0">
                <a:latin typeface="Garamond" pitchFamily="18" charset="0"/>
              </a:rPr>
              <a:t>Islam(600s – Present)</a:t>
            </a:r>
          </a:p>
          <a:p>
            <a:pPr eaLnBrk="1" hangingPunct="1"/>
            <a:r>
              <a:rPr lang="en-US" dirty="0" smtClean="0">
                <a:latin typeface="Garamond" pitchFamily="18" charset="0"/>
              </a:rPr>
              <a:t>Islam is a religion that came about in the early 600s.</a:t>
            </a:r>
          </a:p>
          <a:p>
            <a:pPr eaLnBrk="1" hangingPunct="1"/>
            <a:r>
              <a:rPr lang="en-US" dirty="0" smtClean="0">
                <a:latin typeface="Garamond" pitchFamily="18" charset="0"/>
              </a:rPr>
              <a:t>The founder was a merchant named </a:t>
            </a:r>
            <a:r>
              <a:rPr lang="en-US" b="1" dirty="0" smtClean="0">
                <a:latin typeface="Garamond" pitchFamily="18" charset="0"/>
              </a:rPr>
              <a:t>Muhammad Ali</a:t>
            </a:r>
            <a:r>
              <a:rPr lang="en-US" dirty="0" smtClean="0">
                <a:latin typeface="Garamond" pitchFamily="18" charset="0"/>
              </a:rPr>
              <a:t>.</a:t>
            </a:r>
          </a:p>
          <a:p>
            <a:pPr eaLnBrk="1" hangingPunct="1"/>
            <a:r>
              <a:rPr lang="en-US" dirty="0" smtClean="0">
                <a:latin typeface="Garamond" pitchFamily="18" charset="0"/>
              </a:rPr>
              <a:t>He claimed that one night the voice of </a:t>
            </a:r>
            <a:r>
              <a:rPr lang="en-US" b="1" dirty="0" smtClean="0">
                <a:latin typeface="Garamond" pitchFamily="18" charset="0"/>
              </a:rPr>
              <a:t>Allah</a:t>
            </a:r>
            <a:r>
              <a:rPr lang="en-US" dirty="0" smtClean="0">
                <a:latin typeface="Garamond" pitchFamily="18" charset="0"/>
              </a:rPr>
              <a:t> (God) spoke to him, and thus he began the religion.</a:t>
            </a:r>
          </a:p>
          <a:p>
            <a:pPr eaLnBrk="1" hangingPunct="1"/>
            <a:r>
              <a:rPr lang="en-US" dirty="0" smtClean="0">
                <a:latin typeface="Garamond" pitchFamily="18" charset="0"/>
              </a:rPr>
              <a:t>To be a Muslim (a submitted one) or a follower of Islam, followers must obey the </a:t>
            </a:r>
            <a:r>
              <a:rPr lang="en-US" b="1" dirty="0" smtClean="0">
                <a:latin typeface="Garamond" pitchFamily="18" charset="0"/>
              </a:rPr>
              <a:t>five pillars</a:t>
            </a:r>
            <a:r>
              <a:rPr lang="en-US" dirty="0" smtClean="0">
                <a:latin typeface="Garamond" pitchFamily="18" charset="0"/>
              </a:rPr>
              <a:t> or five duties to Allah.</a:t>
            </a:r>
          </a:p>
        </p:txBody>
      </p:sp>
      <p:pic>
        <p:nvPicPr>
          <p:cNvPr id="37891" name="Picture 3" descr="islam101"/>
          <p:cNvPicPr>
            <a:picLocks noChangeAspect="1" noChangeArrowheads="1"/>
          </p:cNvPicPr>
          <p:nvPr/>
        </p:nvPicPr>
        <p:blipFill>
          <a:blip r:embed="rId3"/>
          <a:srcRect/>
          <a:stretch>
            <a:fillRect/>
          </a:stretch>
        </p:blipFill>
        <p:spPr bwMode="auto">
          <a:xfrm>
            <a:off x="381000" y="4495800"/>
            <a:ext cx="6257925" cy="923925"/>
          </a:xfrm>
          <a:prstGeom prst="rect">
            <a:avLst/>
          </a:prstGeom>
          <a:noFill/>
          <a:ln w="9525">
            <a:noFill/>
            <a:miter lim="800000"/>
            <a:headEnd/>
            <a:tailEnd/>
          </a:ln>
        </p:spPr>
      </p:pic>
      <p:pic>
        <p:nvPicPr>
          <p:cNvPr id="37892" name="Picture 4" descr="quran"/>
          <p:cNvPicPr>
            <a:picLocks noChangeAspect="1" noChangeArrowheads="1"/>
          </p:cNvPicPr>
          <p:nvPr/>
        </p:nvPicPr>
        <p:blipFill>
          <a:blip r:embed="rId4"/>
          <a:srcRect/>
          <a:stretch>
            <a:fillRect/>
          </a:stretch>
        </p:blipFill>
        <p:spPr bwMode="auto">
          <a:xfrm>
            <a:off x="6858000" y="3733800"/>
            <a:ext cx="2057400" cy="19560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7890">
                                            <p:txEl>
                                              <p:pRg st="1" end="1"/>
                                            </p:txEl>
                                          </p:spTgt>
                                        </p:tgtEl>
                                        <p:attrNameLst>
                                          <p:attrName>style.visibility</p:attrName>
                                        </p:attrNameLst>
                                      </p:cBhvr>
                                      <p:to>
                                        <p:strVal val="visible"/>
                                      </p:to>
                                    </p:set>
                                    <p:animEffect transition="in" filter="fade">
                                      <p:cBhvr>
                                        <p:cTn id="7" dur="500"/>
                                        <p:tgtEl>
                                          <p:spTgt spid="37890">
                                            <p:txEl>
                                              <p:pRg st="1" end="1"/>
                                            </p:txEl>
                                          </p:spTgt>
                                        </p:tgtEl>
                                      </p:cBhvr>
                                    </p:animEffect>
                                    <p:anim calcmode="lin" valueType="num">
                                      <p:cBhvr>
                                        <p:cTn id="8" dur="500" fill="hold"/>
                                        <p:tgtEl>
                                          <p:spTgt spid="37890">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789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7890">
                                            <p:txEl>
                                              <p:pRg st="2" end="2"/>
                                            </p:txEl>
                                          </p:spTgt>
                                        </p:tgtEl>
                                        <p:attrNameLst>
                                          <p:attrName>style.visibility</p:attrName>
                                        </p:attrNameLst>
                                      </p:cBhvr>
                                      <p:to>
                                        <p:strVal val="visible"/>
                                      </p:to>
                                    </p:set>
                                    <p:animEffect transition="in" filter="fade">
                                      <p:cBhvr>
                                        <p:cTn id="14" dur="500"/>
                                        <p:tgtEl>
                                          <p:spTgt spid="37890">
                                            <p:txEl>
                                              <p:pRg st="2" end="2"/>
                                            </p:txEl>
                                          </p:spTgt>
                                        </p:tgtEl>
                                      </p:cBhvr>
                                    </p:animEffect>
                                    <p:anim calcmode="lin" valueType="num">
                                      <p:cBhvr>
                                        <p:cTn id="15" dur="500" fill="hold"/>
                                        <p:tgtEl>
                                          <p:spTgt spid="37890">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789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7890">
                                            <p:txEl>
                                              <p:pRg st="3" end="3"/>
                                            </p:txEl>
                                          </p:spTgt>
                                        </p:tgtEl>
                                        <p:attrNameLst>
                                          <p:attrName>style.visibility</p:attrName>
                                        </p:attrNameLst>
                                      </p:cBhvr>
                                      <p:to>
                                        <p:strVal val="visible"/>
                                      </p:to>
                                    </p:set>
                                    <p:animEffect transition="in" filter="fade">
                                      <p:cBhvr>
                                        <p:cTn id="21" dur="500"/>
                                        <p:tgtEl>
                                          <p:spTgt spid="37890">
                                            <p:txEl>
                                              <p:pRg st="3" end="3"/>
                                            </p:txEl>
                                          </p:spTgt>
                                        </p:tgtEl>
                                      </p:cBhvr>
                                    </p:animEffect>
                                    <p:anim calcmode="lin" valueType="num">
                                      <p:cBhvr>
                                        <p:cTn id="22" dur="500" fill="hold"/>
                                        <p:tgtEl>
                                          <p:spTgt spid="37890">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789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7890">
                                            <p:txEl>
                                              <p:pRg st="4" end="4"/>
                                            </p:txEl>
                                          </p:spTgt>
                                        </p:tgtEl>
                                        <p:attrNameLst>
                                          <p:attrName>style.visibility</p:attrName>
                                        </p:attrNameLst>
                                      </p:cBhvr>
                                      <p:to>
                                        <p:strVal val="visible"/>
                                      </p:to>
                                    </p:set>
                                    <p:animEffect transition="in" filter="fade">
                                      <p:cBhvr>
                                        <p:cTn id="28" dur="500"/>
                                        <p:tgtEl>
                                          <p:spTgt spid="37890">
                                            <p:txEl>
                                              <p:pRg st="4" end="4"/>
                                            </p:txEl>
                                          </p:spTgt>
                                        </p:tgtEl>
                                      </p:cBhvr>
                                    </p:animEffect>
                                    <p:anim calcmode="lin" valueType="num">
                                      <p:cBhvr>
                                        <p:cTn id="29" dur="500" fill="hold"/>
                                        <p:tgtEl>
                                          <p:spTgt spid="37890">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789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Rectangle 2"/>
          <p:cNvSpPr>
            <a:spLocks noGrp="1" noChangeArrowheads="1"/>
          </p:cNvSpPr>
          <p:nvPr>
            <p:ph sz="quarter" idx="1"/>
          </p:nvPr>
        </p:nvSpPr>
        <p:spPr>
          <a:xfrm>
            <a:off x="0" y="0"/>
            <a:ext cx="9144000" cy="6858000"/>
          </a:xfrm>
        </p:spPr>
        <p:txBody>
          <a:bodyPr>
            <a:normAutofit lnSpcReduction="10000"/>
          </a:bodyPr>
          <a:lstStyle/>
          <a:p>
            <a:pPr algn="ctr" eaLnBrk="1" hangingPunct="1">
              <a:buFontTx/>
              <a:buNone/>
            </a:pPr>
            <a:r>
              <a:rPr lang="en-US" sz="3600" b="1" dirty="0" smtClean="0">
                <a:latin typeface="Garamond" pitchFamily="18" charset="0"/>
              </a:rPr>
              <a:t>Islam(600s – Present)</a:t>
            </a:r>
          </a:p>
          <a:p>
            <a:pPr eaLnBrk="1" hangingPunct="1"/>
            <a:r>
              <a:rPr lang="en-US" dirty="0" smtClean="0">
                <a:latin typeface="Garamond" pitchFamily="18" charset="0"/>
              </a:rPr>
              <a:t>The first of the five pillars is </a:t>
            </a:r>
            <a:r>
              <a:rPr lang="en-US" b="1" dirty="0" smtClean="0">
                <a:latin typeface="Garamond" pitchFamily="18" charset="0"/>
              </a:rPr>
              <a:t>faith </a:t>
            </a:r>
            <a:r>
              <a:rPr lang="en-US" dirty="0" smtClean="0">
                <a:latin typeface="Garamond" pitchFamily="18" charset="0"/>
              </a:rPr>
              <a:t>– the follower must proclaimed that Allah is the one true God and Muhammad is the messenger of God.</a:t>
            </a:r>
          </a:p>
          <a:p>
            <a:pPr eaLnBrk="1" hangingPunct="1"/>
            <a:r>
              <a:rPr lang="en-US" dirty="0" smtClean="0">
                <a:latin typeface="Garamond" pitchFamily="18" charset="0"/>
              </a:rPr>
              <a:t>The second of the five pillars is </a:t>
            </a:r>
            <a:r>
              <a:rPr lang="en-US" b="1" dirty="0" smtClean="0">
                <a:latin typeface="Garamond" pitchFamily="18" charset="0"/>
              </a:rPr>
              <a:t>prayer – </a:t>
            </a:r>
            <a:r>
              <a:rPr lang="en-US" dirty="0" smtClean="0">
                <a:latin typeface="Garamond" pitchFamily="18" charset="0"/>
              </a:rPr>
              <a:t>five times a day the Muslims must face toward </a:t>
            </a:r>
            <a:r>
              <a:rPr lang="en-US" b="1" dirty="0" smtClean="0">
                <a:latin typeface="Garamond" pitchFamily="18" charset="0"/>
              </a:rPr>
              <a:t>Mecca </a:t>
            </a:r>
            <a:r>
              <a:rPr lang="en-US" dirty="0" smtClean="0">
                <a:latin typeface="Garamond" pitchFamily="18" charset="0"/>
              </a:rPr>
              <a:t>(the holy city) and pray.</a:t>
            </a:r>
          </a:p>
          <a:p>
            <a:pPr eaLnBrk="1" hangingPunct="1"/>
            <a:r>
              <a:rPr lang="en-US" dirty="0" smtClean="0">
                <a:latin typeface="Garamond" pitchFamily="18" charset="0"/>
              </a:rPr>
              <a:t>The third of the five pillars is </a:t>
            </a:r>
            <a:r>
              <a:rPr lang="en-US" b="1" dirty="0" smtClean="0">
                <a:latin typeface="Garamond" pitchFamily="18" charset="0"/>
              </a:rPr>
              <a:t>alms </a:t>
            </a:r>
            <a:r>
              <a:rPr lang="en-US" dirty="0" smtClean="0">
                <a:latin typeface="Garamond" pitchFamily="18" charset="0"/>
              </a:rPr>
              <a:t>– Muslims all have a responsibility to support the poor, which they do by giving religious tax, in money.</a:t>
            </a:r>
          </a:p>
          <a:p>
            <a:pPr eaLnBrk="1" hangingPunct="1"/>
            <a:r>
              <a:rPr lang="en-US" dirty="0" smtClean="0">
                <a:latin typeface="Garamond" pitchFamily="18" charset="0"/>
              </a:rPr>
              <a:t>The fourth pillar of Islam is </a:t>
            </a:r>
            <a:r>
              <a:rPr lang="en-US" b="1" dirty="0" smtClean="0">
                <a:latin typeface="Garamond" pitchFamily="18" charset="0"/>
              </a:rPr>
              <a:t>fasting</a:t>
            </a:r>
            <a:r>
              <a:rPr lang="en-US" dirty="0" smtClean="0">
                <a:latin typeface="Garamond" pitchFamily="18" charset="0"/>
              </a:rPr>
              <a:t> – During the Muslim’s holy month called Ramadan the Muslims will eat nothing from dawn to sunset, and then only a simple meal to remind themselves that they should have greater priorities than bread.</a:t>
            </a:r>
          </a:p>
          <a:p>
            <a:pPr eaLnBrk="1" hangingPunct="1"/>
            <a:r>
              <a:rPr lang="en-US" dirty="0" smtClean="0">
                <a:latin typeface="Garamond" pitchFamily="18" charset="0"/>
              </a:rPr>
              <a:t>The fifth pillar of Islam is</a:t>
            </a:r>
            <a:r>
              <a:rPr lang="en-US" b="1" dirty="0" smtClean="0">
                <a:latin typeface="Garamond" pitchFamily="18" charset="0"/>
              </a:rPr>
              <a:t> pilgrimage</a:t>
            </a:r>
            <a:r>
              <a:rPr lang="en-US" dirty="0" smtClean="0">
                <a:latin typeface="Garamond" pitchFamily="18" charset="0"/>
              </a:rPr>
              <a:t> – All Muslims who can afford it are supposed to make a pilgrimage to Mecca. </a:t>
            </a:r>
          </a:p>
          <a:p>
            <a:pPr eaLnBrk="1" hangingPunct="1"/>
            <a:r>
              <a:rPr lang="en-US" dirty="0" smtClean="0">
                <a:latin typeface="Garamond" pitchFamily="18" charset="0"/>
              </a:rPr>
              <a:t>If a Muslim follows the five pillars of Islam then they go to Heaven, if they don’t then they go to Hell.</a:t>
            </a:r>
            <a:endParaRPr lang="en-US" b="1" dirty="0" smtClean="0">
              <a:latin typeface="Garamond" pitchFamily="18" charset="0"/>
            </a:endParaRPr>
          </a:p>
        </p:txBody>
      </p:sp>
      <p:pic>
        <p:nvPicPr>
          <p:cNvPr id="37892" name="Picture 4" descr="quran"/>
          <p:cNvPicPr>
            <a:picLocks noChangeAspect="1" noChangeArrowheads="1"/>
          </p:cNvPicPr>
          <p:nvPr/>
        </p:nvPicPr>
        <p:blipFill>
          <a:blip r:embed="rId3"/>
          <a:srcRect/>
          <a:stretch>
            <a:fillRect/>
          </a:stretch>
        </p:blipFill>
        <p:spPr bwMode="auto">
          <a:xfrm>
            <a:off x="7788186" y="0"/>
            <a:ext cx="1355814" cy="12890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7890">
                                            <p:txEl>
                                              <p:pRg st="1" end="1"/>
                                            </p:txEl>
                                          </p:spTgt>
                                        </p:tgtEl>
                                        <p:attrNameLst>
                                          <p:attrName>style.visibility</p:attrName>
                                        </p:attrNameLst>
                                      </p:cBhvr>
                                      <p:to>
                                        <p:strVal val="visible"/>
                                      </p:to>
                                    </p:set>
                                    <p:animEffect transition="in" filter="fade">
                                      <p:cBhvr>
                                        <p:cTn id="7" dur="500"/>
                                        <p:tgtEl>
                                          <p:spTgt spid="37890">
                                            <p:txEl>
                                              <p:pRg st="1" end="1"/>
                                            </p:txEl>
                                          </p:spTgt>
                                        </p:tgtEl>
                                      </p:cBhvr>
                                    </p:animEffect>
                                    <p:anim calcmode="lin" valueType="num">
                                      <p:cBhvr>
                                        <p:cTn id="8" dur="500" fill="hold"/>
                                        <p:tgtEl>
                                          <p:spTgt spid="37890">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789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7890">
                                            <p:txEl>
                                              <p:pRg st="2" end="2"/>
                                            </p:txEl>
                                          </p:spTgt>
                                        </p:tgtEl>
                                        <p:attrNameLst>
                                          <p:attrName>style.visibility</p:attrName>
                                        </p:attrNameLst>
                                      </p:cBhvr>
                                      <p:to>
                                        <p:strVal val="visible"/>
                                      </p:to>
                                    </p:set>
                                    <p:animEffect transition="in" filter="fade">
                                      <p:cBhvr>
                                        <p:cTn id="14" dur="500"/>
                                        <p:tgtEl>
                                          <p:spTgt spid="37890">
                                            <p:txEl>
                                              <p:pRg st="2" end="2"/>
                                            </p:txEl>
                                          </p:spTgt>
                                        </p:tgtEl>
                                      </p:cBhvr>
                                    </p:animEffect>
                                    <p:anim calcmode="lin" valueType="num">
                                      <p:cBhvr>
                                        <p:cTn id="15" dur="500" fill="hold"/>
                                        <p:tgtEl>
                                          <p:spTgt spid="37890">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789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7890">
                                            <p:txEl>
                                              <p:pRg st="3" end="3"/>
                                            </p:txEl>
                                          </p:spTgt>
                                        </p:tgtEl>
                                        <p:attrNameLst>
                                          <p:attrName>style.visibility</p:attrName>
                                        </p:attrNameLst>
                                      </p:cBhvr>
                                      <p:to>
                                        <p:strVal val="visible"/>
                                      </p:to>
                                    </p:set>
                                    <p:animEffect transition="in" filter="fade">
                                      <p:cBhvr>
                                        <p:cTn id="21" dur="500"/>
                                        <p:tgtEl>
                                          <p:spTgt spid="37890">
                                            <p:txEl>
                                              <p:pRg st="3" end="3"/>
                                            </p:txEl>
                                          </p:spTgt>
                                        </p:tgtEl>
                                      </p:cBhvr>
                                    </p:animEffect>
                                    <p:anim calcmode="lin" valueType="num">
                                      <p:cBhvr>
                                        <p:cTn id="22" dur="500" fill="hold"/>
                                        <p:tgtEl>
                                          <p:spTgt spid="37890">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789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7890">
                                            <p:txEl>
                                              <p:pRg st="4" end="4"/>
                                            </p:txEl>
                                          </p:spTgt>
                                        </p:tgtEl>
                                        <p:attrNameLst>
                                          <p:attrName>style.visibility</p:attrName>
                                        </p:attrNameLst>
                                      </p:cBhvr>
                                      <p:to>
                                        <p:strVal val="visible"/>
                                      </p:to>
                                    </p:set>
                                    <p:animEffect transition="in" filter="fade">
                                      <p:cBhvr>
                                        <p:cTn id="28" dur="500"/>
                                        <p:tgtEl>
                                          <p:spTgt spid="37890">
                                            <p:txEl>
                                              <p:pRg st="4" end="4"/>
                                            </p:txEl>
                                          </p:spTgt>
                                        </p:tgtEl>
                                      </p:cBhvr>
                                    </p:animEffect>
                                    <p:anim calcmode="lin" valueType="num">
                                      <p:cBhvr>
                                        <p:cTn id="29" dur="500" fill="hold"/>
                                        <p:tgtEl>
                                          <p:spTgt spid="37890">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789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7890">
                                            <p:txEl>
                                              <p:pRg st="5" end="5"/>
                                            </p:txEl>
                                          </p:spTgt>
                                        </p:tgtEl>
                                        <p:attrNameLst>
                                          <p:attrName>style.visibility</p:attrName>
                                        </p:attrNameLst>
                                      </p:cBhvr>
                                      <p:to>
                                        <p:strVal val="visible"/>
                                      </p:to>
                                    </p:set>
                                    <p:animEffect transition="in" filter="fade">
                                      <p:cBhvr>
                                        <p:cTn id="35" dur="500"/>
                                        <p:tgtEl>
                                          <p:spTgt spid="37890">
                                            <p:txEl>
                                              <p:pRg st="5" end="5"/>
                                            </p:txEl>
                                          </p:spTgt>
                                        </p:tgtEl>
                                      </p:cBhvr>
                                    </p:animEffect>
                                    <p:anim calcmode="lin" valueType="num">
                                      <p:cBhvr>
                                        <p:cTn id="36" dur="500" fill="hold"/>
                                        <p:tgtEl>
                                          <p:spTgt spid="37890">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789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7890">
                                            <p:txEl>
                                              <p:pRg st="6" end="6"/>
                                            </p:txEl>
                                          </p:spTgt>
                                        </p:tgtEl>
                                        <p:attrNameLst>
                                          <p:attrName>style.visibility</p:attrName>
                                        </p:attrNameLst>
                                      </p:cBhvr>
                                      <p:to>
                                        <p:strVal val="visible"/>
                                      </p:to>
                                    </p:set>
                                    <p:animEffect transition="in" filter="fade">
                                      <p:cBhvr>
                                        <p:cTn id="42" dur="500"/>
                                        <p:tgtEl>
                                          <p:spTgt spid="37890">
                                            <p:txEl>
                                              <p:pRg st="6" end="6"/>
                                            </p:txEl>
                                          </p:spTgt>
                                        </p:tgtEl>
                                      </p:cBhvr>
                                    </p:animEffect>
                                    <p:anim calcmode="lin" valueType="num">
                                      <p:cBhvr>
                                        <p:cTn id="43" dur="500" fill="hold"/>
                                        <p:tgtEl>
                                          <p:spTgt spid="37890">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7890">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sz="quarter" idx="1"/>
          </p:nvPr>
        </p:nvSpPr>
        <p:spPr>
          <a:xfrm>
            <a:off x="457200" y="381000"/>
            <a:ext cx="8305800" cy="5745163"/>
          </a:xfrm>
        </p:spPr>
        <p:txBody>
          <a:bodyPr/>
          <a:lstStyle/>
          <a:p>
            <a:pPr marL="609600" indent="-609600" algn="ctr" eaLnBrk="1" hangingPunct="1">
              <a:buFontTx/>
              <a:buNone/>
            </a:pPr>
            <a:r>
              <a:rPr lang="en-US" sz="4000" b="1" dirty="0" smtClean="0">
                <a:latin typeface="Garamond" pitchFamily="18" charset="0"/>
              </a:rPr>
              <a:t>Allah</a:t>
            </a:r>
            <a:endParaRPr lang="en-US" sz="1800" b="1" dirty="0" smtClean="0">
              <a:latin typeface="Garamond" pitchFamily="18" charset="0"/>
            </a:endParaRPr>
          </a:p>
          <a:p>
            <a:pPr marL="609600" indent="-609600" eaLnBrk="1" hangingPunct="1"/>
            <a:endParaRPr lang="en-US" sz="1600" b="1" dirty="0" smtClean="0">
              <a:latin typeface="Garamond" pitchFamily="18" charset="0"/>
            </a:endParaRPr>
          </a:p>
          <a:p>
            <a:pPr marL="609600" indent="-609600" eaLnBrk="1" hangingPunct="1"/>
            <a:r>
              <a:rPr lang="en-US" sz="2800" b="1" dirty="0" smtClean="0">
                <a:latin typeface="Garamond" pitchFamily="18" charset="0"/>
              </a:rPr>
              <a:t>IS THE MUSLIM GOD</a:t>
            </a:r>
          </a:p>
          <a:p>
            <a:pPr marL="609600" indent="-609600" eaLnBrk="1" hangingPunct="1"/>
            <a:r>
              <a:rPr lang="en-US" sz="2800" b="1" dirty="0" smtClean="0">
                <a:latin typeface="Garamond" pitchFamily="18" charset="0"/>
              </a:rPr>
              <a:t>HE IS THE ONE GOD OF ISLAM</a:t>
            </a:r>
          </a:p>
          <a:p>
            <a:pPr marL="609600" indent="-609600" eaLnBrk="1" hangingPunct="1"/>
            <a:r>
              <a:rPr lang="en-US" sz="2800" b="1" dirty="0" smtClean="0">
                <a:latin typeface="Garamond" pitchFamily="18" charset="0"/>
              </a:rPr>
              <a:t>WORSHIPED MOSTLY THE MIDDLE </a:t>
            </a:r>
            <a:r>
              <a:rPr lang="en-US" sz="2800" b="1" dirty="0" smtClean="0">
                <a:latin typeface="Garamond" pitchFamily="18" charset="0"/>
              </a:rPr>
              <a:t>EAST, AFRICA, and ASIA</a:t>
            </a:r>
            <a:endParaRPr lang="en-US" sz="2800" b="1" dirty="0" smtClean="0">
              <a:latin typeface="Garamond" pitchFamily="18" charset="0"/>
            </a:endParaRPr>
          </a:p>
          <a:p>
            <a:pPr marL="609600" indent="-609600" eaLnBrk="1" hangingPunct="1"/>
            <a:endParaRPr lang="en-US" sz="1600" b="1" dirty="0" smtClean="0">
              <a:latin typeface="Garamond" pitchFamily="18" charset="0"/>
            </a:endParaRPr>
          </a:p>
          <a:p>
            <a:pPr marL="609600" indent="-609600" eaLnBrk="1" hangingPunct="1">
              <a:buFontTx/>
              <a:buNone/>
            </a:pPr>
            <a:r>
              <a:rPr lang="en-US" sz="1600" b="1" dirty="0" smtClean="0">
                <a:latin typeface="Garamond" pitchFamily="18" charset="0"/>
              </a:rPr>
              <a:t> </a:t>
            </a:r>
          </a:p>
        </p:txBody>
      </p:sp>
      <p:pic>
        <p:nvPicPr>
          <p:cNvPr id="38915" name="Picture 3" descr="Allah"/>
          <p:cNvPicPr>
            <a:picLocks noChangeAspect="1" noChangeArrowheads="1"/>
          </p:cNvPicPr>
          <p:nvPr/>
        </p:nvPicPr>
        <p:blipFill>
          <a:blip r:embed="rId3"/>
          <a:srcRect/>
          <a:stretch>
            <a:fillRect/>
          </a:stretch>
        </p:blipFill>
        <p:spPr bwMode="auto">
          <a:xfrm>
            <a:off x="2362200" y="3657600"/>
            <a:ext cx="3962400" cy="25701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8914">
                                            <p:txEl>
                                              <p:pRg st="2" end="2"/>
                                            </p:txEl>
                                          </p:spTgt>
                                        </p:tgtEl>
                                        <p:attrNameLst>
                                          <p:attrName>style.visibility</p:attrName>
                                        </p:attrNameLst>
                                      </p:cBhvr>
                                      <p:to>
                                        <p:strVal val="visible"/>
                                      </p:to>
                                    </p:set>
                                    <p:animEffect transition="in" filter="dissolve">
                                      <p:cBhvr>
                                        <p:cTn id="7" dur="500"/>
                                        <p:tgtEl>
                                          <p:spTgt spid="389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8914">
                                            <p:txEl>
                                              <p:pRg st="3" end="3"/>
                                            </p:txEl>
                                          </p:spTgt>
                                        </p:tgtEl>
                                        <p:attrNameLst>
                                          <p:attrName>style.visibility</p:attrName>
                                        </p:attrNameLst>
                                      </p:cBhvr>
                                      <p:to>
                                        <p:strVal val="visible"/>
                                      </p:to>
                                    </p:set>
                                    <p:animEffect transition="in" filter="dissolve">
                                      <p:cBhvr>
                                        <p:cTn id="12" dur="500"/>
                                        <p:tgtEl>
                                          <p:spTgt spid="389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8914">
                                            <p:txEl>
                                              <p:pRg st="4" end="4"/>
                                            </p:txEl>
                                          </p:spTgt>
                                        </p:tgtEl>
                                        <p:attrNameLst>
                                          <p:attrName>style.visibility</p:attrName>
                                        </p:attrNameLst>
                                      </p:cBhvr>
                                      <p:to>
                                        <p:strVal val="visible"/>
                                      </p:to>
                                    </p:set>
                                    <p:animEffect transition="in" filter="dissolve">
                                      <p:cBhvr>
                                        <p:cTn id="17" dur="500"/>
                                        <p:tgtEl>
                                          <p:spTgt spid="389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sz="quarter" idx="1"/>
          </p:nvPr>
        </p:nvSpPr>
        <p:spPr>
          <a:xfrm>
            <a:off x="0" y="0"/>
            <a:ext cx="9144000" cy="6858000"/>
          </a:xfrm>
        </p:spPr>
        <p:txBody>
          <a:bodyPr/>
          <a:lstStyle/>
          <a:p>
            <a:pPr algn="ctr" eaLnBrk="1" hangingPunct="1">
              <a:buFontTx/>
              <a:buNone/>
            </a:pPr>
            <a:r>
              <a:rPr lang="en-US" sz="3600" b="1" dirty="0" smtClean="0">
                <a:latin typeface="Garamond" pitchFamily="18" charset="0"/>
              </a:rPr>
              <a:t>Muhammad</a:t>
            </a:r>
          </a:p>
          <a:p>
            <a:pPr eaLnBrk="1" hangingPunct="1">
              <a:buFontTx/>
              <a:buNone/>
            </a:pPr>
            <a:r>
              <a:rPr lang="en-US" sz="2400" dirty="0" smtClean="0">
                <a:latin typeface="Garamond" pitchFamily="18" charset="0"/>
              </a:rPr>
              <a:t>* Muhammad was born into a clan of a powerful Mecca Family. He was a merchant, in his travels he came into contact with Jews and Christians.</a:t>
            </a:r>
          </a:p>
          <a:p>
            <a:pPr eaLnBrk="1" hangingPunct="1">
              <a:buFontTx/>
              <a:buNone/>
            </a:pPr>
            <a:r>
              <a:rPr lang="en-US" sz="2400" dirty="0" smtClean="0">
                <a:latin typeface="Garamond" pitchFamily="18" charset="0"/>
              </a:rPr>
              <a:t>* Muhammad took great interest in religion. When he was alone he mostly prayed and meditated. </a:t>
            </a:r>
          </a:p>
          <a:p>
            <a:pPr eaLnBrk="1" hangingPunct="1">
              <a:buFontTx/>
              <a:buNone/>
            </a:pPr>
            <a:r>
              <a:rPr lang="en-US" sz="2400" dirty="0" smtClean="0">
                <a:latin typeface="Garamond" pitchFamily="18" charset="0"/>
              </a:rPr>
              <a:t>* When he was 40 a voice called to him while he was meditating. The voice was believed to say that Muhammad was a messenger of god.</a:t>
            </a:r>
          </a:p>
          <a:p>
            <a:pPr eaLnBrk="1" hangingPunct="1">
              <a:buFontTx/>
              <a:buNone/>
            </a:pPr>
            <a:r>
              <a:rPr lang="en-US" sz="2400" dirty="0" smtClean="0">
                <a:latin typeface="Garamond" pitchFamily="18" charset="0"/>
              </a:rPr>
              <a:t>* In 622 Muhammad left Mecca. He went 200 miles north of Mecca to a town called </a:t>
            </a:r>
            <a:r>
              <a:rPr lang="en-US" sz="2400" dirty="0" err="1" smtClean="0">
                <a:latin typeface="Garamond" pitchFamily="18" charset="0"/>
              </a:rPr>
              <a:t>Yathrib</a:t>
            </a:r>
            <a:r>
              <a:rPr lang="en-US" sz="2400" dirty="0" smtClean="0">
                <a:latin typeface="Garamond" pitchFamily="18" charset="0"/>
              </a:rPr>
              <a:t>. This journey by Muhammad was known as the </a:t>
            </a:r>
            <a:r>
              <a:rPr lang="en-US" sz="2400" dirty="0" err="1" smtClean="0">
                <a:latin typeface="Garamond" pitchFamily="18" charset="0"/>
              </a:rPr>
              <a:t>Hijrah</a:t>
            </a:r>
            <a:r>
              <a:rPr lang="en-US" sz="2400" dirty="0" smtClean="0">
                <a:latin typeface="Garamond" pitchFamily="18" charset="0"/>
              </a:rPr>
              <a:t>.</a:t>
            </a:r>
          </a:p>
          <a:p>
            <a:pPr eaLnBrk="1" hangingPunct="1">
              <a:buFontTx/>
              <a:buNone/>
            </a:pPr>
            <a:r>
              <a:rPr lang="en-US" sz="2400" dirty="0" smtClean="0">
                <a:latin typeface="Garamond" pitchFamily="18" charset="0"/>
              </a:rPr>
              <a:t>* Muhammad returned to Mecca in 630 with his 10,000 followers. </a:t>
            </a:r>
          </a:p>
          <a:p>
            <a:pPr eaLnBrk="1" hangingPunct="1">
              <a:buFontTx/>
              <a:buNone/>
            </a:pPr>
            <a:r>
              <a:rPr lang="en-US" sz="2400" dirty="0" smtClean="0">
                <a:latin typeface="Garamond" pitchFamily="18" charset="0"/>
              </a:rPr>
              <a:t>* Mecca surrendered and Muhammad became leader. Most  people in Mecca converted to Islam to pledge their loyalty to Muhammad.</a:t>
            </a:r>
          </a:p>
          <a:p>
            <a:pPr eaLnBrk="1" hangingPunct="1">
              <a:buFontTx/>
              <a:buNone/>
            </a:pPr>
            <a:r>
              <a:rPr lang="en-US" sz="2400" dirty="0" smtClean="0">
                <a:latin typeface="Garamond" pitchFamily="18" charset="0"/>
              </a:rPr>
              <a:t>* Muhammad dies two years later at the age of 62.</a:t>
            </a:r>
          </a:p>
          <a:p>
            <a:pPr eaLnBrk="1" hangingPunct="1">
              <a:buFontTx/>
              <a:buNone/>
            </a:pPr>
            <a:endParaRPr lang="en-US" sz="1600" dirty="0" smtClean="0">
              <a:latin typeface="Garamond" pitchFamily="18" charset="0"/>
            </a:endParaRPr>
          </a:p>
          <a:p>
            <a:pPr eaLnBrk="1" hangingPunct="1">
              <a:buFontTx/>
              <a:buNone/>
            </a:pPr>
            <a:endParaRPr lang="en-US" sz="1600" dirty="0" smtClean="0">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animEffect transition="in" filter="fade">
                                      <p:cBhvr>
                                        <p:cTn id="7" dur="500"/>
                                        <p:tgtEl>
                                          <p:spTgt spid="39938">
                                            <p:txEl>
                                              <p:pRg st="1" end="1"/>
                                            </p:txEl>
                                          </p:spTgt>
                                        </p:tgtEl>
                                      </p:cBhvr>
                                    </p:animEffect>
                                    <p:anim calcmode="lin" valueType="num">
                                      <p:cBhvr>
                                        <p:cTn id="8" dur="500" fill="hold"/>
                                        <p:tgtEl>
                                          <p:spTgt spid="39938">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99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9938">
                                            <p:txEl>
                                              <p:pRg st="2" end="2"/>
                                            </p:txEl>
                                          </p:spTgt>
                                        </p:tgtEl>
                                        <p:attrNameLst>
                                          <p:attrName>style.visibility</p:attrName>
                                        </p:attrNameLst>
                                      </p:cBhvr>
                                      <p:to>
                                        <p:strVal val="visible"/>
                                      </p:to>
                                    </p:set>
                                    <p:animEffect transition="in" filter="fade">
                                      <p:cBhvr>
                                        <p:cTn id="14" dur="500"/>
                                        <p:tgtEl>
                                          <p:spTgt spid="39938">
                                            <p:txEl>
                                              <p:pRg st="2" end="2"/>
                                            </p:txEl>
                                          </p:spTgt>
                                        </p:tgtEl>
                                      </p:cBhvr>
                                    </p:animEffect>
                                    <p:anim calcmode="lin" valueType="num">
                                      <p:cBhvr>
                                        <p:cTn id="15" dur="500" fill="hold"/>
                                        <p:tgtEl>
                                          <p:spTgt spid="39938">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99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9938">
                                            <p:txEl>
                                              <p:pRg st="3" end="3"/>
                                            </p:txEl>
                                          </p:spTgt>
                                        </p:tgtEl>
                                        <p:attrNameLst>
                                          <p:attrName>style.visibility</p:attrName>
                                        </p:attrNameLst>
                                      </p:cBhvr>
                                      <p:to>
                                        <p:strVal val="visible"/>
                                      </p:to>
                                    </p:set>
                                    <p:animEffect transition="in" filter="fade">
                                      <p:cBhvr>
                                        <p:cTn id="21" dur="500"/>
                                        <p:tgtEl>
                                          <p:spTgt spid="39938">
                                            <p:txEl>
                                              <p:pRg st="3" end="3"/>
                                            </p:txEl>
                                          </p:spTgt>
                                        </p:tgtEl>
                                      </p:cBhvr>
                                    </p:animEffect>
                                    <p:anim calcmode="lin" valueType="num">
                                      <p:cBhvr>
                                        <p:cTn id="22" dur="500" fill="hold"/>
                                        <p:tgtEl>
                                          <p:spTgt spid="39938">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99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9938">
                                            <p:txEl>
                                              <p:pRg st="4" end="4"/>
                                            </p:txEl>
                                          </p:spTgt>
                                        </p:tgtEl>
                                        <p:attrNameLst>
                                          <p:attrName>style.visibility</p:attrName>
                                        </p:attrNameLst>
                                      </p:cBhvr>
                                      <p:to>
                                        <p:strVal val="visible"/>
                                      </p:to>
                                    </p:set>
                                    <p:animEffect transition="in" filter="fade">
                                      <p:cBhvr>
                                        <p:cTn id="28" dur="500"/>
                                        <p:tgtEl>
                                          <p:spTgt spid="39938">
                                            <p:txEl>
                                              <p:pRg st="4" end="4"/>
                                            </p:txEl>
                                          </p:spTgt>
                                        </p:tgtEl>
                                      </p:cBhvr>
                                    </p:animEffect>
                                    <p:anim calcmode="lin" valueType="num">
                                      <p:cBhvr>
                                        <p:cTn id="29" dur="500" fill="hold"/>
                                        <p:tgtEl>
                                          <p:spTgt spid="39938">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99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9938">
                                            <p:txEl>
                                              <p:pRg st="5" end="5"/>
                                            </p:txEl>
                                          </p:spTgt>
                                        </p:tgtEl>
                                        <p:attrNameLst>
                                          <p:attrName>style.visibility</p:attrName>
                                        </p:attrNameLst>
                                      </p:cBhvr>
                                      <p:to>
                                        <p:strVal val="visible"/>
                                      </p:to>
                                    </p:set>
                                    <p:animEffect transition="in" filter="fade">
                                      <p:cBhvr>
                                        <p:cTn id="35" dur="500"/>
                                        <p:tgtEl>
                                          <p:spTgt spid="39938">
                                            <p:txEl>
                                              <p:pRg st="5" end="5"/>
                                            </p:txEl>
                                          </p:spTgt>
                                        </p:tgtEl>
                                      </p:cBhvr>
                                    </p:animEffect>
                                    <p:anim calcmode="lin" valueType="num">
                                      <p:cBhvr>
                                        <p:cTn id="36" dur="500" fill="hold"/>
                                        <p:tgtEl>
                                          <p:spTgt spid="39938">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993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9938">
                                            <p:txEl>
                                              <p:pRg st="6" end="6"/>
                                            </p:txEl>
                                          </p:spTgt>
                                        </p:tgtEl>
                                        <p:attrNameLst>
                                          <p:attrName>style.visibility</p:attrName>
                                        </p:attrNameLst>
                                      </p:cBhvr>
                                      <p:to>
                                        <p:strVal val="visible"/>
                                      </p:to>
                                    </p:set>
                                    <p:animEffect transition="in" filter="fade">
                                      <p:cBhvr>
                                        <p:cTn id="42" dur="500"/>
                                        <p:tgtEl>
                                          <p:spTgt spid="39938">
                                            <p:txEl>
                                              <p:pRg st="6" end="6"/>
                                            </p:txEl>
                                          </p:spTgt>
                                        </p:tgtEl>
                                      </p:cBhvr>
                                    </p:animEffect>
                                    <p:anim calcmode="lin" valueType="num">
                                      <p:cBhvr>
                                        <p:cTn id="43" dur="500" fill="hold"/>
                                        <p:tgtEl>
                                          <p:spTgt spid="39938">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993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9938">
                                            <p:txEl>
                                              <p:pRg st="7" end="7"/>
                                            </p:txEl>
                                          </p:spTgt>
                                        </p:tgtEl>
                                        <p:attrNameLst>
                                          <p:attrName>style.visibility</p:attrName>
                                        </p:attrNameLst>
                                      </p:cBhvr>
                                      <p:to>
                                        <p:strVal val="visible"/>
                                      </p:to>
                                    </p:set>
                                    <p:animEffect transition="in" filter="fade">
                                      <p:cBhvr>
                                        <p:cTn id="49" dur="500"/>
                                        <p:tgtEl>
                                          <p:spTgt spid="39938">
                                            <p:txEl>
                                              <p:pRg st="7" end="7"/>
                                            </p:txEl>
                                          </p:spTgt>
                                        </p:tgtEl>
                                      </p:cBhvr>
                                    </p:animEffect>
                                    <p:anim calcmode="lin" valueType="num">
                                      <p:cBhvr>
                                        <p:cTn id="50" dur="500" fill="hold"/>
                                        <p:tgtEl>
                                          <p:spTgt spid="39938">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993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sz="quarter" idx="1"/>
          </p:nvPr>
        </p:nvSpPr>
        <p:spPr>
          <a:xfrm>
            <a:off x="0" y="0"/>
            <a:ext cx="9144000" cy="6858000"/>
          </a:xfrm>
        </p:spPr>
        <p:txBody>
          <a:bodyPr/>
          <a:lstStyle/>
          <a:p>
            <a:pPr algn="ctr" eaLnBrk="1" hangingPunct="1">
              <a:buFontTx/>
              <a:buNone/>
            </a:pPr>
            <a:r>
              <a:rPr lang="en-US" sz="3600" dirty="0" smtClean="0">
                <a:latin typeface="Garamond" pitchFamily="18" charset="0"/>
              </a:rPr>
              <a:t>Five Pillars</a:t>
            </a:r>
          </a:p>
          <a:p>
            <a:pPr eaLnBrk="1" hangingPunct="1">
              <a:buClr>
                <a:schemeClr val="tx1"/>
              </a:buClr>
            </a:pPr>
            <a:r>
              <a:rPr lang="en-US" sz="2800" b="1" dirty="0" smtClean="0">
                <a:latin typeface="Garamond" pitchFamily="18" charset="0"/>
              </a:rPr>
              <a:t>This applies to the Islamic religion.</a:t>
            </a:r>
          </a:p>
          <a:p>
            <a:pPr eaLnBrk="1" hangingPunct="1">
              <a:buClr>
                <a:schemeClr val="tx1"/>
              </a:buClr>
            </a:pPr>
            <a:r>
              <a:rPr lang="en-US" sz="2800" b="1" dirty="0" smtClean="0">
                <a:latin typeface="Garamond" pitchFamily="18" charset="0"/>
              </a:rPr>
              <a:t>Faith</a:t>
            </a:r>
          </a:p>
          <a:p>
            <a:pPr eaLnBrk="1" hangingPunct="1">
              <a:buClr>
                <a:schemeClr val="tx1"/>
              </a:buClr>
            </a:pPr>
            <a:r>
              <a:rPr lang="en-US" sz="2400" dirty="0" smtClean="0">
                <a:latin typeface="Garamond" pitchFamily="18" charset="0"/>
              </a:rPr>
              <a:t>To become muslin, you need to testify to the statement of faith: “there is no god but </a:t>
            </a:r>
            <a:r>
              <a:rPr lang="en-US" sz="2400" dirty="0" err="1" smtClean="0">
                <a:latin typeface="Garamond" pitchFamily="18" charset="0"/>
              </a:rPr>
              <a:t>allah</a:t>
            </a:r>
            <a:r>
              <a:rPr lang="en-US" sz="2400" dirty="0" smtClean="0">
                <a:latin typeface="Garamond" pitchFamily="18" charset="0"/>
              </a:rPr>
              <a:t>, Muhammad is the messenger of Allah.</a:t>
            </a:r>
          </a:p>
          <a:p>
            <a:pPr eaLnBrk="1" hangingPunct="1">
              <a:buClr>
                <a:schemeClr val="tx1"/>
              </a:buClr>
            </a:pPr>
            <a:r>
              <a:rPr lang="en-US" sz="2800" b="1" dirty="0" smtClean="0">
                <a:latin typeface="Garamond" pitchFamily="18" charset="0"/>
              </a:rPr>
              <a:t>Prayer</a:t>
            </a:r>
          </a:p>
          <a:p>
            <a:pPr eaLnBrk="1" hangingPunct="1">
              <a:buClr>
                <a:schemeClr val="tx1"/>
              </a:buClr>
            </a:pPr>
            <a:r>
              <a:rPr lang="en-US" sz="2400" dirty="0" smtClean="0">
                <a:latin typeface="Garamond" pitchFamily="18" charset="0"/>
              </a:rPr>
              <a:t>Muslims must face Mecca and pray five times a day.</a:t>
            </a:r>
          </a:p>
          <a:p>
            <a:pPr eaLnBrk="1" hangingPunct="1">
              <a:buClr>
                <a:schemeClr val="tx1"/>
              </a:buClr>
            </a:pPr>
            <a:r>
              <a:rPr lang="en-US" sz="2800" b="1" dirty="0" smtClean="0">
                <a:latin typeface="Garamond" pitchFamily="18" charset="0"/>
              </a:rPr>
              <a:t>Alms</a:t>
            </a:r>
          </a:p>
          <a:p>
            <a:pPr eaLnBrk="1" hangingPunct="1">
              <a:buClr>
                <a:schemeClr val="tx1"/>
              </a:buClr>
            </a:pPr>
            <a:r>
              <a:rPr lang="en-US" sz="2400" dirty="0" smtClean="0">
                <a:latin typeface="Garamond" pitchFamily="18" charset="0"/>
              </a:rPr>
              <a:t>Muslims have been taught to support the less fortunate.  </a:t>
            </a:r>
          </a:p>
          <a:p>
            <a:pPr eaLnBrk="1" hangingPunct="1">
              <a:buClr>
                <a:schemeClr val="tx1"/>
              </a:buClr>
            </a:pPr>
            <a:r>
              <a:rPr lang="en-US" sz="2800" b="1" dirty="0" smtClean="0">
                <a:latin typeface="Garamond" pitchFamily="18" charset="0"/>
              </a:rPr>
              <a:t>Fasting</a:t>
            </a:r>
          </a:p>
          <a:p>
            <a:pPr eaLnBrk="1" hangingPunct="1">
              <a:buClr>
                <a:schemeClr val="tx1"/>
              </a:buClr>
            </a:pPr>
            <a:r>
              <a:rPr lang="en-US" sz="2400" dirty="0" smtClean="0">
                <a:latin typeface="Garamond" pitchFamily="18" charset="0"/>
              </a:rPr>
              <a:t>During the Muslim month of Ramadan, Muslims fast. Fasting is eating and drinking nothing from sun up to sun down.</a:t>
            </a:r>
          </a:p>
          <a:p>
            <a:pPr eaLnBrk="1" hangingPunct="1">
              <a:buClr>
                <a:schemeClr val="tx1"/>
              </a:buClr>
            </a:pPr>
            <a:r>
              <a:rPr lang="en-US" sz="2800" b="1" dirty="0" smtClean="0">
                <a:latin typeface="Garamond" pitchFamily="18" charset="0"/>
              </a:rPr>
              <a:t>Pilgrimage</a:t>
            </a:r>
          </a:p>
          <a:p>
            <a:pPr eaLnBrk="1" hangingPunct="1">
              <a:buClr>
                <a:schemeClr val="tx1"/>
              </a:buClr>
            </a:pPr>
            <a:r>
              <a:rPr lang="en-US" sz="2400" dirty="0" smtClean="0">
                <a:latin typeface="Garamond" pitchFamily="18" charset="0"/>
              </a:rPr>
              <a:t>Muslims must go on a pilgrimage to Mecca at least once in their lifetime. </a:t>
            </a:r>
          </a:p>
          <a:p>
            <a:pPr eaLnBrk="1" hangingPunct="1">
              <a:buClr>
                <a:schemeClr val="tx1"/>
              </a:buClr>
            </a:pPr>
            <a:endParaRPr lang="en-US" sz="1800" b="1" dirty="0" smtClean="0">
              <a:latin typeface="Garamond" pitchFamily="18" charset="0"/>
            </a:endParaRPr>
          </a:p>
          <a:p>
            <a:pPr algn="ctr" eaLnBrk="1" hangingPunct="1">
              <a:buFontTx/>
              <a:buNone/>
            </a:pPr>
            <a:endParaRPr lang="en-US" sz="3600" b="1" dirty="0" smtClean="0">
              <a:latin typeface="Garamond" pitchFamily="18" charset="0"/>
            </a:endParaRPr>
          </a:p>
        </p:txBody>
      </p:sp>
      <p:pic>
        <p:nvPicPr>
          <p:cNvPr id="40963" name="Picture 3" descr="islam01"/>
          <p:cNvPicPr>
            <a:picLocks noChangeAspect="1" noChangeArrowheads="1"/>
          </p:cNvPicPr>
          <p:nvPr/>
        </p:nvPicPr>
        <p:blipFill>
          <a:blip r:embed="rId3"/>
          <a:srcRect/>
          <a:stretch>
            <a:fillRect/>
          </a:stretch>
        </p:blipFill>
        <p:spPr bwMode="auto">
          <a:xfrm>
            <a:off x="6934200" y="2438400"/>
            <a:ext cx="1981200" cy="1602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0962">
                                            <p:txEl>
                                              <p:pRg st="1" end="1"/>
                                            </p:txEl>
                                          </p:spTgt>
                                        </p:tgtEl>
                                        <p:attrNameLst>
                                          <p:attrName>style.visibility</p:attrName>
                                        </p:attrNameLst>
                                      </p:cBhvr>
                                      <p:to>
                                        <p:strVal val="visible"/>
                                      </p:to>
                                    </p:set>
                                    <p:animEffect transition="in" filter="fade">
                                      <p:cBhvr>
                                        <p:cTn id="7" dur="1000"/>
                                        <p:tgtEl>
                                          <p:spTgt spid="40962">
                                            <p:txEl>
                                              <p:pRg st="1" end="1"/>
                                            </p:txEl>
                                          </p:spTgt>
                                        </p:tgtEl>
                                      </p:cBhvr>
                                    </p:animEffect>
                                    <p:anim calcmode="lin" valueType="num">
                                      <p:cBhvr>
                                        <p:cTn id="8" dur="1000" fill="hold"/>
                                        <p:tgtEl>
                                          <p:spTgt spid="4096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096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0962">
                                            <p:txEl>
                                              <p:pRg st="2" end="2"/>
                                            </p:txEl>
                                          </p:spTgt>
                                        </p:tgtEl>
                                        <p:attrNameLst>
                                          <p:attrName>style.visibility</p:attrName>
                                        </p:attrNameLst>
                                      </p:cBhvr>
                                      <p:to>
                                        <p:strVal val="visible"/>
                                      </p:to>
                                    </p:set>
                                    <p:animEffect transition="in" filter="fade">
                                      <p:cBhvr>
                                        <p:cTn id="14" dur="1000"/>
                                        <p:tgtEl>
                                          <p:spTgt spid="40962">
                                            <p:txEl>
                                              <p:pRg st="2" end="2"/>
                                            </p:txEl>
                                          </p:spTgt>
                                        </p:tgtEl>
                                      </p:cBhvr>
                                    </p:animEffect>
                                    <p:anim calcmode="lin" valueType="num">
                                      <p:cBhvr>
                                        <p:cTn id="15" dur="1000" fill="hold"/>
                                        <p:tgtEl>
                                          <p:spTgt spid="4096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096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0962">
                                            <p:txEl>
                                              <p:pRg st="3" end="3"/>
                                            </p:txEl>
                                          </p:spTgt>
                                        </p:tgtEl>
                                        <p:attrNameLst>
                                          <p:attrName>style.visibility</p:attrName>
                                        </p:attrNameLst>
                                      </p:cBhvr>
                                      <p:to>
                                        <p:strVal val="visible"/>
                                      </p:to>
                                    </p:set>
                                    <p:animEffect transition="in" filter="fade">
                                      <p:cBhvr>
                                        <p:cTn id="21" dur="1000"/>
                                        <p:tgtEl>
                                          <p:spTgt spid="40962">
                                            <p:txEl>
                                              <p:pRg st="3" end="3"/>
                                            </p:txEl>
                                          </p:spTgt>
                                        </p:tgtEl>
                                      </p:cBhvr>
                                    </p:animEffect>
                                    <p:anim calcmode="lin" valueType="num">
                                      <p:cBhvr>
                                        <p:cTn id="22" dur="1000" fill="hold"/>
                                        <p:tgtEl>
                                          <p:spTgt spid="4096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096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40962">
                                            <p:txEl>
                                              <p:pRg st="4" end="4"/>
                                            </p:txEl>
                                          </p:spTgt>
                                        </p:tgtEl>
                                        <p:attrNameLst>
                                          <p:attrName>style.visibility</p:attrName>
                                        </p:attrNameLst>
                                      </p:cBhvr>
                                      <p:to>
                                        <p:strVal val="visible"/>
                                      </p:to>
                                    </p:set>
                                    <p:animEffect transition="in" filter="fade">
                                      <p:cBhvr>
                                        <p:cTn id="28" dur="1000"/>
                                        <p:tgtEl>
                                          <p:spTgt spid="40962">
                                            <p:txEl>
                                              <p:pRg st="4" end="4"/>
                                            </p:txEl>
                                          </p:spTgt>
                                        </p:tgtEl>
                                      </p:cBhvr>
                                    </p:animEffect>
                                    <p:anim calcmode="lin" valueType="num">
                                      <p:cBhvr>
                                        <p:cTn id="29" dur="1000" fill="hold"/>
                                        <p:tgtEl>
                                          <p:spTgt spid="4096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096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40962">
                                            <p:txEl>
                                              <p:pRg st="5" end="5"/>
                                            </p:txEl>
                                          </p:spTgt>
                                        </p:tgtEl>
                                        <p:attrNameLst>
                                          <p:attrName>style.visibility</p:attrName>
                                        </p:attrNameLst>
                                      </p:cBhvr>
                                      <p:to>
                                        <p:strVal val="visible"/>
                                      </p:to>
                                    </p:set>
                                    <p:animEffect transition="in" filter="fade">
                                      <p:cBhvr>
                                        <p:cTn id="35" dur="1000"/>
                                        <p:tgtEl>
                                          <p:spTgt spid="40962">
                                            <p:txEl>
                                              <p:pRg st="5" end="5"/>
                                            </p:txEl>
                                          </p:spTgt>
                                        </p:tgtEl>
                                      </p:cBhvr>
                                    </p:animEffect>
                                    <p:anim calcmode="lin" valueType="num">
                                      <p:cBhvr>
                                        <p:cTn id="36" dur="1000" fill="hold"/>
                                        <p:tgtEl>
                                          <p:spTgt spid="4096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096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40962">
                                            <p:txEl>
                                              <p:pRg st="6" end="6"/>
                                            </p:txEl>
                                          </p:spTgt>
                                        </p:tgtEl>
                                        <p:attrNameLst>
                                          <p:attrName>style.visibility</p:attrName>
                                        </p:attrNameLst>
                                      </p:cBhvr>
                                      <p:to>
                                        <p:strVal val="visible"/>
                                      </p:to>
                                    </p:set>
                                    <p:animEffect transition="in" filter="fade">
                                      <p:cBhvr>
                                        <p:cTn id="42" dur="1000"/>
                                        <p:tgtEl>
                                          <p:spTgt spid="40962">
                                            <p:txEl>
                                              <p:pRg st="6" end="6"/>
                                            </p:txEl>
                                          </p:spTgt>
                                        </p:tgtEl>
                                      </p:cBhvr>
                                    </p:animEffect>
                                    <p:anim calcmode="lin" valueType="num">
                                      <p:cBhvr>
                                        <p:cTn id="43" dur="1000" fill="hold"/>
                                        <p:tgtEl>
                                          <p:spTgt spid="4096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096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40962">
                                            <p:txEl>
                                              <p:pRg st="7" end="7"/>
                                            </p:txEl>
                                          </p:spTgt>
                                        </p:tgtEl>
                                        <p:attrNameLst>
                                          <p:attrName>style.visibility</p:attrName>
                                        </p:attrNameLst>
                                      </p:cBhvr>
                                      <p:to>
                                        <p:strVal val="visible"/>
                                      </p:to>
                                    </p:set>
                                    <p:animEffect transition="in" filter="fade">
                                      <p:cBhvr>
                                        <p:cTn id="49" dur="1000"/>
                                        <p:tgtEl>
                                          <p:spTgt spid="40962">
                                            <p:txEl>
                                              <p:pRg st="7" end="7"/>
                                            </p:txEl>
                                          </p:spTgt>
                                        </p:tgtEl>
                                      </p:cBhvr>
                                    </p:animEffect>
                                    <p:anim calcmode="lin" valueType="num">
                                      <p:cBhvr>
                                        <p:cTn id="50" dur="1000" fill="hold"/>
                                        <p:tgtEl>
                                          <p:spTgt spid="4096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096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40962">
                                            <p:txEl>
                                              <p:pRg st="8" end="8"/>
                                            </p:txEl>
                                          </p:spTgt>
                                        </p:tgtEl>
                                        <p:attrNameLst>
                                          <p:attrName>style.visibility</p:attrName>
                                        </p:attrNameLst>
                                      </p:cBhvr>
                                      <p:to>
                                        <p:strVal val="visible"/>
                                      </p:to>
                                    </p:set>
                                    <p:animEffect transition="in" filter="fade">
                                      <p:cBhvr>
                                        <p:cTn id="56" dur="1000"/>
                                        <p:tgtEl>
                                          <p:spTgt spid="40962">
                                            <p:txEl>
                                              <p:pRg st="8" end="8"/>
                                            </p:txEl>
                                          </p:spTgt>
                                        </p:tgtEl>
                                      </p:cBhvr>
                                    </p:animEffect>
                                    <p:anim calcmode="lin" valueType="num">
                                      <p:cBhvr>
                                        <p:cTn id="57" dur="1000" fill="hold"/>
                                        <p:tgtEl>
                                          <p:spTgt spid="40962">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096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40962">
                                            <p:txEl>
                                              <p:pRg st="9" end="9"/>
                                            </p:txEl>
                                          </p:spTgt>
                                        </p:tgtEl>
                                        <p:attrNameLst>
                                          <p:attrName>style.visibility</p:attrName>
                                        </p:attrNameLst>
                                      </p:cBhvr>
                                      <p:to>
                                        <p:strVal val="visible"/>
                                      </p:to>
                                    </p:set>
                                    <p:animEffect transition="in" filter="fade">
                                      <p:cBhvr>
                                        <p:cTn id="63" dur="1000"/>
                                        <p:tgtEl>
                                          <p:spTgt spid="40962">
                                            <p:txEl>
                                              <p:pRg st="9" end="9"/>
                                            </p:txEl>
                                          </p:spTgt>
                                        </p:tgtEl>
                                      </p:cBhvr>
                                    </p:animEffect>
                                    <p:anim calcmode="lin" valueType="num">
                                      <p:cBhvr>
                                        <p:cTn id="64" dur="1000" fill="hold"/>
                                        <p:tgtEl>
                                          <p:spTgt spid="40962">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096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40962">
                                            <p:txEl>
                                              <p:pRg st="10" end="10"/>
                                            </p:txEl>
                                          </p:spTgt>
                                        </p:tgtEl>
                                        <p:attrNameLst>
                                          <p:attrName>style.visibility</p:attrName>
                                        </p:attrNameLst>
                                      </p:cBhvr>
                                      <p:to>
                                        <p:strVal val="visible"/>
                                      </p:to>
                                    </p:set>
                                    <p:animEffect transition="in" filter="fade">
                                      <p:cBhvr>
                                        <p:cTn id="70" dur="1000"/>
                                        <p:tgtEl>
                                          <p:spTgt spid="40962">
                                            <p:txEl>
                                              <p:pRg st="10" end="10"/>
                                            </p:txEl>
                                          </p:spTgt>
                                        </p:tgtEl>
                                      </p:cBhvr>
                                    </p:animEffect>
                                    <p:anim calcmode="lin" valueType="num">
                                      <p:cBhvr>
                                        <p:cTn id="71" dur="1000" fill="hold"/>
                                        <p:tgtEl>
                                          <p:spTgt spid="40962">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4096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nodeType="clickEffect">
                                  <p:stCondLst>
                                    <p:cond delay="0"/>
                                  </p:stCondLst>
                                  <p:childTnLst>
                                    <p:set>
                                      <p:cBhvr>
                                        <p:cTn id="76" dur="1" fill="hold">
                                          <p:stCondLst>
                                            <p:cond delay="0"/>
                                          </p:stCondLst>
                                        </p:cTn>
                                        <p:tgtEl>
                                          <p:spTgt spid="40962">
                                            <p:txEl>
                                              <p:pRg st="11" end="11"/>
                                            </p:txEl>
                                          </p:spTgt>
                                        </p:tgtEl>
                                        <p:attrNameLst>
                                          <p:attrName>style.visibility</p:attrName>
                                        </p:attrNameLst>
                                      </p:cBhvr>
                                      <p:to>
                                        <p:strVal val="visible"/>
                                      </p:to>
                                    </p:set>
                                    <p:animEffect transition="in" filter="fade">
                                      <p:cBhvr>
                                        <p:cTn id="77" dur="1000"/>
                                        <p:tgtEl>
                                          <p:spTgt spid="40962">
                                            <p:txEl>
                                              <p:pRg st="11" end="11"/>
                                            </p:txEl>
                                          </p:spTgt>
                                        </p:tgtEl>
                                      </p:cBhvr>
                                    </p:animEffect>
                                    <p:anim calcmode="lin" valueType="num">
                                      <p:cBhvr>
                                        <p:cTn id="78" dur="1000" fill="hold"/>
                                        <p:tgtEl>
                                          <p:spTgt spid="40962">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4096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4.wmv">
            <a:hlinkClick r:id="" action="ppaction://media"/>
          </p:cNvPr>
          <p:cNvPicPr>
            <a:picLocks noRot="1" noChangeAspect="1"/>
          </p:cNvPicPr>
          <p:nvPr>
            <a:videoFile r:link="rId1"/>
          </p:nvPr>
        </p:nvPicPr>
        <p:blipFill>
          <a:blip r:embed="rId4"/>
          <a:stretch>
            <a:fillRect/>
          </a:stretch>
        </p:blipFill>
        <p:spPr>
          <a:xfrm>
            <a:off x="990600" y="1219200"/>
            <a:ext cx="7010400" cy="3962400"/>
          </a:xfrm>
          <a:prstGeom prst="rect">
            <a:avLst/>
          </a:prstGeom>
        </p:spPr>
      </p:pic>
      <p:sp>
        <p:nvSpPr>
          <p:cNvPr id="3" name="TextBox 2"/>
          <p:cNvSpPr txBox="1"/>
          <p:nvPr/>
        </p:nvSpPr>
        <p:spPr>
          <a:xfrm>
            <a:off x="228600" y="228600"/>
            <a:ext cx="8763000" cy="707886"/>
          </a:xfrm>
          <a:prstGeom prst="rect">
            <a:avLst/>
          </a:prstGeom>
          <a:noFill/>
        </p:spPr>
        <p:txBody>
          <a:bodyPr wrap="square" rtlCol="0">
            <a:spAutoFit/>
          </a:bodyPr>
          <a:lstStyle/>
          <a:p>
            <a:pPr algn="ctr"/>
            <a:r>
              <a:rPr lang="en-US" sz="4000" dirty="0" smtClean="0">
                <a:solidFill>
                  <a:schemeClr val="bg1"/>
                </a:solidFill>
              </a:rPr>
              <a:t>What are the three (3) faiths of Jerusalem?</a:t>
            </a:r>
            <a:endParaRPr lang="en-US" sz="4000" dirty="0">
              <a:solidFill>
                <a:schemeClr val="bg1"/>
              </a:solidFill>
            </a:endParaRPr>
          </a:p>
        </p:txBody>
      </p:sp>
      <p:sp>
        <p:nvSpPr>
          <p:cNvPr id="4" name="TextBox 3"/>
          <p:cNvSpPr txBox="1"/>
          <p:nvPr/>
        </p:nvSpPr>
        <p:spPr>
          <a:xfrm>
            <a:off x="304800" y="5410200"/>
            <a:ext cx="8001000" cy="1200329"/>
          </a:xfrm>
          <a:prstGeom prst="rect">
            <a:avLst/>
          </a:prstGeom>
          <a:noFill/>
        </p:spPr>
        <p:txBody>
          <a:bodyPr wrap="square" rtlCol="0">
            <a:spAutoFit/>
          </a:bodyPr>
          <a:lstStyle/>
          <a:p>
            <a:pPr algn="ctr">
              <a:buFont typeface="Arial" pitchFamily="34" charset="0"/>
              <a:buChar char="•"/>
            </a:pPr>
            <a:r>
              <a:rPr lang="en-US" sz="2400" dirty="0" smtClean="0">
                <a:solidFill>
                  <a:schemeClr val="bg1"/>
                </a:solidFill>
              </a:rPr>
              <a:t> </a:t>
            </a:r>
            <a:r>
              <a:rPr lang="en-US" sz="2400" dirty="0" smtClean="0">
                <a:solidFill>
                  <a:schemeClr val="bg1"/>
                </a:solidFill>
              </a:rPr>
              <a:t>Judaism</a:t>
            </a:r>
          </a:p>
          <a:p>
            <a:pPr algn="ctr">
              <a:buFont typeface="Arial" pitchFamily="34" charset="0"/>
              <a:buChar char="•"/>
            </a:pPr>
            <a:r>
              <a:rPr lang="en-US" sz="2400" dirty="0" smtClean="0">
                <a:solidFill>
                  <a:schemeClr val="bg1"/>
                </a:solidFill>
              </a:rPr>
              <a:t> </a:t>
            </a:r>
            <a:r>
              <a:rPr lang="en-US" sz="2400" dirty="0" smtClean="0">
                <a:solidFill>
                  <a:schemeClr val="bg1"/>
                </a:solidFill>
              </a:rPr>
              <a:t>Christianity</a:t>
            </a:r>
          </a:p>
          <a:p>
            <a:pPr algn="ctr">
              <a:buFont typeface="Arial" pitchFamily="34" charset="0"/>
              <a:buChar char="•"/>
            </a:pPr>
            <a:r>
              <a:rPr lang="en-US" sz="2400" dirty="0" smtClean="0">
                <a:solidFill>
                  <a:schemeClr val="bg1"/>
                </a:solidFill>
              </a:rPr>
              <a:t> </a:t>
            </a:r>
            <a:r>
              <a:rPr lang="en-US" sz="2400" dirty="0" smtClean="0">
                <a:solidFill>
                  <a:schemeClr val="bg1"/>
                </a:solidFill>
              </a:rPr>
              <a:t>Islam</a:t>
            </a:r>
            <a:endParaRPr lang="en-US"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514" fill="hold"/>
                                        <p:tgtEl>
                                          <p:spTgt spid="2"/>
                                        </p:tgtEl>
                                      </p:cBhvr>
                                    </p:cmd>
                                  </p:childTnLst>
                                </p:cTn>
                              </p:par>
                              <p:par>
                                <p:cTn id="7" presetID="9" presetClass="entr" presetSubtype="0" fill="hold" grpId="0" nodeType="withEffect">
                                  <p:stCondLst>
                                    <p:cond delay="35000"/>
                                  </p:stCondLst>
                                  <p:childTnLst>
                                    <p:set>
                                      <p:cBhvr>
                                        <p:cTn id="8" dur="1" fill="hold">
                                          <p:stCondLst>
                                            <p:cond delay="0"/>
                                          </p:stCondLst>
                                        </p:cTn>
                                        <p:tgtEl>
                                          <p:spTgt spid="4"/>
                                        </p:tgtEl>
                                        <p:attrNameLst>
                                          <p:attrName>style.visibility</p:attrName>
                                        </p:attrNameLst>
                                      </p:cBhvr>
                                      <p:to>
                                        <p:strVal val="visible"/>
                                      </p:to>
                                    </p:set>
                                    <p:animEffect transition="in" filter="dissolv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10" fill="hold" display="0">
                  <p:stCondLst>
                    <p:cond delay="indefinite"/>
                  </p:stCondLst>
                  <p:endCondLst>
                    <p:cond evt="onNext" delay="0">
                      <p:tgtEl>
                        <p:sldTgt/>
                      </p:tgtEl>
                    </p:cond>
                    <p:cond evt="onPrev" delay="0">
                      <p:tgtEl>
                        <p:sldTgt/>
                      </p:tgtEl>
                    </p:cond>
                  </p:end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sz="quarter" idx="1"/>
          </p:nvPr>
        </p:nvSpPr>
        <p:spPr>
          <a:xfrm>
            <a:off x="0" y="0"/>
            <a:ext cx="9144000" cy="6858000"/>
          </a:xfrm>
        </p:spPr>
        <p:txBody>
          <a:bodyPr/>
          <a:lstStyle/>
          <a:p>
            <a:pPr algn="ctr" eaLnBrk="1" hangingPunct="1">
              <a:buFontTx/>
              <a:buNone/>
            </a:pPr>
            <a:r>
              <a:rPr lang="en-US" sz="4400" b="1" dirty="0" smtClean="0">
                <a:latin typeface="Garamond" pitchFamily="18" charset="0"/>
              </a:rPr>
              <a:t>Animism</a:t>
            </a:r>
          </a:p>
          <a:p>
            <a:pPr eaLnBrk="1" hangingPunct="1"/>
            <a:r>
              <a:rPr lang="en-US" sz="2800" dirty="0" smtClean="0">
                <a:latin typeface="Garamond" pitchFamily="18" charset="0"/>
              </a:rPr>
              <a:t>An ancient religion that centralizes it’s beliefs around the belief that human-like spirits are present in animals, plants, and all other natural objects.</a:t>
            </a:r>
          </a:p>
          <a:p>
            <a:pPr eaLnBrk="1" hangingPunct="1"/>
            <a:r>
              <a:rPr lang="en-US" sz="2800" dirty="0" smtClean="0">
                <a:latin typeface="Garamond" pitchFamily="18" charset="0"/>
              </a:rPr>
              <a:t>The spirits are believed to be the souls of dead ancestors.</a:t>
            </a:r>
          </a:p>
          <a:p>
            <a:pPr eaLnBrk="1" hangingPunct="1"/>
            <a:r>
              <a:rPr lang="en-US" sz="2800" dirty="0" smtClean="0">
                <a:latin typeface="Garamond" pitchFamily="18" charset="0"/>
              </a:rPr>
              <a:t>Spirits possess living and non-living things</a:t>
            </a:r>
          </a:p>
          <a:p>
            <a:pPr eaLnBrk="1" hangingPunct="1"/>
            <a:r>
              <a:rPr lang="en-US" sz="2800" dirty="0" smtClean="0">
                <a:latin typeface="Garamond" pitchFamily="18" charset="0"/>
              </a:rPr>
              <a:t>Often combined with other religions to extend beliefs.</a:t>
            </a:r>
          </a:p>
        </p:txBody>
      </p:sp>
      <p:pic>
        <p:nvPicPr>
          <p:cNvPr id="26627" name="Picture 3" descr="world_7"/>
          <p:cNvPicPr>
            <a:picLocks noChangeAspect="1" noChangeArrowheads="1"/>
          </p:cNvPicPr>
          <p:nvPr/>
        </p:nvPicPr>
        <p:blipFill>
          <a:blip r:embed="rId3"/>
          <a:srcRect/>
          <a:stretch>
            <a:fillRect/>
          </a:stretch>
        </p:blipFill>
        <p:spPr bwMode="auto">
          <a:xfrm>
            <a:off x="1524000" y="3581400"/>
            <a:ext cx="2292350" cy="3028950"/>
          </a:xfrm>
          <a:prstGeom prst="rect">
            <a:avLst/>
          </a:prstGeom>
          <a:noFill/>
          <a:ln w="9525">
            <a:noFill/>
            <a:miter lim="800000"/>
            <a:headEnd/>
            <a:tailEnd/>
          </a:ln>
        </p:spPr>
      </p:pic>
      <p:pic>
        <p:nvPicPr>
          <p:cNvPr id="26628" name="Picture 4" descr="315"/>
          <p:cNvPicPr>
            <a:picLocks noChangeAspect="1" noChangeArrowheads="1"/>
          </p:cNvPicPr>
          <p:nvPr/>
        </p:nvPicPr>
        <p:blipFill>
          <a:blip r:embed="rId4"/>
          <a:srcRect/>
          <a:stretch>
            <a:fillRect/>
          </a:stretch>
        </p:blipFill>
        <p:spPr bwMode="auto">
          <a:xfrm>
            <a:off x="5181600" y="3581400"/>
            <a:ext cx="2876550" cy="2876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6626">
                                            <p:txEl>
                                              <p:pRg st="1" end="1"/>
                                            </p:txEl>
                                          </p:spTgt>
                                        </p:tgtEl>
                                        <p:attrNameLst>
                                          <p:attrName>style.visibility</p:attrName>
                                        </p:attrNameLst>
                                      </p:cBhvr>
                                      <p:to>
                                        <p:strVal val="visible"/>
                                      </p:to>
                                    </p:set>
                                    <p:animEffect transition="in" filter="fade">
                                      <p:cBhvr>
                                        <p:cTn id="7" dur="1000"/>
                                        <p:tgtEl>
                                          <p:spTgt spid="26626">
                                            <p:txEl>
                                              <p:pRg st="1" end="1"/>
                                            </p:txEl>
                                          </p:spTgt>
                                        </p:tgtEl>
                                      </p:cBhvr>
                                    </p:animEffect>
                                    <p:anim calcmode="lin" valueType="num">
                                      <p:cBhvr>
                                        <p:cTn id="8" dur="1000" fill="hold"/>
                                        <p:tgtEl>
                                          <p:spTgt spid="2662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66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6626">
                                            <p:txEl>
                                              <p:pRg st="2" end="2"/>
                                            </p:txEl>
                                          </p:spTgt>
                                        </p:tgtEl>
                                        <p:attrNameLst>
                                          <p:attrName>style.visibility</p:attrName>
                                        </p:attrNameLst>
                                      </p:cBhvr>
                                      <p:to>
                                        <p:strVal val="visible"/>
                                      </p:to>
                                    </p:set>
                                    <p:animEffect transition="in" filter="fade">
                                      <p:cBhvr>
                                        <p:cTn id="14" dur="1000"/>
                                        <p:tgtEl>
                                          <p:spTgt spid="26626">
                                            <p:txEl>
                                              <p:pRg st="2" end="2"/>
                                            </p:txEl>
                                          </p:spTgt>
                                        </p:tgtEl>
                                      </p:cBhvr>
                                    </p:animEffect>
                                    <p:anim calcmode="lin" valueType="num">
                                      <p:cBhvr>
                                        <p:cTn id="15" dur="1000" fill="hold"/>
                                        <p:tgtEl>
                                          <p:spTgt spid="2662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662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6626">
                                            <p:txEl>
                                              <p:pRg st="3" end="3"/>
                                            </p:txEl>
                                          </p:spTgt>
                                        </p:tgtEl>
                                        <p:attrNameLst>
                                          <p:attrName>style.visibility</p:attrName>
                                        </p:attrNameLst>
                                      </p:cBhvr>
                                      <p:to>
                                        <p:strVal val="visible"/>
                                      </p:to>
                                    </p:set>
                                    <p:animEffect transition="in" filter="fade">
                                      <p:cBhvr>
                                        <p:cTn id="21" dur="1000"/>
                                        <p:tgtEl>
                                          <p:spTgt spid="26626">
                                            <p:txEl>
                                              <p:pRg st="3" end="3"/>
                                            </p:txEl>
                                          </p:spTgt>
                                        </p:tgtEl>
                                      </p:cBhvr>
                                    </p:animEffect>
                                    <p:anim calcmode="lin" valueType="num">
                                      <p:cBhvr>
                                        <p:cTn id="22" dur="1000" fill="hold"/>
                                        <p:tgtEl>
                                          <p:spTgt spid="2662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662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6626">
                                            <p:txEl>
                                              <p:pRg st="4" end="4"/>
                                            </p:txEl>
                                          </p:spTgt>
                                        </p:tgtEl>
                                        <p:attrNameLst>
                                          <p:attrName>style.visibility</p:attrName>
                                        </p:attrNameLst>
                                      </p:cBhvr>
                                      <p:to>
                                        <p:strVal val="visible"/>
                                      </p:to>
                                    </p:set>
                                    <p:animEffect transition="in" filter="fade">
                                      <p:cBhvr>
                                        <p:cTn id="28" dur="1000"/>
                                        <p:tgtEl>
                                          <p:spTgt spid="26626">
                                            <p:txEl>
                                              <p:pRg st="4" end="4"/>
                                            </p:txEl>
                                          </p:spTgt>
                                        </p:tgtEl>
                                      </p:cBhvr>
                                    </p:animEffect>
                                    <p:anim calcmode="lin" valueType="num">
                                      <p:cBhvr>
                                        <p:cTn id="29" dur="1000" fill="hold"/>
                                        <p:tgtEl>
                                          <p:spTgt spid="2662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662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sz="quarter" idx="1"/>
          </p:nvPr>
        </p:nvSpPr>
        <p:spPr>
          <a:xfrm>
            <a:off x="381000" y="381000"/>
            <a:ext cx="8229600" cy="6096000"/>
          </a:xfrm>
        </p:spPr>
        <p:txBody>
          <a:bodyPr>
            <a:normAutofit/>
          </a:bodyPr>
          <a:lstStyle/>
          <a:p>
            <a:pPr algn="ctr" eaLnBrk="1" hangingPunct="1">
              <a:buFontTx/>
              <a:buNone/>
            </a:pPr>
            <a:r>
              <a:rPr lang="en-US" sz="3200" b="1" dirty="0" smtClean="0">
                <a:latin typeface="Garamond" pitchFamily="18" charset="0"/>
              </a:rPr>
              <a:t>HINDUISM</a:t>
            </a:r>
          </a:p>
          <a:p>
            <a:pPr eaLnBrk="1" hangingPunct="1"/>
            <a:r>
              <a:rPr lang="en-US" sz="2400" dirty="0" smtClean="0">
                <a:latin typeface="Garamond" pitchFamily="18" charset="0"/>
              </a:rPr>
              <a:t>Started with Nomads in the Indus Valley in 1500 B.C.</a:t>
            </a:r>
          </a:p>
          <a:p>
            <a:pPr eaLnBrk="1" hangingPunct="1"/>
            <a:r>
              <a:rPr lang="en-US" sz="2400" b="1" dirty="0" err="1" smtClean="0">
                <a:latin typeface="Garamond" pitchFamily="18" charset="0"/>
              </a:rPr>
              <a:t>Brahmah</a:t>
            </a:r>
            <a:r>
              <a:rPr lang="en-US" sz="2400" dirty="0" smtClean="0">
                <a:latin typeface="Garamond" pitchFamily="18" charset="0"/>
              </a:rPr>
              <a:t> – one unifying spirit</a:t>
            </a:r>
          </a:p>
          <a:p>
            <a:pPr lvl="1" eaLnBrk="1" hangingPunct="1"/>
            <a:r>
              <a:rPr lang="en-US" dirty="0" smtClean="0">
                <a:latin typeface="Garamond" pitchFamily="18" charset="0"/>
              </a:rPr>
              <a:t>Brahma the Creator, Vishnu the Preserver, Shiva the Destroyer</a:t>
            </a:r>
          </a:p>
          <a:p>
            <a:pPr eaLnBrk="1" hangingPunct="1"/>
            <a:r>
              <a:rPr lang="en-US" sz="2400" dirty="0" smtClean="0">
                <a:latin typeface="Garamond" pitchFamily="18" charset="0"/>
              </a:rPr>
              <a:t>Goal of life is to unite with Brahman (through reincarnation)</a:t>
            </a:r>
          </a:p>
          <a:p>
            <a:pPr eaLnBrk="1" hangingPunct="1"/>
            <a:r>
              <a:rPr lang="en-US" sz="2400" b="1" dirty="0" smtClean="0">
                <a:latin typeface="Garamond" pitchFamily="18" charset="0"/>
              </a:rPr>
              <a:t>Reincarnation</a:t>
            </a:r>
            <a:r>
              <a:rPr lang="en-US" sz="2400" dirty="0" smtClean="0">
                <a:latin typeface="Garamond" pitchFamily="18" charset="0"/>
              </a:rPr>
              <a:t> – rebirth of the soul in a new body, get closer to Brahman with every rebirth</a:t>
            </a:r>
          </a:p>
          <a:p>
            <a:pPr eaLnBrk="1" hangingPunct="1"/>
            <a:r>
              <a:rPr lang="en-US" sz="2400" b="1" dirty="0" smtClean="0">
                <a:latin typeface="Garamond" pitchFamily="18" charset="0"/>
              </a:rPr>
              <a:t>Karma</a:t>
            </a:r>
            <a:r>
              <a:rPr lang="en-US" sz="2400" dirty="0" smtClean="0">
                <a:latin typeface="Garamond" pitchFamily="18" charset="0"/>
              </a:rPr>
              <a:t> – deeds of ones life that effect his or her next life</a:t>
            </a:r>
          </a:p>
          <a:p>
            <a:pPr eaLnBrk="1" hangingPunct="1"/>
            <a:r>
              <a:rPr lang="en-US" sz="2400" b="1" dirty="0" smtClean="0">
                <a:latin typeface="Garamond" pitchFamily="18" charset="0"/>
              </a:rPr>
              <a:t>Dharma</a:t>
            </a:r>
            <a:r>
              <a:rPr lang="en-US" sz="2400" dirty="0" smtClean="0">
                <a:latin typeface="Garamond" pitchFamily="18" charset="0"/>
              </a:rPr>
              <a:t> – moral and religious duties that are expected from an individual</a:t>
            </a:r>
          </a:p>
          <a:p>
            <a:pPr eaLnBrk="1" hangingPunct="1"/>
            <a:r>
              <a:rPr lang="en-US" sz="2400" b="1" dirty="0" smtClean="0">
                <a:latin typeface="Garamond" pitchFamily="18" charset="0"/>
              </a:rPr>
              <a:t>Caste system</a:t>
            </a:r>
            <a:r>
              <a:rPr lang="en-US" sz="2400" dirty="0" smtClean="0">
                <a:latin typeface="Garamond" pitchFamily="18" charset="0"/>
              </a:rPr>
              <a:t> – social class system</a:t>
            </a:r>
          </a:p>
          <a:p>
            <a:pPr eaLnBrk="1" hangingPunct="1"/>
            <a:r>
              <a:rPr lang="en-US" sz="2400" b="1" dirty="0" smtClean="0">
                <a:latin typeface="Garamond" pitchFamily="18" charset="0"/>
              </a:rPr>
              <a:t>Vedas</a:t>
            </a:r>
            <a:r>
              <a:rPr lang="en-US" sz="2400" dirty="0" smtClean="0">
                <a:latin typeface="Garamond" pitchFamily="18" charset="0"/>
              </a:rPr>
              <a:t> – one of the books of Hinduism, </a:t>
            </a:r>
            <a:br>
              <a:rPr lang="en-US" sz="2400" dirty="0" smtClean="0">
                <a:latin typeface="Garamond" pitchFamily="18" charset="0"/>
              </a:rPr>
            </a:br>
            <a:r>
              <a:rPr lang="en-US" sz="2400" dirty="0" smtClean="0">
                <a:latin typeface="Garamond" pitchFamily="18" charset="0"/>
              </a:rPr>
              <a:t>filled with sacred teachings</a:t>
            </a:r>
          </a:p>
        </p:txBody>
      </p:sp>
      <p:pic>
        <p:nvPicPr>
          <p:cNvPr id="29699" name="Picture 3" descr="hinduism"/>
          <p:cNvPicPr>
            <a:picLocks noChangeAspect="1" noChangeArrowheads="1"/>
          </p:cNvPicPr>
          <p:nvPr/>
        </p:nvPicPr>
        <p:blipFill>
          <a:blip r:embed="rId3"/>
          <a:srcRect/>
          <a:stretch>
            <a:fillRect/>
          </a:stretch>
        </p:blipFill>
        <p:spPr bwMode="auto">
          <a:xfrm>
            <a:off x="6400800" y="4419600"/>
            <a:ext cx="2286000" cy="2276893"/>
          </a:xfrm>
          <a:prstGeom prst="rect">
            <a:avLst/>
          </a:prstGeom>
          <a:noFill/>
          <a:ln w="9525">
            <a:noFill/>
            <a:miter lim="800000"/>
            <a:headEnd/>
            <a:tailEnd/>
          </a:ln>
        </p:spPr>
      </p:pic>
      <p:pic>
        <p:nvPicPr>
          <p:cNvPr id="29700" name="Picture 4" descr="200px-Hinduism"/>
          <p:cNvPicPr>
            <a:picLocks noChangeAspect="1" noChangeArrowheads="1"/>
          </p:cNvPicPr>
          <p:nvPr/>
        </p:nvPicPr>
        <p:blipFill>
          <a:blip r:embed="rId4"/>
          <a:srcRect/>
          <a:stretch>
            <a:fillRect/>
          </a:stretch>
        </p:blipFill>
        <p:spPr bwMode="auto">
          <a:xfrm>
            <a:off x="7381722" y="228600"/>
            <a:ext cx="1454873" cy="1447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698">
                                            <p:txEl>
                                              <p:pRg st="1" end="1"/>
                                            </p:txEl>
                                          </p:spTgt>
                                        </p:tgtEl>
                                        <p:attrNameLst>
                                          <p:attrName>style.visibility</p:attrName>
                                        </p:attrNameLst>
                                      </p:cBhvr>
                                      <p:to>
                                        <p:strVal val="visible"/>
                                      </p:to>
                                    </p:set>
                                    <p:animEffect transition="in" filter="fade">
                                      <p:cBhvr>
                                        <p:cTn id="7" dur="1000"/>
                                        <p:tgtEl>
                                          <p:spTgt spid="29698">
                                            <p:txEl>
                                              <p:pRg st="1" end="1"/>
                                            </p:txEl>
                                          </p:spTgt>
                                        </p:tgtEl>
                                      </p:cBhvr>
                                    </p:animEffect>
                                    <p:anim calcmode="lin" valueType="num">
                                      <p:cBhvr>
                                        <p:cTn id="8" dur="1000" fill="hold"/>
                                        <p:tgtEl>
                                          <p:spTgt spid="2969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969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9698">
                                            <p:txEl>
                                              <p:pRg st="2" end="2"/>
                                            </p:txEl>
                                          </p:spTgt>
                                        </p:tgtEl>
                                        <p:attrNameLst>
                                          <p:attrName>style.visibility</p:attrName>
                                        </p:attrNameLst>
                                      </p:cBhvr>
                                      <p:to>
                                        <p:strVal val="visible"/>
                                      </p:to>
                                    </p:set>
                                    <p:animEffect transition="in" filter="fade">
                                      <p:cBhvr>
                                        <p:cTn id="14" dur="1000"/>
                                        <p:tgtEl>
                                          <p:spTgt spid="29698">
                                            <p:txEl>
                                              <p:pRg st="2" end="2"/>
                                            </p:txEl>
                                          </p:spTgt>
                                        </p:tgtEl>
                                      </p:cBhvr>
                                    </p:animEffect>
                                    <p:anim calcmode="lin" valueType="num">
                                      <p:cBhvr>
                                        <p:cTn id="15" dur="1000" fill="hold"/>
                                        <p:tgtEl>
                                          <p:spTgt spid="2969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969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9698">
                                            <p:txEl>
                                              <p:pRg st="3" end="3"/>
                                            </p:txEl>
                                          </p:spTgt>
                                        </p:tgtEl>
                                        <p:attrNameLst>
                                          <p:attrName>style.visibility</p:attrName>
                                        </p:attrNameLst>
                                      </p:cBhvr>
                                      <p:to>
                                        <p:strVal val="visible"/>
                                      </p:to>
                                    </p:set>
                                    <p:animEffect transition="in" filter="fade">
                                      <p:cBhvr>
                                        <p:cTn id="21" dur="1000"/>
                                        <p:tgtEl>
                                          <p:spTgt spid="29698">
                                            <p:txEl>
                                              <p:pRg st="3" end="3"/>
                                            </p:txEl>
                                          </p:spTgt>
                                        </p:tgtEl>
                                      </p:cBhvr>
                                    </p:animEffect>
                                    <p:anim calcmode="lin" valueType="num">
                                      <p:cBhvr>
                                        <p:cTn id="22" dur="1000" fill="hold"/>
                                        <p:tgtEl>
                                          <p:spTgt spid="2969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969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9698">
                                            <p:txEl>
                                              <p:pRg st="4" end="4"/>
                                            </p:txEl>
                                          </p:spTgt>
                                        </p:tgtEl>
                                        <p:attrNameLst>
                                          <p:attrName>style.visibility</p:attrName>
                                        </p:attrNameLst>
                                      </p:cBhvr>
                                      <p:to>
                                        <p:strVal val="visible"/>
                                      </p:to>
                                    </p:set>
                                    <p:animEffect transition="in" filter="fade">
                                      <p:cBhvr>
                                        <p:cTn id="28" dur="1000"/>
                                        <p:tgtEl>
                                          <p:spTgt spid="29698">
                                            <p:txEl>
                                              <p:pRg st="4" end="4"/>
                                            </p:txEl>
                                          </p:spTgt>
                                        </p:tgtEl>
                                      </p:cBhvr>
                                    </p:animEffect>
                                    <p:anim calcmode="lin" valueType="num">
                                      <p:cBhvr>
                                        <p:cTn id="29" dur="1000" fill="hold"/>
                                        <p:tgtEl>
                                          <p:spTgt spid="2969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969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29698">
                                            <p:txEl>
                                              <p:pRg st="5" end="5"/>
                                            </p:txEl>
                                          </p:spTgt>
                                        </p:tgtEl>
                                        <p:attrNameLst>
                                          <p:attrName>style.visibility</p:attrName>
                                        </p:attrNameLst>
                                      </p:cBhvr>
                                      <p:to>
                                        <p:strVal val="visible"/>
                                      </p:to>
                                    </p:set>
                                    <p:animEffect transition="in" filter="fade">
                                      <p:cBhvr>
                                        <p:cTn id="35" dur="1000"/>
                                        <p:tgtEl>
                                          <p:spTgt spid="29698">
                                            <p:txEl>
                                              <p:pRg st="5" end="5"/>
                                            </p:txEl>
                                          </p:spTgt>
                                        </p:tgtEl>
                                      </p:cBhvr>
                                    </p:animEffect>
                                    <p:anim calcmode="lin" valueType="num">
                                      <p:cBhvr>
                                        <p:cTn id="36" dur="1000" fill="hold"/>
                                        <p:tgtEl>
                                          <p:spTgt spid="29698">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969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29698">
                                            <p:txEl>
                                              <p:pRg st="6" end="6"/>
                                            </p:txEl>
                                          </p:spTgt>
                                        </p:tgtEl>
                                        <p:attrNameLst>
                                          <p:attrName>style.visibility</p:attrName>
                                        </p:attrNameLst>
                                      </p:cBhvr>
                                      <p:to>
                                        <p:strVal val="visible"/>
                                      </p:to>
                                    </p:set>
                                    <p:animEffect transition="in" filter="fade">
                                      <p:cBhvr>
                                        <p:cTn id="42" dur="1000"/>
                                        <p:tgtEl>
                                          <p:spTgt spid="29698">
                                            <p:txEl>
                                              <p:pRg st="6" end="6"/>
                                            </p:txEl>
                                          </p:spTgt>
                                        </p:tgtEl>
                                      </p:cBhvr>
                                    </p:animEffect>
                                    <p:anim calcmode="lin" valueType="num">
                                      <p:cBhvr>
                                        <p:cTn id="43" dur="1000" fill="hold"/>
                                        <p:tgtEl>
                                          <p:spTgt spid="29698">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969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29698">
                                            <p:txEl>
                                              <p:pRg st="7" end="7"/>
                                            </p:txEl>
                                          </p:spTgt>
                                        </p:tgtEl>
                                        <p:attrNameLst>
                                          <p:attrName>style.visibility</p:attrName>
                                        </p:attrNameLst>
                                      </p:cBhvr>
                                      <p:to>
                                        <p:strVal val="visible"/>
                                      </p:to>
                                    </p:set>
                                    <p:animEffect transition="in" filter="fade">
                                      <p:cBhvr>
                                        <p:cTn id="49" dur="1000"/>
                                        <p:tgtEl>
                                          <p:spTgt spid="29698">
                                            <p:txEl>
                                              <p:pRg st="7" end="7"/>
                                            </p:txEl>
                                          </p:spTgt>
                                        </p:tgtEl>
                                      </p:cBhvr>
                                    </p:animEffect>
                                    <p:anim calcmode="lin" valueType="num">
                                      <p:cBhvr>
                                        <p:cTn id="50" dur="1000" fill="hold"/>
                                        <p:tgtEl>
                                          <p:spTgt spid="29698">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969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29698">
                                            <p:txEl>
                                              <p:pRg st="8" end="8"/>
                                            </p:txEl>
                                          </p:spTgt>
                                        </p:tgtEl>
                                        <p:attrNameLst>
                                          <p:attrName>style.visibility</p:attrName>
                                        </p:attrNameLst>
                                      </p:cBhvr>
                                      <p:to>
                                        <p:strVal val="visible"/>
                                      </p:to>
                                    </p:set>
                                    <p:animEffect transition="in" filter="fade">
                                      <p:cBhvr>
                                        <p:cTn id="56" dur="1000"/>
                                        <p:tgtEl>
                                          <p:spTgt spid="29698">
                                            <p:txEl>
                                              <p:pRg st="8" end="8"/>
                                            </p:txEl>
                                          </p:spTgt>
                                        </p:tgtEl>
                                      </p:cBhvr>
                                    </p:animEffect>
                                    <p:anim calcmode="lin" valueType="num">
                                      <p:cBhvr>
                                        <p:cTn id="57" dur="1000" fill="hold"/>
                                        <p:tgtEl>
                                          <p:spTgt spid="29698">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969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29698">
                                            <p:txEl>
                                              <p:pRg st="9" end="9"/>
                                            </p:txEl>
                                          </p:spTgt>
                                        </p:tgtEl>
                                        <p:attrNameLst>
                                          <p:attrName>style.visibility</p:attrName>
                                        </p:attrNameLst>
                                      </p:cBhvr>
                                      <p:to>
                                        <p:strVal val="visible"/>
                                      </p:to>
                                    </p:set>
                                    <p:animEffect transition="in" filter="fade">
                                      <p:cBhvr>
                                        <p:cTn id="63" dur="1000"/>
                                        <p:tgtEl>
                                          <p:spTgt spid="29698">
                                            <p:txEl>
                                              <p:pRg st="9" end="9"/>
                                            </p:txEl>
                                          </p:spTgt>
                                        </p:tgtEl>
                                      </p:cBhvr>
                                    </p:animEffect>
                                    <p:anim calcmode="lin" valueType="num">
                                      <p:cBhvr>
                                        <p:cTn id="64" dur="1000" fill="hold"/>
                                        <p:tgtEl>
                                          <p:spTgt spid="29698">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2969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sz="quarter" idx="1"/>
          </p:nvPr>
        </p:nvSpPr>
        <p:spPr>
          <a:xfrm>
            <a:off x="0" y="0"/>
            <a:ext cx="9144000" cy="6858000"/>
          </a:xfrm>
        </p:spPr>
        <p:txBody>
          <a:bodyPr>
            <a:normAutofit fontScale="92500"/>
          </a:bodyPr>
          <a:lstStyle/>
          <a:p>
            <a:pPr algn="ctr" eaLnBrk="1" hangingPunct="1">
              <a:buFontTx/>
              <a:buNone/>
            </a:pPr>
            <a:r>
              <a:rPr lang="en-US" sz="3600" b="1" dirty="0" smtClean="0">
                <a:latin typeface="Garamond" pitchFamily="18" charset="0"/>
              </a:rPr>
              <a:t>Karma </a:t>
            </a:r>
            <a:r>
              <a:rPr lang="en-US" sz="2400" b="1" dirty="0" smtClean="0">
                <a:latin typeface="Garamond" pitchFamily="18" charset="0"/>
              </a:rPr>
              <a:t>(750 B.C.)</a:t>
            </a:r>
          </a:p>
          <a:p>
            <a:pPr eaLnBrk="1" hangingPunct="1"/>
            <a:r>
              <a:rPr lang="en-US" sz="2400" b="1" dirty="0" smtClean="0">
                <a:latin typeface="Garamond" pitchFamily="18" charset="0"/>
              </a:rPr>
              <a:t>Hindus share a common world-view. </a:t>
            </a:r>
          </a:p>
          <a:p>
            <a:pPr eaLnBrk="1" hangingPunct="1"/>
            <a:r>
              <a:rPr lang="en-US" sz="2400" b="1" dirty="0" smtClean="0">
                <a:latin typeface="Garamond" pitchFamily="18" charset="0"/>
              </a:rPr>
              <a:t>They see religion as a way of liberating the soul from the illusions, disappointments, and mistakes of everyday existence.</a:t>
            </a:r>
          </a:p>
          <a:p>
            <a:pPr eaLnBrk="1" hangingPunct="1"/>
            <a:r>
              <a:rPr lang="en-US" sz="2400" b="1" dirty="0" smtClean="0">
                <a:latin typeface="Garamond" pitchFamily="18" charset="0"/>
              </a:rPr>
              <a:t>Sometime between 750 B.C. and 550 B.C., Hindu teachers tried to interpret and explain the hidden meaning of the Vedic hymns.</a:t>
            </a:r>
          </a:p>
          <a:p>
            <a:pPr eaLnBrk="1" hangingPunct="1"/>
            <a:r>
              <a:rPr lang="en-US" sz="2400" b="1" dirty="0" smtClean="0">
                <a:latin typeface="Garamond" pitchFamily="18" charset="0"/>
              </a:rPr>
              <a:t>As they meditated on the Vedas, they asked:</a:t>
            </a:r>
          </a:p>
          <a:p>
            <a:pPr lvl="2" eaLnBrk="1" hangingPunct="1"/>
            <a:r>
              <a:rPr lang="en-US" sz="2400" b="1" dirty="0" smtClean="0">
                <a:latin typeface="Garamond" pitchFamily="18" charset="0"/>
              </a:rPr>
              <a:t>What is the nature of reality? </a:t>
            </a:r>
          </a:p>
          <a:p>
            <a:pPr lvl="2" eaLnBrk="1" hangingPunct="1"/>
            <a:r>
              <a:rPr lang="en-US" sz="2400" b="1" dirty="0" smtClean="0">
                <a:latin typeface="Garamond" pitchFamily="18" charset="0"/>
              </a:rPr>
              <a:t>What is morality?</a:t>
            </a:r>
          </a:p>
          <a:p>
            <a:pPr lvl="2" eaLnBrk="1" hangingPunct="1"/>
            <a:r>
              <a:rPr lang="en-US" sz="2400" b="1" dirty="0" smtClean="0">
                <a:latin typeface="Garamond" pitchFamily="18" charset="0"/>
              </a:rPr>
              <a:t>Is there eternal life? </a:t>
            </a:r>
          </a:p>
          <a:p>
            <a:pPr lvl="2" eaLnBrk="1" hangingPunct="1"/>
            <a:r>
              <a:rPr lang="en-US" sz="2400" b="1" dirty="0" smtClean="0">
                <a:latin typeface="Garamond" pitchFamily="18" charset="0"/>
              </a:rPr>
              <a:t>What is the soul?</a:t>
            </a:r>
          </a:p>
          <a:p>
            <a:pPr eaLnBrk="1" hangingPunct="1"/>
            <a:r>
              <a:rPr lang="en-US" sz="2400" b="1" dirty="0" smtClean="0">
                <a:latin typeface="Garamond" pitchFamily="18" charset="0"/>
              </a:rPr>
              <a:t>A belief in reincarnation, or rebirth of the soul in another body after death, forms the basis of Hinduism and underlies the entire cast system.</a:t>
            </a:r>
          </a:p>
          <a:p>
            <a:pPr lvl="2"/>
            <a:r>
              <a:rPr lang="en-US" sz="2400" b="1" dirty="0" smtClean="0">
                <a:latin typeface="Garamond" pitchFamily="18" charset="0"/>
              </a:rPr>
              <a:t>A person’s cast is their reward or punishment for karma, deeds committed in a previous life.</a:t>
            </a:r>
          </a:p>
          <a:p>
            <a:pPr lvl="2"/>
            <a:r>
              <a:rPr lang="en-US" sz="2400" b="1" dirty="0" smtClean="0">
                <a:latin typeface="Garamond" pitchFamily="18" charset="0"/>
              </a:rPr>
              <a:t>Karma influences specific life circumstances, such as the cast one is born into, one’s state of health, wealth or poverty, and so on.</a:t>
            </a:r>
          </a:p>
          <a:p>
            <a:pPr eaLnBrk="1" hangingPunct="1"/>
            <a:endParaRPr lang="en-US" sz="1600" dirty="0" smtClean="0">
              <a:latin typeface="Garamond" pitchFamily="18" charset="0"/>
            </a:endParaRPr>
          </a:p>
          <a:p>
            <a:pPr lvl="2" eaLnBrk="1" hangingPunct="1"/>
            <a:endParaRPr lang="en-US" sz="1600" dirty="0" smtClean="0">
              <a:latin typeface="Garamond" pitchFamily="18" charset="0"/>
            </a:endParaRPr>
          </a:p>
          <a:p>
            <a:pPr eaLnBrk="1" hangingPunct="1">
              <a:buFontTx/>
              <a:buNone/>
            </a:pPr>
            <a:endParaRPr lang="en-US" sz="2400" dirty="0" smtClean="0">
              <a:latin typeface="Garamond" pitchFamily="18" charset="0"/>
            </a:endParaRPr>
          </a:p>
        </p:txBody>
      </p:sp>
      <p:pic>
        <p:nvPicPr>
          <p:cNvPr id="30722" name="Picture 2" descr="karma"/>
          <p:cNvPicPr>
            <a:picLocks noChangeAspect="1" noChangeArrowheads="1"/>
          </p:cNvPicPr>
          <p:nvPr/>
        </p:nvPicPr>
        <p:blipFill>
          <a:blip r:embed="rId3"/>
          <a:srcRect/>
          <a:stretch>
            <a:fillRect/>
          </a:stretch>
        </p:blipFill>
        <p:spPr bwMode="auto">
          <a:xfrm>
            <a:off x="6019800" y="2590800"/>
            <a:ext cx="2286000" cy="1606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fade">
                                      <p:cBhvr>
                                        <p:cTn id="7" dur="500"/>
                                        <p:tgtEl>
                                          <p:spTgt spid="30723">
                                            <p:txEl>
                                              <p:pRg st="1" end="1"/>
                                            </p:txEl>
                                          </p:spTgt>
                                        </p:tgtEl>
                                      </p:cBhvr>
                                    </p:animEffect>
                                    <p:anim calcmode="lin" valueType="num">
                                      <p:cBhvr>
                                        <p:cTn id="8" dur="5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07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0723">
                                            <p:txEl>
                                              <p:pRg st="2" end="2"/>
                                            </p:txEl>
                                          </p:spTgt>
                                        </p:tgtEl>
                                        <p:attrNameLst>
                                          <p:attrName>style.visibility</p:attrName>
                                        </p:attrNameLst>
                                      </p:cBhvr>
                                      <p:to>
                                        <p:strVal val="visible"/>
                                      </p:to>
                                    </p:set>
                                    <p:animEffect transition="in" filter="fade">
                                      <p:cBhvr>
                                        <p:cTn id="14" dur="500"/>
                                        <p:tgtEl>
                                          <p:spTgt spid="30723">
                                            <p:txEl>
                                              <p:pRg st="2" end="2"/>
                                            </p:txEl>
                                          </p:spTgt>
                                        </p:tgtEl>
                                      </p:cBhvr>
                                    </p:animEffect>
                                    <p:anim calcmode="lin" valueType="num">
                                      <p:cBhvr>
                                        <p:cTn id="15"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07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0723">
                                            <p:txEl>
                                              <p:pRg st="3" end="3"/>
                                            </p:txEl>
                                          </p:spTgt>
                                        </p:tgtEl>
                                        <p:attrNameLst>
                                          <p:attrName>style.visibility</p:attrName>
                                        </p:attrNameLst>
                                      </p:cBhvr>
                                      <p:to>
                                        <p:strVal val="visible"/>
                                      </p:to>
                                    </p:set>
                                    <p:animEffect transition="in" filter="fade">
                                      <p:cBhvr>
                                        <p:cTn id="21" dur="500"/>
                                        <p:tgtEl>
                                          <p:spTgt spid="30723">
                                            <p:txEl>
                                              <p:pRg st="3" end="3"/>
                                            </p:txEl>
                                          </p:spTgt>
                                        </p:tgtEl>
                                      </p:cBhvr>
                                    </p:animEffect>
                                    <p:anim calcmode="lin" valueType="num">
                                      <p:cBhvr>
                                        <p:cTn id="22" dur="5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07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0723">
                                            <p:txEl>
                                              <p:pRg st="4" end="4"/>
                                            </p:txEl>
                                          </p:spTgt>
                                        </p:tgtEl>
                                        <p:attrNameLst>
                                          <p:attrName>style.visibility</p:attrName>
                                        </p:attrNameLst>
                                      </p:cBhvr>
                                      <p:to>
                                        <p:strVal val="visible"/>
                                      </p:to>
                                    </p:set>
                                    <p:animEffect transition="in" filter="fade">
                                      <p:cBhvr>
                                        <p:cTn id="28" dur="500"/>
                                        <p:tgtEl>
                                          <p:spTgt spid="30723">
                                            <p:txEl>
                                              <p:pRg st="4" end="4"/>
                                            </p:txEl>
                                          </p:spTgt>
                                        </p:tgtEl>
                                      </p:cBhvr>
                                    </p:animEffect>
                                    <p:anim calcmode="lin" valueType="num">
                                      <p:cBhvr>
                                        <p:cTn id="29" dur="5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07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0723">
                                            <p:txEl>
                                              <p:pRg st="5" end="5"/>
                                            </p:txEl>
                                          </p:spTgt>
                                        </p:tgtEl>
                                        <p:attrNameLst>
                                          <p:attrName>style.visibility</p:attrName>
                                        </p:attrNameLst>
                                      </p:cBhvr>
                                      <p:to>
                                        <p:strVal val="visible"/>
                                      </p:to>
                                    </p:set>
                                    <p:animEffect transition="in" filter="fade">
                                      <p:cBhvr>
                                        <p:cTn id="35" dur="500"/>
                                        <p:tgtEl>
                                          <p:spTgt spid="30723">
                                            <p:txEl>
                                              <p:pRg st="5" end="5"/>
                                            </p:txEl>
                                          </p:spTgt>
                                        </p:tgtEl>
                                      </p:cBhvr>
                                    </p:animEffect>
                                    <p:anim calcmode="lin" valueType="num">
                                      <p:cBhvr>
                                        <p:cTn id="36" dur="5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072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0723">
                                            <p:txEl>
                                              <p:pRg st="6" end="6"/>
                                            </p:txEl>
                                          </p:spTgt>
                                        </p:tgtEl>
                                        <p:attrNameLst>
                                          <p:attrName>style.visibility</p:attrName>
                                        </p:attrNameLst>
                                      </p:cBhvr>
                                      <p:to>
                                        <p:strVal val="visible"/>
                                      </p:to>
                                    </p:set>
                                    <p:animEffect transition="in" filter="fade">
                                      <p:cBhvr>
                                        <p:cTn id="42" dur="500"/>
                                        <p:tgtEl>
                                          <p:spTgt spid="30723">
                                            <p:txEl>
                                              <p:pRg st="6" end="6"/>
                                            </p:txEl>
                                          </p:spTgt>
                                        </p:tgtEl>
                                      </p:cBhvr>
                                    </p:animEffect>
                                    <p:anim calcmode="lin" valueType="num">
                                      <p:cBhvr>
                                        <p:cTn id="43" dur="500" fill="hold"/>
                                        <p:tgtEl>
                                          <p:spTgt spid="30723">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072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0723">
                                            <p:txEl>
                                              <p:pRg st="7" end="7"/>
                                            </p:txEl>
                                          </p:spTgt>
                                        </p:tgtEl>
                                        <p:attrNameLst>
                                          <p:attrName>style.visibility</p:attrName>
                                        </p:attrNameLst>
                                      </p:cBhvr>
                                      <p:to>
                                        <p:strVal val="visible"/>
                                      </p:to>
                                    </p:set>
                                    <p:animEffect transition="in" filter="fade">
                                      <p:cBhvr>
                                        <p:cTn id="49" dur="500"/>
                                        <p:tgtEl>
                                          <p:spTgt spid="30723">
                                            <p:txEl>
                                              <p:pRg st="7" end="7"/>
                                            </p:txEl>
                                          </p:spTgt>
                                        </p:tgtEl>
                                      </p:cBhvr>
                                    </p:animEffect>
                                    <p:anim calcmode="lin" valueType="num">
                                      <p:cBhvr>
                                        <p:cTn id="50" dur="500" fill="hold"/>
                                        <p:tgtEl>
                                          <p:spTgt spid="30723">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072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0723">
                                            <p:txEl>
                                              <p:pRg st="8" end="8"/>
                                            </p:txEl>
                                          </p:spTgt>
                                        </p:tgtEl>
                                        <p:attrNameLst>
                                          <p:attrName>style.visibility</p:attrName>
                                        </p:attrNameLst>
                                      </p:cBhvr>
                                      <p:to>
                                        <p:strVal val="visible"/>
                                      </p:to>
                                    </p:set>
                                    <p:animEffect transition="in" filter="fade">
                                      <p:cBhvr>
                                        <p:cTn id="56" dur="500"/>
                                        <p:tgtEl>
                                          <p:spTgt spid="30723">
                                            <p:txEl>
                                              <p:pRg st="8" end="8"/>
                                            </p:txEl>
                                          </p:spTgt>
                                        </p:tgtEl>
                                      </p:cBhvr>
                                    </p:animEffect>
                                    <p:anim calcmode="lin" valueType="num">
                                      <p:cBhvr>
                                        <p:cTn id="57" dur="500" fill="hold"/>
                                        <p:tgtEl>
                                          <p:spTgt spid="30723">
                                            <p:txEl>
                                              <p:pRg st="8" end="8"/>
                                            </p:txEl>
                                          </p:spTgt>
                                        </p:tgtEl>
                                        <p:attrNameLst>
                                          <p:attrName>ppt_x</p:attrName>
                                        </p:attrNameLst>
                                      </p:cBhvr>
                                      <p:tavLst>
                                        <p:tav tm="0">
                                          <p:val>
                                            <p:strVal val="#ppt_x"/>
                                          </p:val>
                                        </p:tav>
                                        <p:tav tm="100000">
                                          <p:val>
                                            <p:strVal val="#ppt_x"/>
                                          </p:val>
                                        </p:tav>
                                      </p:tavLst>
                                    </p:anim>
                                    <p:anim calcmode="lin" valueType="num">
                                      <p:cBhvr>
                                        <p:cTn id="58" dur="500" fill="hold"/>
                                        <p:tgtEl>
                                          <p:spTgt spid="3072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30723">
                                            <p:txEl>
                                              <p:pRg st="9" end="9"/>
                                            </p:txEl>
                                          </p:spTgt>
                                        </p:tgtEl>
                                        <p:attrNameLst>
                                          <p:attrName>style.visibility</p:attrName>
                                        </p:attrNameLst>
                                      </p:cBhvr>
                                      <p:to>
                                        <p:strVal val="visible"/>
                                      </p:to>
                                    </p:set>
                                    <p:animEffect transition="in" filter="fade">
                                      <p:cBhvr>
                                        <p:cTn id="63" dur="500"/>
                                        <p:tgtEl>
                                          <p:spTgt spid="30723">
                                            <p:txEl>
                                              <p:pRg st="9" end="9"/>
                                            </p:txEl>
                                          </p:spTgt>
                                        </p:tgtEl>
                                      </p:cBhvr>
                                    </p:animEffect>
                                    <p:anim calcmode="lin" valueType="num">
                                      <p:cBhvr>
                                        <p:cTn id="64" dur="500" fill="hold"/>
                                        <p:tgtEl>
                                          <p:spTgt spid="30723">
                                            <p:txEl>
                                              <p:pRg st="9" end="9"/>
                                            </p:txEl>
                                          </p:spTgt>
                                        </p:tgtEl>
                                        <p:attrNameLst>
                                          <p:attrName>ppt_x</p:attrName>
                                        </p:attrNameLst>
                                      </p:cBhvr>
                                      <p:tavLst>
                                        <p:tav tm="0">
                                          <p:val>
                                            <p:strVal val="#ppt_x"/>
                                          </p:val>
                                        </p:tav>
                                        <p:tav tm="100000">
                                          <p:val>
                                            <p:strVal val="#ppt_x"/>
                                          </p:val>
                                        </p:tav>
                                      </p:tavLst>
                                    </p:anim>
                                    <p:anim calcmode="lin" valueType="num">
                                      <p:cBhvr>
                                        <p:cTn id="65" dur="500" fill="hold"/>
                                        <p:tgtEl>
                                          <p:spTgt spid="3072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30723">
                                            <p:txEl>
                                              <p:pRg st="10" end="10"/>
                                            </p:txEl>
                                          </p:spTgt>
                                        </p:tgtEl>
                                        <p:attrNameLst>
                                          <p:attrName>style.visibility</p:attrName>
                                        </p:attrNameLst>
                                      </p:cBhvr>
                                      <p:to>
                                        <p:strVal val="visible"/>
                                      </p:to>
                                    </p:set>
                                    <p:animEffect transition="in" filter="fade">
                                      <p:cBhvr>
                                        <p:cTn id="70" dur="500"/>
                                        <p:tgtEl>
                                          <p:spTgt spid="30723">
                                            <p:txEl>
                                              <p:pRg st="10" end="10"/>
                                            </p:txEl>
                                          </p:spTgt>
                                        </p:tgtEl>
                                      </p:cBhvr>
                                    </p:animEffect>
                                    <p:anim calcmode="lin" valueType="num">
                                      <p:cBhvr>
                                        <p:cTn id="71" dur="500" fill="hold"/>
                                        <p:tgtEl>
                                          <p:spTgt spid="30723">
                                            <p:txEl>
                                              <p:pRg st="10" end="10"/>
                                            </p:txEl>
                                          </p:spTgt>
                                        </p:tgtEl>
                                        <p:attrNameLst>
                                          <p:attrName>ppt_x</p:attrName>
                                        </p:attrNameLst>
                                      </p:cBhvr>
                                      <p:tavLst>
                                        <p:tav tm="0">
                                          <p:val>
                                            <p:strVal val="#ppt_x"/>
                                          </p:val>
                                        </p:tav>
                                        <p:tav tm="100000">
                                          <p:val>
                                            <p:strVal val="#ppt_x"/>
                                          </p:val>
                                        </p:tav>
                                      </p:tavLst>
                                    </p:anim>
                                    <p:anim calcmode="lin" valueType="num">
                                      <p:cBhvr>
                                        <p:cTn id="72" dur="500" fill="hold"/>
                                        <p:tgtEl>
                                          <p:spTgt spid="3072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nodeType="clickEffect">
                                  <p:stCondLst>
                                    <p:cond delay="0"/>
                                  </p:stCondLst>
                                  <p:childTnLst>
                                    <p:set>
                                      <p:cBhvr>
                                        <p:cTn id="76" dur="1" fill="hold">
                                          <p:stCondLst>
                                            <p:cond delay="0"/>
                                          </p:stCondLst>
                                        </p:cTn>
                                        <p:tgtEl>
                                          <p:spTgt spid="30723">
                                            <p:txEl>
                                              <p:pRg st="11" end="11"/>
                                            </p:txEl>
                                          </p:spTgt>
                                        </p:tgtEl>
                                        <p:attrNameLst>
                                          <p:attrName>style.visibility</p:attrName>
                                        </p:attrNameLst>
                                      </p:cBhvr>
                                      <p:to>
                                        <p:strVal val="visible"/>
                                      </p:to>
                                    </p:set>
                                    <p:animEffect transition="in" filter="fade">
                                      <p:cBhvr>
                                        <p:cTn id="77" dur="500"/>
                                        <p:tgtEl>
                                          <p:spTgt spid="30723">
                                            <p:txEl>
                                              <p:pRg st="11" end="11"/>
                                            </p:txEl>
                                          </p:spTgt>
                                        </p:tgtEl>
                                      </p:cBhvr>
                                    </p:animEffect>
                                    <p:anim calcmode="lin" valueType="num">
                                      <p:cBhvr>
                                        <p:cTn id="78" dur="500" fill="hold"/>
                                        <p:tgtEl>
                                          <p:spTgt spid="30723">
                                            <p:txEl>
                                              <p:pRg st="11" end="11"/>
                                            </p:txEl>
                                          </p:spTgt>
                                        </p:tgtEl>
                                        <p:attrNameLst>
                                          <p:attrName>ppt_x</p:attrName>
                                        </p:attrNameLst>
                                      </p:cBhvr>
                                      <p:tavLst>
                                        <p:tav tm="0">
                                          <p:val>
                                            <p:strVal val="#ppt_x"/>
                                          </p:val>
                                        </p:tav>
                                        <p:tav tm="100000">
                                          <p:val>
                                            <p:strVal val="#ppt_x"/>
                                          </p:val>
                                        </p:tav>
                                      </p:tavLst>
                                    </p:anim>
                                    <p:anim calcmode="lin" valueType="num">
                                      <p:cBhvr>
                                        <p:cTn id="79" dur="500" fill="hold"/>
                                        <p:tgtEl>
                                          <p:spTgt spid="3072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sz="quarter" idx="1"/>
          </p:nvPr>
        </p:nvSpPr>
        <p:spPr>
          <a:xfrm>
            <a:off x="0" y="0"/>
            <a:ext cx="9144000" cy="6858000"/>
          </a:xfrm>
        </p:spPr>
        <p:txBody>
          <a:bodyPr/>
          <a:lstStyle/>
          <a:p>
            <a:pPr algn="ctr" eaLnBrk="1" hangingPunct="1">
              <a:buNone/>
            </a:pPr>
            <a:r>
              <a:rPr lang="en-US" sz="4000" b="1" dirty="0" smtClean="0">
                <a:latin typeface="Garamond" pitchFamily="18" charset="0"/>
              </a:rPr>
              <a:t>Reincarnation</a:t>
            </a:r>
          </a:p>
          <a:p>
            <a:pPr eaLnBrk="1" hangingPunct="1"/>
            <a:r>
              <a:rPr lang="en-US" sz="2400" dirty="0" smtClean="0">
                <a:latin typeface="Garamond" pitchFamily="18" charset="0"/>
              </a:rPr>
              <a:t>Reincarnation </a:t>
            </a:r>
            <a:r>
              <a:rPr lang="en-US" sz="2400" dirty="0" smtClean="0">
                <a:latin typeface="Garamond" pitchFamily="18" charset="0"/>
              </a:rPr>
              <a:t>is a central teaching of the Hindu Religion.</a:t>
            </a:r>
          </a:p>
          <a:p>
            <a:pPr eaLnBrk="1" hangingPunct="1"/>
            <a:r>
              <a:rPr lang="en-US" sz="2400" dirty="0" smtClean="0">
                <a:latin typeface="Garamond" pitchFamily="18" charset="0"/>
              </a:rPr>
              <a:t>When one is born they are given life by Brahma, as they pass through life they are preserved by Vishnu, until Shiva claims you in death.</a:t>
            </a:r>
          </a:p>
          <a:p>
            <a:pPr eaLnBrk="1" hangingPunct="1"/>
            <a:r>
              <a:rPr lang="en-US" sz="2400" dirty="0" smtClean="0">
                <a:latin typeface="Garamond" pitchFamily="18" charset="0"/>
              </a:rPr>
              <a:t>Than the cycle is repeated over and over again until one finally achieves </a:t>
            </a:r>
            <a:r>
              <a:rPr lang="en-US" sz="2400" dirty="0" err="1" smtClean="0">
                <a:latin typeface="Garamond" pitchFamily="18" charset="0"/>
              </a:rPr>
              <a:t>Moksha</a:t>
            </a:r>
            <a:r>
              <a:rPr lang="en-US" sz="2400" dirty="0" smtClean="0">
                <a:latin typeface="Garamond" pitchFamily="18" charset="0"/>
              </a:rPr>
              <a:t>.</a:t>
            </a:r>
          </a:p>
          <a:p>
            <a:pPr eaLnBrk="1" hangingPunct="1"/>
            <a:r>
              <a:rPr lang="en-US" sz="2400" dirty="0" smtClean="0">
                <a:latin typeface="Garamond" pitchFamily="18" charset="0"/>
              </a:rPr>
              <a:t>Rivers are used to symbolize reincarnation because they have a constant flow, yet follow the same course.</a:t>
            </a:r>
          </a:p>
          <a:p>
            <a:pPr eaLnBrk="1" hangingPunct="1"/>
            <a:endParaRPr lang="en-US" sz="1600" dirty="0" smtClean="0">
              <a:latin typeface="Garamond" pitchFamily="18" charset="0"/>
            </a:endParaRPr>
          </a:p>
        </p:txBody>
      </p:sp>
      <p:pic>
        <p:nvPicPr>
          <p:cNvPr id="31747" name="Picture 3" descr="reincarnation"/>
          <p:cNvPicPr>
            <a:picLocks noChangeAspect="1" noChangeArrowheads="1"/>
          </p:cNvPicPr>
          <p:nvPr/>
        </p:nvPicPr>
        <p:blipFill>
          <a:blip r:embed="rId3"/>
          <a:srcRect/>
          <a:stretch>
            <a:fillRect/>
          </a:stretch>
        </p:blipFill>
        <p:spPr bwMode="auto">
          <a:xfrm>
            <a:off x="5638800" y="3200400"/>
            <a:ext cx="2425700" cy="3200400"/>
          </a:xfrm>
          <a:prstGeom prst="rect">
            <a:avLst/>
          </a:prstGeom>
          <a:noFill/>
          <a:ln w="9525">
            <a:noFill/>
            <a:miter lim="800000"/>
            <a:headEnd/>
            <a:tailEnd/>
          </a:ln>
        </p:spPr>
      </p:pic>
      <p:pic>
        <p:nvPicPr>
          <p:cNvPr id="31748" name="Picture 4" descr="at-the-river"/>
          <p:cNvPicPr>
            <a:picLocks noChangeAspect="1" noChangeArrowheads="1"/>
          </p:cNvPicPr>
          <p:nvPr/>
        </p:nvPicPr>
        <p:blipFill>
          <a:blip r:embed="rId4"/>
          <a:srcRect/>
          <a:stretch>
            <a:fillRect/>
          </a:stretch>
        </p:blipFill>
        <p:spPr bwMode="auto">
          <a:xfrm>
            <a:off x="457200" y="3657600"/>
            <a:ext cx="4114800" cy="2755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1746">
                                            <p:txEl>
                                              <p:pRg st="1" end="1"/>
                                            </p:txEl>
                                          </p:spTgt>
                                        </p:tgtEl>
                                        <p:attrNameLst>
                                          <p:attrName>style.visibility</p:attrName>
                                        </p:attrNameLst>
                                      </p:cBhvr>
                                      <p:to>
                                        <p:strVal val="visible"/>
                                      </p:to>
                                    </p:set>
                                    <p:animEffect transition="in" filter="fade">
                                      <p:cBhvr>
                                        <p:cTn id="7" dur="500"/>
                                        <p:tgtEl>
                                          <p:spTgt spid="31746">
                                            <p:txEl>
                                              <p:pRg st="1" end="1"/>
                                            </p:txEl>
                                          </p:spTgt>
                                        </p:tgtEl>
                                      </p:cBhvr>
                                    </p:animEffect>
                                    <p:anim calcmode="lin" valueType="num">
                                      <p:cBhvr>
                                        <p:cTn id="8" dur="500" fill="hold"/>
                                        <p:tgtEl>
                                          <p:spTgt spid="31746">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174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1746">
                                            <p:txEl>
                                              <p:pRg st="2" end="2"/>
                                            </p:txEl>
                                          </p:spTgt>
                                        </p:tgtEl>
                                        <p:attrNameLst>
                                          <p:attrName>style.visibility</p:attrName>
                                        </p:attrNameLst>
                                      </p:cBhvr>
                                      <p:to>
                                        <p:strVal val="visible"/>
                                      </p:to>
                                    </p:set>
                                    <p:animEffect transition="in" filter="fade">
                                      <p:cBhvr>
                                        <p:cTn id="14" dur="500"/>
                                        <p:tgtEl>
                                          <p:spTgt spid="31746">
                                            <p:txEl>
                                              <p:pRg st="2" end="2"/>
                                            </p:txEl>
                                          </p:spTgt>
                                        </p:tgtEl>
                                      </p:cBhvr>
                                    </p:animEffect>
                                    <p:anim calcmode="lin" valueType="num">
                                      <p:cBhvr>
                                        <p:cTn id="15" dur="500" fill="hold"/>
                                        <p:tgtEl>
                                          <p:spTgt spid="31746">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174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1746">
                                            <p:txEl>
                                              <p:pRg st="3" end="3"/>
                                            </p:txEl>
                                          </p:spTgt>
                                        </p:tgtEl>
                                        <p:attrNameLst>
                                          <p:attrName>style.visibility</p:attrName>
                                        </p:attrNameLst>
                                      </p:cBhvr>
                                      <p:to>
                                        <p:strVal val="visible"/>
                                      </p:to>
                                    </p:set>
                                    <p:animEffect transition="in" filter="fade">
                                      <p:cBhvr>
                                        <p:cTn id="21" dur="500"/>
                                        <p:tgtEl>
                                          <p:spTgt spid="31746">
                                            <p:txEl>
                                              <p:pRg st="3" end="3"/>
                                            </p:txEl>
                                          </p:spTgt>
                                        </p:tgtEl>
                                      </p:cBhvr>
                                    </p:animEffect>
                                    <p:anim calcmode="lin" valueType="num">
                                      <p:cBhvr>
                                        <p:cTn id="22" dur="500" fill="hold"/>
                                        <p:tgtEl>
                                          <p:spTgt spid="31746">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174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1746">
                                            <p:txEl>
                                              <p:pRg st="4" end="4"/>
                                            </p:txEl>
                                          </p:spTgt>
                                        </p:tgtEl>
                                        <p:attrNameLst>
                                          <p:attrName>style.visibility</p:attrName>
                                        </p:attrNameLst>
                                      </p:cBhvr>
                                      <p:to>
                                        <p:strVal val="visible"/>
                                      </p:to>
                                    </p:set>
                                    <p:animEffect transition="in" filter="fade">
                                      <p:cBhvr>
                                        <p:cTn id="28" dur="500"/>
                                        <p:tgtEl>
                                          <p:spTgt spid="31746">
                                            <p:txEl>
                                              <p:pRg st="4" end="4"/>
                                            </p:txEl>
                                          </p:spTgt>
                                        </p:tgtEl>
                                      </p:cBhvr>
                                    </p:animEffect>
                                    <p:anim calcmode="lin" valueType="num">
                                      <p:cBhvr>
                                        <p:cTn id="29" dur="500" fill="hold"/>
                                        <p:tgtEl>
                                          <p:spTgt spid="31746">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174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sz="quarter" idx="1"/>
          </p:nvPr>
        </p:nvSpPr>
        <p:spPr>
          <a:xfrm>
            <a:off x="0" y="0"/>
            <a:ext cx="9144000" cy="6858000"/>
          </a:xfrm>
        </p:spPr>
        <p:txBody>
          <a:bodyPr/>
          <a:lstStyle/>
          <a:p>
            <a:pPr algn="ctr" eaLnBrk="1" hangingPunct="1">
              <a:buFontTx/>
              <a:buNone/>
            </a:pPr>
            <a:r>
              <a:rPr lang="en-US" sz="3600" b="1" dirty="0" smtClean="0">
                <a:latin typeface="Garamond" pitchFamily="18" charset="0"/>
              </a:rPr>
              <a:t>Buddhism</a:t>
            </a:r>
          </a:p>
          <a:p>
            <a:pPr eaLnBrk="1" hangingPunct="1"/>
            <a:r>
              <a:rPr lang="en-US" sz="2000" dirty="0" smtClean="0">
                <a:latin typeface="Garamond" pitchFamily="18" charset="0"/>
              </a:rPr>
              <a:t>Originated in India, by Siddhartha </a:t>
            </a:r>
            <a:r>
              <a:rPr lang="en-US" sz="2000" dirty="0" err="1" smtClean="0">
                <a:latin typeface="Garamond" pitchFamily="18" charset="0"/>
              </a:rPr>
              <a:t>Guatama</a:t>
            </a:r>
            <a:endParaRPr lang="en-US" sz="2000" dirty="0" smtClean="0">
              <a:latin typeface="Garamond" pitchFamily="18" charset="0"/>
            </a:endParaRPr>
          </a:p>
          <a:p>
            <a:pPr eaLnBrk="1" hangingPunct="1"/>
            <a:r>
              <a:rPr lang="en-US" sz="2400" b="1" dirty="0" smtClean="0">
                <a:latin typeface="Garamond" pitchFamily="18" charset="0"/>
              </a:rPr>
              <a:t>Four Noble truths-</a:t>
            </a:r>
          </a:p>
          <a:p>
            <a:pPr eaLnBrk="1" hangingPunct="1"/>
            <a:r>
              <a:rPr lang="en-US" sz="2000" dirty="0" smtClean="0">
                <a:latin typeface="Garamond" pitchFamily="18" charset="0"/>
              </a:rPr>
              <a:t>All life is suffering</a:t>
            </a:r>
          </a:p>
          <a:p>
            <a:pPr eaLnBrk="1" hangingPunct="1"/>
            <a:r>
              <a:rPr lang="en-US" sz="2000" dirty="0" smtClean="0">
                <a:latin typeface="Garamond" pitchFamily="18" charset="0"/>
              </a:rPr>
              <a:t>Suffering is caused by desire for material things that are illusions</a:t>
            </a:r>
          </a:p>
          <a:p>
            <a:pPr eaLnBrk="1" hangingPunct="1"/>
            <a:r>
              <a:rPr lang="en-US" sz="2000" dirty="0" smtClean="0">
                <a:latin typeface="Garamond" pitchFamily="18" charset="0"/>
              </a:rPr>
              <a:t>The way to eliminate suffering is to eliminate desire</a:t>
            </a:r>
          </a:p>
          <a:p>
            <a:pPr eaLnBrk="1" hangingPunct="1"/>
            <a:r>
              <a:rPr lang="en-US" sz="2000" dirty="0" smtClean="0">
                <a:latin typeface="Garamond" pitchFamily="18" charset="0"/>
              </a:rPr>
              <a:t>Following the Eightfold Path will help people overcome desire</a:t>
            </a:r>
          </a:p>
          <a:p>
            <a:pPr eaLnBrk="1" hangingPunct="1"/>
            <a:r>
              <a:rPr lang="en-US" sz="2400" b="1" dirty="0" smtClean="0">
                <a:latin typeface="Garamond" pitchFamily="18" charset="0"/>
              </a:rPr>
              <a:t>Sacred text-</a:t>
            </a:r>
          </a:p>
          <a:p>
            <a:pPr eaLnBrk="1" hangingPunct="1"/>
            <a:r>
              <a:rPr lang="en-US" sz="2000" dirty="0" err="1" smtClean="0">
                <a:latin typeface="Garamond" pitchFamily="18" charset="0"/>
              </a:rPr>
              <a:t>Tripitaka</a:t>
            </a:r>
            <a:r>
              <a:rPr lang="en-US" sz="2000" dirty="0" smtClean="0">
                <a:latin typeface="Garamond" pitchFamily="18" charset="0"/>
              </a:rPr>
              <a:t>- Three baskets of wisdom</a:t>
            </a:r>
          </a:p>
          <a:p>
            <a:pPr eaLnBrk="1" hangingPunct="1"/>
            <a:r>
              <a:rPr lang="en-US" sz="2000" b="1" dirty="0" smtClean="0">
                <a:latin typeface="Garamond" pitchFamily="18" charset="0"/>
              </a:rPr>
              <a:t>Ultimate goal: Nirvana- union with the universe and release from the cycle of death and rebirth</a:t>
            </a:r>
          </a:p>
        </p:txBody>
      </p:sp>
      <p:pic>
        <p:nvPicPr>
          <p:cNvPr id="32771" name="Picture 3" descr="buddhism"/>
          <p:cNvPicPr>
            <a:picLocks noChangeAspect="1" noChangeArrowheads="1"/>
          </p:cNvPicPr>
          <p:nvPr/>
        </p:nvPicPr>
        <p:blipFill>
          <a:blip r:embed="rId3"/>
          <a:srcRect/>
          <a:stretch>
            <a:fillRect/>
          </a:stretch>
        </p:blipFill>
        <p:spPr bwMode="auto">
          <a:xfrm>
            <a:off x="5181600" y="4343400"/>
            <a:ext cx="3200400" cy="2260660"/>
          </a:xfrm>
          <a:prstGeom prst="rect">
            <a:avLst/>
          </a:prstGeom>
          <a:noFill/>
          <a:ln w="9525">
            <a:noFill/>
            <a:miter lim="800000"/>
            <a:headEnd/>
            <a:tailEnd/>
          </a:ln>
        </p:spPr>
      </p:pic>
      <p:pic>
        <p:nvPicPr>
          <p:cNvPr id="32772" name="Picture 4" descr="Buddhism"/>
          <p:cNvPicPr>
            <a:picLocks noChangeAspect="1" noChangeArrowheads="1"/>
          </p:cNvPicPr>
          <p:nvPr/>
        </p:nvPicPr>
        <p:blipFill>
          <a:blip r:embed="rId4"/>
          <a:srcRect/>
          <a:stretch>
            <a:fillRect/>
          </a:stretch>
        </p:blipFill>
        <p:spPr bwMode="auto">
          <a:xfrm>
            <a:off x="6781800" y="304800"/>
            <a:ext cx="1828800" cy="1789113"/>
          </a:xfrm>
          <a:prstGeom prst="rect">
            <a:avLst/>
          </a:prstGeom>
          <a:noFill/>
          <a:ln w="9525">
            <a:noFill/>
            <a:miter lim="800000"/>
            <a:headEnd/>
            <a:tailEnd/>
          </a:ln>
        </p:spPr>
      </p:pic>
      <p:pic>
        <p:nvPicPr>
          <p:cNvPr id="32773" name="Picture 5" descr="buddhism1"/>
          <p:cNvPicPr>
            <a:picLocks noChangeAspect="1" noChangeArrowheads="1"/>
          </p:cNvPicPr>
          <p:nvPr/>
        </p:nvPicPr>
        <p:blipFill>
          <a:blip r:embed="rId5"/>
          <a:srcRect/>
          <a:stretch>
            <a:fillRect/>
          </a:stretch>
        </p:blipFill>
        <p:spPr bwMode="auto">
          <a:xfrm>
            <a:off x="381000" y="4491609"/>
            <a:ext cx="3352800" cy="220446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2770">
                                            <p:txEl>
                                              <p:pRg st="1" end="1"/>
                                            </p:txEl>
                                          </p:spTgt>
                                        </p:tgtEl>
                                        <p:attrNameLst>
                                          <p:attrName>style.visibility</p:attrName>
                                        </p:attrNameLst>
                                      </p:cBhvr>
                                      <p:to>
                                        <p:strVal val="visible"/>
                                      </p:to>
                                    </p:set>
                                    <p:animEffect transition="in" filter="fade">
                                      <p:cBhvr>
                                        <p:cTn id="7" dur="500"/>
                                        <p:tgtEl>
                                          <p:spTgt spid="32770">
                                            <p:txEl>
                                              <p:pRg st="1" end="1"/>
                                            </p:txEl>
                                          </p:spTgt>
                                        </p:tgtEl>
                                      </p:cBhvr>
                                    </p:animEffect>
                                    <p:anim calcmode="lin" valueType="num">
                                      <p:cBhvr>
                                        <p:cTn id="8" dur="5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27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2770">
                                            <p:txEl>
                                              <p:pRg st="2" end="2"/>
                                            </p:txEl>
                                          </p:spTgt>
                                        </p:tgtEl>
                                        <p:attrNameLst>
                                          <p:attrName>style.visibility</p:attrName>
                                        </p:attrNameLst>
                                      </p:cBhvr>
                                      <p:to>
                                        <p:strVal val="visible"/>
                                      </p:to>
                                    </p:set>
                                    <p:animEffect transition="in" filter="fade">
                                      <p:cBhvr>
                                        <p:cTn id="14" dur="500"/>
                                        <p:tgtEl>
                                          <p:spTgt spid="32770">
                                            <p:txEl>
                                              <p:pRg st="2" end="2"/>
                                            </p:txEl>
                                          </p:spTgt>
                                        </p:tgtEl>
                                      </p:cBhvr>
                                    </p:animEffect>
                                    <p:anim calcmode="lin" valueType="num">
                                      <p:cBhvr>
                                        <p:cTn id="15"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277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2770">
                                            <p:txEl>
                                              <p:pRg st="3" end="3"/>
                                            </p:txEl>
                                          </p:spTgt>
                                        </p:tgtEl>
                                        <p:attrNameLst>
                                          <p:attrName>style.visibility</p:attrName>
                                        </p:attrNameLst>
                                      </p:cBhvr>
                                      <p:to>
                                        <p:strVal val="visible"/>
                                      </p:to>
                                    </p:set>
                                    <p:animEffect transition="in" filter="fade">
                                      <p:cBhvr>
                                        <p:cTn id="21" dur="500"/>
                                        <p:tgtEl>
                                          <p:spTgt spid="32770">
                                            <p:txEl>
                                              <p:pRg st="3" end="3"/>
                                            </p:txEl>
                                          </p:spTgt>
                                        </p:tgtEl>
                                      </p:cBhvr>
                                    </p:animEffect>
                                    <p:anim calcmode="lin" valueType="num">
                                      <p:cBhvr>
                                        <p:cTn id="22"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277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2770">
                                            <p:txEl>
                                              <p:pRg st="4" end="4"/>
                                            </p:txEl>
                                          </p:spTgt>
                                        </p:tgtEl>
                                        <p:attrNameLst>
                                          <p:attrName>style.visibility</p:attrName>
                                        </p:attrNameLst>
                                      </p:cBhvr>
                                      <p:to>
                                        <p:strVal val="visible"/>
                                      </p:to>
                                    </p:set>
                                    <p:animEffect transition="in" filter="fade">
                                      <p:cBhvr>
                                        <p:cTn id="28" dur="500"/>
                                        <p:tgtEl>
                                          <p:spTgt spid="32770">
                                            <p:txEl>
                                              <p:pRg st="4" end="4"/>
                                            </p:txEl>
                                          </p:spTgt>
                                        </p:tgtEl>
                                      </p:cBhvr>
                                    </p:animEffect>
                                    <p:anim calcmode="lin" valueType="num">
                                      <p:cBhvr>
                                        <p:cTn id="29" dur="500" fill="hold"/>
                                        <p:tgtEl>
                                          <p:spTgt spid="32770">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277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2770">
                                            <p:txEl>
                                              <p:pRg st="5" end="5"/>
                                            </p:txEl>
                                          </p:spTgt>
                                        </p:tgtEl>
                                        <p:attrNameLst>
                                          <p:attrName>style.visibility</p:attrName>
                                        </p:attrNameLst>
                                      </p:cBhvr>
                                      <p:to>
                                        <p:strVal val="visible"/>
                                      </p:to>
                                    </p:set>
                                    <p:animEffect transition="in" filter="fade">
                                      <p:cBhvr>
                                        <p:cTn id="35" dur="500"/>
                                        <p:tgtEl>
                                          <p:spTgt spid="32770">
                                            <p:txEl>
                                              <p:pRg st="5" end="5"/>
                                            </p:txEl>
                                          </p:spTgt>
                                        </p:tgtEl>
                                      </p:cBhvr>
                                    </p:animEffect>
                                    <p:anim calcmode="lin" valueType="num">
                                      <p:cBhvr>
                                        <p:cTn id="36" dur="500" fill="hold"/>
                                        <p:tgtEl>
                                          <p:spTgt spid="32770">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277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2770">
                                            <p:txEl>
                                              <p:pRg st="6" end="6"/>
                                            </p:txEl>
                                          </p:spTgt>
                                        </p:tgtEl>
                                        <p:attrNameLst>
                                          <p:attrName>style.visibility</p:attrName>
                                        </p:attrNameLst>
                                      </p:cBhvr>
                                      <p:to>
                                        <p:strVal val="visible"/>
                                      </p:to>
                                    </p:set>
                                    <p:animEffect transition="in" filter="fade">
                                      <p:cBhvr>
                                        <p:cTn id="42" dur="500"/>
                                        <p:tgtEl>
                                          <p:spTgt spid="32770">
                                            <p:txEl>
                                              <p:pRg st="6" end="6"/>
                                            </p:txEl>
                                          </p:spTgt>
                                        </p:tgtEl>
                                      </p:cBhvr>
                                    </p:animEffect>
                                    <p:anim calcmode="lin" valueType="num">
                                      <p:cBhvr>
                                        <p:cTn id="43" dur="500" fill="hold"/>
                                        <p:tgtEl>
                                          <p:spTgt spid="32770">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277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2770">
                                            <p:txEl>
                                              <p:pRg st="7" end="7"/>
                                            </p:txEl>
                                          </p:spTgt>
                                        </p:tgtEl>
                                        <p:attrNameLst>
                                          <p:attrName>style.visibility</p:attrName>
                                        </p:attrNameLst>
                                      </p:cBhvr>
                                      <p:to>
                                        <p:strVal val="visible"/>
                                      </p:to>
                                    </p:set>
                                    <p:animEffect transition="in" filter="fade">
                                      <p:cBhvr>
                                        <p:cTn id="49" dur="500"/>
                                        <p:tgtEl>
                                          <p:spTgt spid="32770">
                                            <p:txEl>
                                              <p:pRg st="7" end="7"/>
                                            </p:txEl>
                                          </p:spTgt>
                                        </p:tgtEl>
                                      </p:cBhvr>
                                    </p:animEffect>
                                    <p:anim calcmode="lin" valueType="num">
                                      <p:cBhvr>
                                        <p:cTn id="50" dur="500" fill="hold"/>
                                        <p:tgtEl>
                                          <p:spTgt spid="32770">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277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2770">
                                            <p:txEl>
                                              <p:pRg st="8" end="8"/>
                                            </p:txEl>
                                          </p:spTgt>
                                        </p:tgtEl>
                                        <p:attrNameLst>
                                          <p:attrName>style.visibility</p:attrName>
                                        </p:attrNameLst>
                                      </p:cBhvr>
                                      <p:to>
                                        <p:strVal val="visible"/>
                                      </p:to>
                                    </p:set>
                                    <p:animEffect transition="in" filter="fade">
                                      <p:cBhvr>
                                        <p:cTn id="56" dur="500"/>
                                        <p:tgtEl>
                                          <p:spTgt spid="32770">
                                            <p:txEl>
                                              <p:pRg st="8" end="8"/>
                                            </p:txEl>
                                          </p:spTgt>
                                        </p:tgtEl>
                                      </p:cBhvr>
                                    </p:animEffect>
                                    <p:anim calcmode="lin" valueType="num">
                                      <p:cBhvr>
                                        <p:cTn id="57" dur="500" fill="hold"/>
                                        <p:tgtEl>
                                          <p:spTgt spid="32770">
                                            <p:txEl>
                                              <p:pRg st="8" end="8"/>
                                            </p:txEl>
                                          </p:spTgt>
                                        </p:tgtEl>
                                        <p:attrNameLst>
                                          <p:attrName>ppt_x</p:attrName>
                                        </p:attrNameLst>
                                      </p:cBhvr>
                                      <p:tavLst>
                                        <p:tav tm="0">
                                          <p:val>
                                            <p:strVal val="#ppt_x"/>
                                          </p:val>
                                        </p:tav>
                                        <p:tav tm="100000">
                                          <p:val>
                                            <p:strVal val="#ppt_x"/>
                                          </p:val>
                                        </p:tav>
                                      </p:tavLst>
                                    </p:anim>
                                    <p:anim calcmode="lin" valueType="num">
                                      <p:cBhvr>
                                        <p:cTn id="58" dur="500" fill="hold"/>
                                        <p:tgtEl>
                                          <p:spTgt spid="32770">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32770">
                                            <p:txEl>
                                              <p:pRg st="9" end="9"/>
                                            </p:txEl>
                                          </p:spTgt>
                                        </p:tgtEl>
                                        <p:attrNameLst>
                                          <p:attrName>style.visibility</p:attrName>
                                        </p:attrNameLst>
                                      </p:cBhvr>
                                      <p:to>
                                        <p:strVal val="visible"/>
                                      </p:to>
                                    </p:set>
                                    <p:animEffect transition="in" filter="fade">
                                      <p:cBhvr>
                                        <p:cTn id="63" dur="500"/>
                                        <p:tgtEl>
                                          <p:spTgt spid="32770">
                                            <p:txEl>
                                              <p:pRg st="9" end="9"/>
                                            </p:txEl>
                                          </p:spTgt>
                                        </p:tgtEl>
                                      </p:cBhvr>
                                    </p:animEffect>
                                    <p:anim calcmode="lin" valueType="num">
                                      <p:cBhvr>
                                        <p:cTn id="64" dur="500" fill="hold"/>
                                        <p:tgtEl>
                                          <p:spTgt spid="32770">
                                            <p:txEl>
                                              <p:pRg st="9" end="9"/>
                                            </p:txEl>
                                          </p:spTgt>
                                        </p:tgtEl>
                                        <p:attrNameLst>
                                          <p:attrName>ppt_x</p:attrName>
                                        </p:attrNameLst>
                                      </p:cBhvr>
                                      <p:tavLst>
                                        <p:tav tm="0">
                                          <p:val>
                                            <p:strVal val="#ppt_x"/>
                                          </p:val>
                                        </p:tav>
                                        <p:tav tm="100000">
                                          <p:val>
                                            <p:strVal val="#ppt_x"/>
                                          </p:val>
                                        </p:tav>
                                      </p:tavLst>
                                    </p:anim>
                                    <p:anim calcmode="lin" valueType="num">
                                      <p:cBhvr>
                                        <p:cTn id="65" dur="500" fill="hold"/>
                                        <p:tgtEl>
                                          <p:spTgt spid="32770">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sz="quarter" idx="1"/>
          </p:nvPr>
        </p:nvSpPr>
        <p:spPr>
          <a:xfrm>
            <a:off x="0" y="0"/>
            <a:ext cx="9144000" cy="6858000"/>
          </a:xfrm>
        </p:spPr>
        <p:txBody>
          <a:bodyPr/>
          <a:lstStyle/>
          <a:p>
            <a:pPr algn="ctr" eaLnBrk="1" hangingPunct="1">
              <a:buClr>
                <a:schemeClr val="tx1"/>
              </a:buClr>
              <a:buFontTx/>
              <a:buNone/>
            </a:pPr>
            <a:r>
              <a:rPr lang="en-US" sz="3600" b="1" dirty="0" smtClean="0">
                <a:latin typeface="Garamond" pitchFamily="18" charset="0"/>
              </a:rPr>
              <a:t>Four Noble Truths</a:t>
            </a:r>
          </a:p>
          <a:p>
            <a:pPr eaLnBrk="1" hangingPunct="1">
              <a:buClr>
                <a:schemeClr val="tx1"/>
              </a:buClr>
            </a:pPr>
            <a:r>
              <a:rPr lang="en-US" sz="2000" dirty="0" smtClean="0">
                <a:latin typeface="Garamond" pitchFamily="18" charset="0"/>
              </a:rPr>
              <a:t>The Four Noble Truths were a part of Siddhartha Gautama’s Buddhism.</a:t>
            </a:r>
          </a:p>
          <a:p>
            <a:pPr eaLnBrk="1" hangingPunct="1">
              <a:buClr>
                <a:schemeClr val="tx1"/>
              </a:buClr>
            </a:pPr>
            <a:r>
              <a:rPr lang="en-US" sz="2000" dirty="0" smtClean="0">
                <a:latin typeface="Garamond" pitchFamily="18" charset="0"/>
              </a:rPr>
              <a:t>These truths were what was understood by Siddhartha in his enlightenment.</a:t>
            </a:r>
          </a:p>
          <a:p>
            <a:pPr eaLnBrk="1" hangingPunct="1">
              <a:buClr>
                <a:schemeClr val="tx1"/>
              </a:buClr>
            </a:pPr>
            <a:r>
              <a:rPr lang="en-US" sz="2000" dirty="0" smtClean="0">
                <a:latin typeface="Garamond" pitchFamily="18" charset="0"/>
              </a:rPr>
              <a:t>They were ideas that were supposed to be followed to seek enlightenment, or wisdom.</a:t>
            </a:r>
          </a:p>
          <a:p>
            <a:pPr eaLnBrk="1" hangingPunct="1">
              <a:buClr>
                <a:schemeClr val="tx1"/>
              </a:buClr>
            </a:pPr>
            <a:r>
              <a:rPr lang="en-US" sz="2000" b="1" dirty="0" smtClean="0">
                <a:latin typeface="Garamond" pitchFamily="18" charset="0"/>
              </a:rPr>
              <a:t>The First Noble Truth-</a:t>
            </a:r>
            <a:r>
              <a:rPr lang="en-US" sz="2000" dirty="0" smtClean="0">
                <a:latin typeface="Garamond" pitchFamily="18" charset="0"/>
              </a:rPr>
              <a:t> Everything in life is suffering and sorrow.</a:t>
            </a:r>
          </a:p>
          <a:p>
            <a:pPr eaLnBrk="1" hangingPunct="1">
              <a:buClr>
                <a:schemeClr val="tx1"/>
              </a:buClr>
            </a:pPr>
            <a:r>
              <a:rPr lang="en-US" sz="2000" b="1" dirty="0" smtClean="0">
                <a:latin typeface="Garamond" pitchFamily="18" charset="0"/>
              </a:rPr>
              <a:t>The Second Noble Truth-</a:t>
            </a:r>
            <a:r>
              <a:rPr lang="en-US" sz="2000" dirty="0" smtClean="0">
                <a:latin typeface="Garamond" pitchFamily="18" charset="0"/>
              </a:rPr>
              <a:t> The cause of all suffering is people’s selfish desire for the temporary pleasures of this world.</a:t>
            </a:r>
          </a:p>
          <a:p>
            <a:pPr eaLnBrk="1" hangingPunct="1">
              <a:buClr>
                <a:schemeClr val="tx1"/>
              </a:buClr>
            </a:pPr>
            <a:r>
              <a:rPr lang="en-US" sz="2000" b="1" dirty="0" smtClean="0">
                <a:latin typeface="Garamond" pitchFamily="18" charset="0"/>
              </a:rPr>
              <a:t>The Third Noble Truth-</a:t>
            </a:r>
            <a:r>
              <a:rPr lang="en-US" sz="2000" dirty="0" smtClean="0">
                <a:latin typeface="Garamond" pitchFamily="18" charset="0"/>
              </a:rPr>
              <a:t> The way to end all suffering is to end all desires.</a:t>
            </a:r>
          </a:p>
          <a:p>
            <a:pPr eaLnBrk="1" hangingPunct="1">
              <a:buClr>
                <a:schemeClr val="tx1"/>
              </a:buClr>
            </a:pPr>
            <a:r>
              <a:rPr lang="en-US" sz="2000" b="1" dirty="0" smtClean="0">
                <a:latin typeface="Garamond" pitchFamily="18" charset="0"/>
              </a:rPr>
              <a:t>The Fourth Noble Truth-</a:t>
            </a:r>
            <a:r>
              <a:rPr lang="en-US" sz="2000" dirty="0" smtClean="0">
                <a:latin typeface="Garamond" pitchFamily="18" charset="0"/>
              </a:rPr>
              <a:t> The way to overcome such desires and to attain enlightenment is to follow the Eightfold Path, which is called the Middle Way between desires and self-denial.</a:t>
            </a:r>
          </a:p>
          <a:p>
            <a:pPr eaLnBrk="1" hangingPunct="1">
              <a:buFontTx/>
              <a:buNone/>
            </a:pPr>
            <a:endParaRPr lang="en-US" sz="1600" b="1" dirty="0" smtClean="0">
              <a:latin typeface="Garamond" pitchFamily="18" charset="0"/>
            </a:endParaRPr>
          </a:p>
          <a:p>
            <a:pPr eaLnBrk="1" hangingPunct="1">
              <a:buFontTx/>
              <a:buNone/>
            </a:pPr>
            <a:endParaRPr lang="en-US" sz="1600" dirty="0" smtClean="0">
              <a:latin typeface="Garamond" pitchFamily="18" charset="0"/>
            </a:endParaRPr>
          </a:p>
        </p:txBody>
      </p:sp>
      <p:pic>
        <p:nvPicPr>
          <p:cNvPr id="33795" name="Picture 3" descr="fourtruths"/>
          <p:cNvPicPr>
            <a:picLocks noChangeAspect="1" noChangeArrowheads="1"/>
          </p:cNvPicPr>
          <p:nvPr/>
        </p:nvPicPr>
        <p:blipFill>
          <a:blip r:embed="rId3"/>
          <a:srcRect/>
          <a:stretch>
            <a:fillRect/>
          </a:stretch>
        </p:blipFill>
        <p:spPr bwMode="auto">
          <a:xfrm>
            <a:off x="533400" y="4267200"/>
            <a:ext cx="2743200" cy="2332037"/>
          </a:xfrm>
          <a:prstGeom prst="rect">
            <a:avLst/>
          </a:prstGeom>
          <a:noFill/>
          <a:ln w="9525">
            <a:noFill/>
            <a:miter lim="800000"/>
            <a:headEnd/>
            <a:tailEnd/>
          </a:ln>
        </p:spPr>
      </p:pic>
      <p:pic>
        <p:nvPicPr>
          <p:cNvPr id="33796" name="Picture 4" descr="buddha"/>
          <p:cNvPicPr>
            <a:picLocks noChangeAspect="1" noChangeArrowheads="1"/>
          </p:cNvPicPr>
          <p:nvPr/>
        </p:nvPicPr>
        <p:blipFill>
          <a:blip r:embed="rId4"/>
          <a:srcRect/>
          <a:stretch>
            <a:fillRect/>
          </a:stretch>
        </p:blipFill>
        <p:spPr bwMode="auto">
          <a:xfrm>
            <a:off x="5181600" y="4038600"/>
            <a:ext cx="2819400" cy="2682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3794">
                                            <p:txEl>
                                              <p:pRg st="1" end="1"/>
                                            </p:txEl>
                                          </p:spTgt>
                                        </p:tgtEl>
                                        <p:attrNameLst>
                                          <p:attrName>style.visibility</p:attrName>
                                        </p:attrNameLst>
                                      </p:cBhvr>
                                      <p:to>
                                        <p:strVal val="visible"/>
                                      </p:to>
                                    </p:set>
                                    <p:animEffect transition="in" filter="fade">
                                      <p:cBhvr>
                                        <p:cTn id="7" dur="500"/>
                                        <p:tgtEl>
                                          <p:spTgt spid="33794">
                                            <p:txEl>
                                              <p:pRg st="1" end="1"/>
                                            </p:txEl>
                                          </p:spTgt>
                                        </p:tgtEl>
                                      </p:cBhvr>
                                    </p:animEffect>
                                    <p:anim calcmode="lin" valueType="num">
                                      <p:cBhvr>
                                        <p:cTn id="8" dur="500" fill="hold"/>
                                        <p:tgtEl>
                                          <p:spTgt spid="33794">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37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3794">
                                            <p:txEl>
                                              <p:pRg st="2" end="2"/>
                                            </p:txEl>
                                          </p:spTgt>
                                        </p:tgtEl>
                                        <p:attrNameLst>
                                          <p:attrName>style.visibility</p:attrName>
                                        </p:attrNameLst>
                                      </p:cBhvr>
                                      <p:to>
                                        <p:strVal val="visible"/>
                                      </p:to>
                                    </p:set>
                                    <p:animEffect transition="in" filter="fade">
                                      <p:cBhvr>
                                        <p:cTn id="14" dur="500"/>
                                        <p:tgtEl>
                                          <p:spTgt spid="33794">
                                            <p:txEl>
                                              <p:pRg st="2" end="2"/>
                                            </p:txEl>
                                          </p:spTgt>
                                        </p:tgtEl>
                                      </p:cBhvr>
                                    </p:animEffect>
                                    <p:anim calcmode="lin" valueType="num">
                                      <p:cBhvr>
                                        <p:cTn id="15" dur="500" fill="hold"/>
                                        <p:tgtEl>
                                          <p:spTgt spid="33794">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37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3794">
                                            <p:txEl>
                                              <p:pRg st="3" end="3"/>
                                            </p:txEl>
                                          </p:spTgt>
                                        </p:tgtEl>
                                        <p:attrNameLst>
                                          <p:attrName>style.visibility</p:attrName>
                                        </p:attrNameLst>
                                      </p:cBhvr>
                                      <p:to>
                                        <p:strVal val="visible"/>
                                      </p:to>
                                    </p:set>
                                    <p:animEffect transition="in" filter="fade">
                                      <p:cBhvr>
                                        <p:cTn id="21" dur="500"/>
                                        <p:tgtEl>
                                          <p:spTgt spid="33794">
                                            <p:txEl>
                                              <p:pRg st="3" end="3"/>
                                            </p:txEl>
                                          </p:spTgt>
                                        </p:tgtEl>
                                      </p:cBhvr>
                                    </p:animEffect>
                                    <p:anim calcmode="lin" valueType="num">
                                      <p:cBhvr>
                                        <p:cTn id="22" dur="500" fill="hold"/>
                                        <p:tgtEl>
                                          <p:spTgt spid="33794">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37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3794">
                                            <p:txEl>
                                              <p:pRg st="4" end="4"/>
                                            </p:txEl>
                                          </p:spTgt>
                                        </p:tgtEl>
                                        <p:attrNameLst>
                                          <p:attrName>style.visibility</p:attrName>
                                        </p:attrNameLst>
                                      </p:cBhvr>
                                      <p:to>
                                        <p:strVal val="visible"/>
                                      </p:to>
                                    </p:set>
                                    <p:animEffect transition="in" filter="fade">
                                      <p:cBhvr>
                                        <p:cTn id="28" dur="500"/>
                                        <p:tgtEl>
                                          <p:spTgt spid="33794">
                                            <p:txEl>
                                              <p:pRg st="4" end="4"/>
                                            </p:txEl>
                                          </p:spTgt>
                                        </p:tgtEl>
                                      </p:cBhvr>
                                    </p:animEffect>
                                    <p:anim calcmode="lin" valueType="num">
                                      <p:cBhvr>
                                        <p:cTn id="29" dur="500" fill="hold"/>
                                        <p:tgtEl>
                                          <p:spTgt spid="33794">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379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3794">
                                            <p:txEl>
                                              <p:pRg st="5" end="5"/>
                                            </p:txEl>
                                          </p:spTgt>
                                        </p:tgtEl>
                                        <p:attrNameLst>
                                          <p:attrName>style.visibility</p:attrName>
                                        </p:attrNameLst>
                                      </p:cBhvr>
                                      <p:to>
                                        <p:strVal val="visible"/>
                                      </p:to>
                                    </p:set>
                                    <p:animEffect transition="in" filter="fade">
                                      <p:cBhvr>
                                        <p:cTn id="35" dur="500"/>
                                        <p:tgtEl>
                                          <p:spTgt spid="33794">
                                            <p:txEl>
                                              <p:pRg st="5" end="5"/>
                                            </p:txEl>
                                          </p:spTgt>
                                        </p:tgtEl>
                                      </p:cBhvr>
                                    </p:animEffect>
                                    <p:anim calcmode="lin" valueType="num">
                                      <p:cBhvr>
                                        <p:cTn id="36" dur="500" fill="hold"/>
                                        <p:tgtEl>
                                          <p:spTgt spid="33794">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379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3794">
                                            <p:txEl>
                                              <p:pRg st="6" end="6"/>
                                            </p:txEl>
                                          </p:spTgt>
                                        </p:tgtEl>
                                        <p:attrNameLst>
                                          <p:attrName>style.visibility</p:attrName>
                                        </p:attrNameLst>
                                      </p:cBhvr>
                                      <p:to>
                                        <p:strVal val="visible"/>
                                      </p:to>
                                    </p:set>
                                    <p:animEffect transition="in" filter="fade">
                                      <p:cBhvr>
                                        <p:cTn id="42" dur="500"/>
                                        <p:tgtEl>
                                          <p:spTgt spid="33794">
                                            <p:txEl>
                                              <p:pRg st="6" end="6"/>
                                            </p:txEl>
                                          </p:spTgt>
                                        </p:tgtEl>
                                      </p:cBhvr>
                                    </p:animEffect>
                                    <p:anim calcmode="lin" valueType="num">
                                      <p:cBhvr>
                                        <p:cTn id="43" dur="500" fill="hold"/>
                                        <p:tgtEl>
                                          <p:spTgt spid="33794">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379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3794">
                                            <p:txEl>
                                              <p:pRg st="7" end="7"/>
                                            </p:txEl>
                                          </p:spTgt>
                                        </p:tgtEl>
                                        <p:attrNameLst>
                                          <p:attrName>style.visibility</p:attrName>
                                        </p:attrNameLst>
                                      </p:cBhvr>
                                      <p:to>
                                        <p:strVal val="visible"/>
                                      </p:to>
                                    </p:set>
                                    <p:animEffect transition="in" filter="fade">
                                      <p:cBhvr>
                                        <p:cTn id="49" dur="500"/>
                                        <p:tgtEl>
                                          <p:spTgt spid="33794">
                                            <p:txEl>
                                              <p:pRg st="7" end="7"/>
                                            </p:txEl>
                                          </p:spTgt>
                                        </p:tgtEl>
                                      </p:cBhvr>
                                    </p:animEffect>
                                    <p:anim calcmode="lin" valueType="num">
                                      <p:cBhvr>
                                        <p:cTn id="50" dur="500" fill="hold"/>
                                        <p:tgtEl>
                                          <p:spTgt spid="33794">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379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sz="quarter" idx="1"/>
          </p:nvPr>
        </p:nvSpPr>
        <p:spPr>
          <a:xfrm>
            <a:off x="0" y="0"/>
            <a:ext cx="9144000" cy="6858000"/>
          </a:xfrm>
        </p:spPr>
        <p:txBody>
          <a:bodyPr>
            <a:normAutofit fontScale="92500" lnSpcReduction="10000"/>
          </a:bodyPr>
          <a:lstStyle/>
          <a:p>
            <a:pPr algn="ctr" eaLnBrk="1" hangingPunct="1">
              <a:buFontTx/>
              <a:buNone/>
            </a:pPr>
            <a:r>
              <a:rPr lang="en-US" sz="3600" b="1" u="sng" dirty="0" smtClean="0">
                <a:latin typeface="Garamond" pitchFamily="18" charset="0"/>
              </a:rPr>
              <a:t>Nirvana- 250 B.C.</a:t>
            </a:r>
          </a:p>
          <a:p>
            <a:pPr eaLnBrk="1" hangingPunct="1">
              <a:buClr>
                <a:schemeClr val="tx1"/>
              </a:buClr>
            </a:pPr>
            <a:r>
              <a:rPr lang="en-US" sz="2800" dirty="0" smtClean="0">
                <a:latin typeface="Garamond" pitchFamily="18" charset="0"/>
              </a:rPr>
              <a:t>Belief of the Buddhist religion. </a:t>
            </a:r>
          </a:p>
          <a:p>
            <a:pPr eaLnBrk="1" hangingPunct="1">
              <a:buClr>
                <a:schemeClr val="tx1"/>
              </a:buClr>
            </a:pPr>
            <a:endParaRPr lang="en-US" sz="2800" dirty="0" smtClean="0">
              <a:latin typeface="Garamond" pitchFamily="18" charset="0"/>
            </a:endParaRPr>
          </a:p>
          <a:p>
            <a:pPr eaLnBrk="1" hangingPunct="1">
              <a:buClr>
                <a:schemeClr val="tx1"/>
              </a:buClr>
            </a:pPr>
            <a:r>
              <a:rPr lang="en-US" sz="2800" b="1" dirty="0" smtClean="0">
                <a:latin typeface="Garamond" pitchFamily="18" charset="0"/>
              </a:rPr>
              <a:t>Defined as union with the universe. It is also a </a:t>
            </a:r>
            <a:br>
              <a:rPr lang="en-US" sz="2800" b="1" dirty="0" smtClean="0">
                <a:latin typeface="Garamond" pitchFamily="18" charset="0"/>
              </a:rPr>
            </a:br>
            <a:r>
              <a:rPr lang="en-US" sz="2800" b="1" dirty="0" smtClean="0">
                <a:latin typeface="Garamond" pitchFamily="18" charset="0"/>
              </a:rPr>
              <a:t>release from the cycle of death and rebirth.</a:t>
            </a:r>
          </a:p>
          <a:p>
            <a:pPr eaLnBrk="1" hangingPunct="1">
              <a:buClr>
                <a:schemeClr val="tx1"/>
              </a:buClr>
            </a:pPr>
            <a:endParaRPr lang="en-US" sz="2800" b="1" dirty="0" smtClean="0">
              <a:latin typeface="Garamond" pitchFamily="18" charset="0"/>
            </a:endParaRPr>
          </a:p>
          <a:p>
            <a:pPr eaLnBrk="1" hangingPunct="1">
              <a:buClr>
                <a:schemeClr val="tx1"/>
              </a:buClr>
            </a:pPr>
            <a:r>
              <a:rPr lang="en-US" sz="2800" dirty="0" smtClean="0">
                <a:latin typeface="Garamond" pitchFamily="18" charset="0"/>
              </a:rPr>
              <a:t>It is also a release from selfishness and pain. </a:t>
            </a:r>
          </a:p>
          <a:p>
            <a:pPr eaLnBrk="1" hangingPunct="1">
              <a:buClr>
                <a:schemeClr val="tx1"/>
              </a:buClr>
            </a:pPr>
            <a:endParaRPr lang="en-US" sz="2800" dirty="0" smtClean="0">
              <a:latin typeface="Garamond" pitchFamily="18" charset="0"/>
            </a:endParaRPr>
          </a:p>
          <a:p>
            <a:pPr eaLnBrk="1" hangingPunct="1">
              <a:buClr>
                <a:schemeClr val="tx1"/>
              </a:buClr>
            </a:pPr>
            <a:r>
              <a:rPr lang="en-US" sz="2800" b="1" dirty="0" smtClean="0">
                <a:latin typeface="Garamond" pitchFamily="18" charset="0"/>
              </a:rPr>
              <a:t>Buddha stressed that each individual person could reach a peace state called nirvana.</a:t>
            </a:r>
            <a:r>
              <a:rPr lang="en-US" sz="2800" dirty="0" smtClean="0">
                <a:latin typeface="Garamond" pitchFamily="18" charset="0"/>
              </a:rPr>
              <a:t> </a:t>
            </a:r>
          </a:p>
          <a:p>
            <a:pPr eaLnBrk="1" hangingPunct="1">
              <a:buClr>
                <a:schemeClr val="tx1"/>
              </a:buClr>
            </a:pPr>
            <a:endParaRPr lang="en-US" sz="2800" dirty="0" smtClean="0">
              <a:latin typeface="Garamond" pitchFamily="18" charset="0"/>
            </a:endParaRPr>
          </a:p>
          <a:p>
            <a:pPr eaLnBrk="1" hangingPunct="1">
              <a:buClr>
                <a:schemeClr val="tx1"/>
              </a:buClr>
            </a:pPr>
            <a:r>
              <a:rPr lang="en-US" sz="2800" b="1" dirty="0" smtClean="0">
                <a:latin typeface="Garamond" pitchFamily="18" charset="0"/>
              </a:rPr>
              <a:t>You have to follow the Eightfold Path in order to reach nirvana.</a:t>
            </a:r>
          </a:p>
          <a:p>
            <a:pPr eaLnBrk="1" hangingPunct="1">
              <a:buClr>
                <a:schemeClr val="tx1"/>
              </a:buClr>
            </a:pPr>
            <a:endParaRPr lang="en-US" sz="2800" b="1" dirty="0" smtClean="0">
              <a:latin typeface="Garamond" pitchFamily="18" charset="0"/>
            </a:endParaRPr>
          </a:p>
          <a:p>
            <a:pPr eaLnBrk="1" hangingPunct="1">
              <a:buClr>
                <a:schemeClr val="tx1"/>
              </a:buClr>
            </a:pPr>
            <a:r>
              <a:rPr lang="en-US" sz="2800" dirty="0" smtClean="0">
                <a:latin typeface="Garamond" pitchFamily="18" charset="0"/>
              </a:rPr>
              <a:t> To achieve Nirvana, you would have to reject the sensory world and embracing spiritual discipline. </a:t>
            </a:r>
          </a:p>
          <a:p>
            <a:pPr eaLnBrk="1" hangingPunct="1">
              <a:buClr>
                <a:schemeClr val="tx1"/>
              </a:buClr>
            </a:pPr>
            <a:endParaRPr lang="en-US" sz="1600" dirty="0" smtClean="0">
              <a:latin typeface="Garamond" pitchFamily="18" charset="0"/>
            </a:endParaRPr>
          </a:p>
        </p:txBody>
      </p:sp>
      <p:pic>
        <p:nvPicPr>
          <p:cNvPr id="34819" name="Picture 3" descr="nirvana"/>
          <p:cNvPicPr>
            <a:picLocks noChangeAspect="1" noChangeArrowheads="1"/>
          </p:cNvPicPr>
          <p:nvPr/>
        </p:nvPicPr>
        <p:blipFill>
          <a:blip r:embed="rId3"/>
          <a:srcRect/>
          <a:stretch>
            <a:fillRect/>
          </a:stretch>
        </p:blipFill>
        <p:spPr bwMode="auto">
          <a:xfrm>
            <a:off x="7315200" y="457200"/>
            <a:ext cx="1219200" cy="243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4818">
                                            <p:txEl>
                                              <p:pRg st="1" end="1"/>
                                            </p:txEl>
                                          </p:spTgt>
                                        </p:tgtEl>
                                        <p:attrNameLst>
                                          <p:attrName>style.visibility</p:attrName>
                                        </p:attrNameLst>
                                      </p:cBhvr>
                                      <p:to>
                                        <p:strVal val="visible"/>
                                      </p:to>
                                    </p:set>
                                    <p:animEffect transition="in" filter="fade">
                                      <p:cBhvr>
                                        <p:cTn id="7" dur="500"/>
                                        <p:tgtEl>
                                          <p:spTgt spid="34818">
                                            <p:txEl>
                                              <p:pRg st="1" end="1"/>
                                            </p:txEl>
                                          </p:spTgt>
                                        </p:tgtEl>
                                      </p:cBhvr>
                                    </p:animEffect>
                                    <p:anim calcmode="lin" valueType="num">
                                      <p:cBhvr>
                                        <p:cTn id="8" dur="500" fill="hold"/>
                                        <p:tgtEl>
                                          <p:spTgt spid="34818">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48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4818">
                                            <p:txEl>
                                              <p:pRg st="3" end="3"/>
                                            </p:txEl>
                                          </p:spTgt>
                                        </p:tgtEl>
                                        <p:attrNameLst>
                                          <p:attrName>style.visibility</p:attrName>
                                        </p:attrNameLst>
                                      </p:cBhvr>
                                      <p:to>
                                        <p:strVal val="visible"/>
                                      </p:to>
                                    </p:set>
                                    <p:animEffect transition="in" filter="fade">
                                      <p:cBhvr>
                                        <p:cTn id="14" dur="500"/>
                                        <p:tgtEl>
                                          <p:spTgt spid="34818">
                                            <p:txEl>
                                              <p:pRg st="3" end="3"/>
                                            </p:txEl>
                                          </p:spTgt>
                                        </p:tgtEl>
                                      </p:cBhvr>
                                    </p:animEffect>
                                    <p:anim calcmode="lin" valueType="num">
                                      <p:cBhvr>
                                        <p:cTn id="15" dur="500" fill="hold"/>
                                        <p:tgtEl>
                                          <p:spTgt spid="34818">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348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4818">
                                            <p:txEl>
                                              <p:pRg st="5" end="5"/>
                                            </p:txEl>
                                          </p:spTgt>
                                        </p:tgtEl>
                                        <p:attrNameLst>
                                          <p:attrName>style.visibility</p:attrName>
                                        </p:attrNameLst>
                                      </p:cBhvr>
                                      <p:to>
                                        <p:strVal val="visible"/>
                                      </p:to>
                                    </p:set>
                                    <p:animEffect transition="in" filter="fade">
                                      <p:cBhvr>
                                        <p:cTn id="21" dur="500"/>
                                        <p:tgtEl>
                                          <p:spTgt spid="34818">
                                            <p:txEl>
                                              <p:pRg st="5" end="5"/>
                                            </p:txEl>
                                          </p:spTgt>
                                        </p:tgtEl>
                                      </p:cBhvr>
                                    </p:animEffect>
                                    <p:anim calcmode="lin" valueType="num">
                                      <p:cBhvr>
                                        <p:cTn id="22" dur="500" fill="hold"/>
                                        <p:tgtEl>
                                          <p:spTgt spid="34818">
                                            <p:txEl>
                                              <p:pRg st="5" end="5"/>
                                            </p:txEl>
                                          </p:spTgt>
                                        </p:tgtEl>
                                        <p:attrNameLst>
                                          <p:attrName>ppt_x</p:attrName>
                                        </p:attrNameLst>
                                      </p:cBhvr>
                                      <p:tavLst>
                                        <p:tav tm="0">
                                          <p:val>
                                            <p:strVal val="#ppt_x"/>
                                          </p:val>
                                        </p:tav>
                                        <p:tav tm="100000">
                                          <p:val>
                                            <p:strVal val="#ppt_x"/>
                                          </p:val>
                                        </p:tav>
                                      </p:tavLst>
                                    </p:anim>
                                    <p:anim calcmode="lin" valueType="num">
                                      <p:cBhvr>
                                        <p:cTn id="23" dur="500" fill="hold"/>
                                        <p:tgtEl>
                                          <p:spTgt spid="3481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4818">
                                            <p:txEl>
                                              <p:pRg st="7" end="7"/>
                                            </p:txEl>
                                          </p:spTgt>
                                        </p:tgtEl>
                                        <p:attrNameLst>
                                          <p:attrName>style.visibility</p:attrName>
                                        </p:attrNameLst>
                                      </p:cBhvr>
                                      <p:to>
                                        <p:strVal val="visible"/>
                                      </p:to>
                                    </p:set>
                                    <p:animEffect transition="in" filter="fade">
                                      <p:cBhvr>
                                        <p:cTn id="28" dur="500"/>
                                        <p:tgtEl>
                                          <p:spTgt spid="34818">
                                            <p:txEl>
                                              <p:pRg st="7" end="7"/>
                                            </p:txEl>
                                          </p:spTgt>
                                        </p:tgtEl>
                                      </p:cBhvr>
                                    </p:animEffect>
                                    <p:anim calcmode="lin" valueType="num">
                                      <p:cBhvr>
                                        <p:cTn id="29" dur="500" fill="hold"/>
                                        <p:tgtEl>
                                          <p:spTgt spid="34818">
                                            <p:txEl>
                                              <p:pRg st="7" end="7"/>
                                            </p:txEl>
                                          </p:spTgt>
                                        </p:tgtEl>
                                        <p:attrNameLst>
                                          <p:attrName>ppt_x</p:attrName>
                                        </p:attrNameLst>
                                      </p:cBhvr>
                                      <p:tavLst>
                                        <p:tav tm="0">
                                          <p:val>
                                            <p:strVal val="#ppt_x"/>
                                          </p:val>
                                        </p:tav>
                                        <p:tav tm="100000">
                                          <p:val>
                                            <p:strVal val="#ppt_x"/>
                                          </p:val>
                                        </p:tav>
                                      </p:tavLst>
                                    </p:anim>
                                    <p:anim calcmode="lin" valueType="num">
                                      <p:cBhvr>
                                        <p:cTn id="30" dur="500" fill="hold"/>
                                        <p:tgtEl>
                                          <p:spTgt spid="3481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4818">
                                            <p:txEl>
                                              <p:pRg st="9" end="9"/>
                                            </p:txEl>
                                          </p:spTgt>
                                        </p:tgtEl>
                                        <p:attrNameLst>
                                          <p:attrName>style.visibility</p:attrName>
                                        </p:attrNameLst>
                                      </p:cBhvr>
                                      <p:to>
                                        <p:strVal val="visible"/>
                                      </p:to>
                                    </p:set>
                                    <p:animEffect transition="in" filter="fade">
                                      <p:cBhvr>
                                        <p:cTn id="35" dur="500"/>
                                        <p:tgtEl>
                                          <p:spTgt spid="34818">
                                            <p:txEl>
                                              <p:pRg st="9" end="9"/>
                                            </p:txEl>
                                          </p:spTgt>
                                        </p:tgtEl>
                                      </p:cBhvr>
                                    </p:animEffect>
                                    <p:anim calcmode="lin" valueType="num">
                                      <p:cBhvr>
                                        <p:cTn id="36" dur="500" fill="hold"/>
                                        <p:tgtEl>
                                          <p:spTgt spid="34818">
                                            <p:txEl>
                                              <p:pRg st="9" end="9"/>
                                            </p:txEl>
                                          </p:spTgt>
                                        </p:tgtEl>
                                        <p:attrNameLst>
                                          <p:attrName>ppt_x</p:attrName>
                                        </p:attrNameLst>
                                      </p:cBhvr>
                                      <p:tavLst>
                                        <p:tav tm="0">
                                          <p:val>
                                            <p:strVal val="#ppt_x"/>
                                          </p:val>
                                        </p:tav>
                                        <p:tav tm="100000">
                                          <p:val>
                                            <p:strVal val="#ppt_x"/>
                                          </p:val>
                                        </p:tav>
                                      </p:tavLst>
                                    </p:anim>
                                    <p:anim calcmode="lin" valueType="num">
                                      <p:cBhvr>
                                        <p:cTn id="37" dur="500" fill="hold"/>
                                        <p:tgtEl>
                                          <p:spTgt spid="3481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4818">
                                            <p:txEl>
                                              <p:pRg st="11" end="11"/>
                                            </p:txEl>
                                          </p:spTgt>
                                        </p:tgtEl>
                                        <p:attrNameLst>
                                          <p:attrName>style.visibility</p:attrName>
                                        </p:attrNameLst>
                                      </p:cBhvr>
                                      <p:to>
                                        <p:strVal val="visible"/>
                                      </p:to>
                                    </p:set>
                                    <p:animEffect transition="in" filter="fade">
                                      <p:cBhvr>
                                        <p:cTn id="42" dur="500"/>
                                        <p:tgtEl>
                                          <p:spTgt spid="34818">
                                            <p:txEl>
                                              <p:pRg st="11" end="11"/>
                                            </p:txEl>
                                          </p:spTgt>
                                        </p:tgtEl>
                                      </p:cBhvr>
                                    </p:animEffect>
                                    <p:anim calcmode="lin" valueType="num">
                                      <p:cBhvr>
                                        <p:cTn id="43" dur="500" fill="hold"/>
                                        <p:tgtEl>
                                          <p:spTgt spid="34818">
                                            <p:txEl>
                                              <p:pRg st="11" end="11"/>
                                            </p:txEl>
                                          </p:spTgt>
                                        </p:tgtEl>
                                        <p:attrNameLst>
                                          <p:attrName>ppt_x</p:attrName>
                                        </p:attrNameLst>
                                      </p:cBhvr>
                                      <p:tavLst>
                                        <p:tav tm="0">
                                          <p:val>
                                            <p:strVal val="#ppt_x"/>
                                          </p:val>
                                        </p:tav>
                                        <p:tav tm="100000">
                                          <p:val>
                                            <p:strVal val="#ppt_x"/>
                                          </p:val>
                                        </p:tav>
                                      </p:tavLst>
                                    </p:anim>
                                    <p:anim calcmode="lin" valueType="num">
                                      <p:cBhvr>
                                        <p:cTn id="44" dur="500" fill="hold"/>
                                        <p:tgtEl>
                                          <p:spTgt spid="34818">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sz="quarter" idx="1"/>
          </p:nvPr>
        </p:nvSpPr>
        <p:spPr>
          <a:xfrm>
            <a:off x="0" y="0"/>
            <a:ext cx="9144000" cy="6858000"/>
          </a:xfrm>
        </p:spPr>
        <p:txBody>
          <a:bodyPr/>
          <a:lstStyle/>
          <a:p>
            <a:pPr eaLnBrk="1" hangingPunct="1">
              <a:buFontTx/>
              <a:buNone/>
            </a:pPr>
            <a:r>
              <a:rPr lang="en-US" dirty="0" smtClean="0"/>
              <a:t>				</a:t>
            </a:r>
            <a:r>
              <a:rPr lang="en-US" sz="3600" b="1" dirty="0" smtClean="0">
                <a:latin typeface="Garamond" pitchFamily="18" charset="0"/>
              </a:rPr>
              <a:t>Confucianism</a:t>
            </a:r>
          </a:p>
          <a:p>
            <a:pPr eaLnBrk="1" hangingPunct="1"/>
            <a:r>
              <a:rPr lang="en-US" sz="2800" dirty="0" smtClean="0">
                <a:latin typeface="Garamond" pitchFamily="18" charset="0"/>
              </a:rPr>
              <a:t>Confucianism started in China during the Zhou Dynasty</a:t>
            </a:r>
          </a:p>
          <a:p>
            <a:pPr eaLnBrk="1" hangingPunct="1"/>
            <a:r>
              <a:rPr lang="en-US" sz="2800" dirty="0" smtClean="0">
                <a:latin typeface="Garamond" pitchFamily="18" charset="0"/>
              </a:rPr>
              <a:t>Confucianism was the guide to the nature of </a:t>
            </a:r>
            <a:br>
              <a:rPr lang="en-US" sz="2800" dirty="0" smtClean="0">
                <a:latin typeface="Garamond" pitchFamily="18" charset="0"/>
              </a:rPr>
            </a:br>
            <a:r>
              <a:rPr lang="en-US" sz="2800" dirty="0" smtClean="0">
                <a:latin typeface="Garamond" pitchFamily="18" charset="0"/>
              </a:rPr>
              <a:t>government and the structure to society</a:t>
            </a:r>
          </a:p>
          <a:p>
            <a:pPr eaLnBrk="1" hangingPunct="1"/>
            <a:r>
              <a:rPr lang="en-US" sz="2800" dirty="0" smtClean="0">
                <a:latin typeface="Garamond" pitchFamily="18" charset="0"/>
              </a:rPr>
              <a:t>Men were thought to be superior to women</a:t>
            </a:r>
          </a:p>
          <a:p>
            <a:pPr eaLnBrk="1" hangingPunct="1"/>
            <a:r>
              <a:rPr lang="en-US" sz="2800" dirty="0" smtClean="0">
                <a:latin typeface="Garamond" pitchFamily="18" charset="0"/>
              </a:rPr>
              <a:t>Confucius wrote </a:t>
            </a:r>
            <a:r>
              <a:rPr lang="en-US" sz="2800" u="sng" dirty="0" smtClean="0">
                <a:latin typeface="Garamond" pitchFamily="18" charset="0"/>
              </a:rPr>
              <a:t>The Analects</a:t>
            </a:r>
          </a:p>
          <a:p>
            <a:pPr eaLnBrk="1" hangingPunct="1"/>
            <a:r>
              <a:rPr lang="en-US" sz="2800" dirty="0" smtClean="0">
                <a:latin typeface="Garamond" pitchFamily="18" charset="0"/>
              </a:rPr>
              <a:t>Confucius believed in order to establish social order, harmony and a good government he needed to use the </a:t>
            </a:r>
          </a:p>
          <a:p>
            <a:pPr eaLnBrk="1" hangingPunct="1"/>
            <a:r>
              <a:rPr lang="en-US" sz="2800" b="1" dirty="0" smtClean="0">
                <a:latin typeface="Garamond" pitchFamily="18" charset="0"/>
              </a:rPr>
              <a:t>Five key relationships</a:t>
            </a:r>
            <a:r>
              <a:rPr lang="en-US" sz="2800" dirty="0" smtClean="0">
                <a:latin typeface="Garamond" pitchFamily="18" charset="0"/>
              </a:rPr>
              <a:t> 1. friend to friend, 2.father to son, 3. ruler to subject, 4. husband to wife, 5. older brother to younger brother</a:t>
            </a:r>
          </a:p>
          <a:p>
            <a:pPr eaLnBrk="1" hangingPunct="1"/>
            <a:r>
              <a:rPr lang="en-US" sz="2800" dirty="0" smtClean="0">
                <a:latin typeface="Garamond" pitchFamily="18" charset="0"/>
              </a:rPr>
              <a:t>Confucius stressed that children should practice </a:t>
            </a:r>
            <a:br>
              <a:rPr lang="en-US" sz="2800" dirty="0" smtClean="0">
                <a:latin typeface="Garamond" pitchFamily="18" charset="0"/>
              </a:rPr>
            </a:br>
            <a:r>
              <a:rPr lang="en-US" sz="2800" dirty="0" smtClean="0">
                <a:latin typeface="Garamond" pitchFamily="18" charset="0"/>
              </a:rPr>
              <a:t>filial piety or respect for their elders</a:t>
            </a:r>
          </a:p>
          <a:p>
            <a:pPr eaLnBrk="1" hangingPunct="1"/>
            <a:r>
              <a:rPr lang="en-US" sz="2800" dirty="0" smtClean="0">
                <a:latin typeface="Garamond" pitchFamily="18" charset="0"/>
              </a:rPr>
              <a:t>There was also an influence on the Japanese </a:t>
            </a:r>
          </a:p>
          <a:p>
            <a:pPr eaLnBrk="1" hangingPunct="1"/>
            <a:endParaRPr lang="en-US" sz="1800" dirty="0" smtClean="0">
              <a:latin typeface="Garamond" pitchFamily="18" charset="0"/>
            </a:endParaRPr>
          </a:p>
        </p:txBody>
      </p:sp>
      <p:pic>
        <p:nvPicPr>
          <p:cNvPr id="35843" name="Picture 3" descr="confucius2"/>
          <p:cNvPicPr>
            <a:picLocks noChangeAspect="1" noChangeArrowheads="1"/>
          </p:cNvPicPr>
          <p:nvPr/>
        </p:nvPicPr>
        <p:blipFill>
          <a:blip r:embed="rId3"/>
          <a:srcRect/>
          <a:stretch>
            <a:fillRect/>
          </a:stretch>
        </p:blipFill>
        <p:spPr bwMode="auto">
          <a:xfrm>
            <a:off x="7162800" y="1143000"/>
            <a:ext cx="1295400" cy="1914939"/>
          </a:xfrm>
          <a:prstGeom prst="rect">
            <a:avLst/>
          </a:prstGeom>
          <a:noFill/>
          <a:ln w="9525">
            <a:noFill/>
            <a:miter lim="800000"/>
            <a:headEnd/>
            <a:tailEnd/>
          </a:ln>
        </p:spPr>
      </p:pic>
      <p:sp>
        <p:nvSpPr>
          <p:cNvPr id="35844" name="AutoShape 4" descr="confucius"/>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pic>
        <p:nvPicPr>
          <p:cNvPr id="35845" name="Picture 5" descr="confucius"/>
          <p:cNvPicPr>
            <a:picLocks noChangeAspect="1" noChangeArrowheads="1"/>
          </p:cNvPicPr>
          <p:nvPr/>
        </p:nvPicPr>
        <p:blipFill>
          <a:blip r:embed="rId4"/>
          <a:srcRect/>
          <a:stretch>
            <a:fillRect/>
          </a:stretch>
        </p:blipFill>
        <p:spPr bwMode="auto">
          <a:xfrm>
            <a:off x="7239000" y="4953000"/>
            <a:ext cx="1295400" cy="167106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Effect transition="in" filter="dissolve">
                                      <p:cBhvr>
                                        <p:cTn id="7" dur="500"/>
                                        <p:tgtEl>
                                          <p:spTgt spid="3584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5842">
                                            <p:txEl>
                                              <p:pRg st="2" end="2"/>
                                            </p:txEl>
                                          </p:spTgt>
                                        </p:tgtEl>
                                        <p:attrNameLst>
                                          <p:attrName>style.visibility</p:attrName>
                                        </p:attrNameLst>
                                      </p:cBhvr>
                                      <p:to>
                                        <p:strVal val="visible"/>
                                      </p:to>
                                    </p:set>
                                    <p:animEffect transition="in" filter="dissolve">
                                      <p:cBhvr>
                                        <p:cTn id="12" dur="500"/>
                                        <p:tgtEl>
                                          <p:spTgt spid="3584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5842">
                                            <p:txEl>
                                              <p:pRg st="3" end="3"/>
                                            </p:txEl>
                                          </p:spTgt>
                                        </p:tgtEl>
                                        <p:attrNameLst>
                                          <p:attrName>style.visibility</p:attrName>
                                        </p:attrNameLst>
                                      </p:cBhvr>
                                      <p:to>
                                        <p:strVal val="visible"/>
                                      </p:to>
                                    </p:set>
                                    <p:animEffect transition="in" filter="dissolve">
                                      <p:cBhvr>
                                        <p:cTn id="17" dur="500"/>
                                        <p:tgtEl>
                                          <p:spTgt spid="3584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5842">
                                            <p:txEl>
                                              <p:pRg st="4" end="4"/>
                                            </p:txEl>
                                          </p:spTgt>
                                        </p:tgtEl>
                                        <p:attrNameLst>
                                          <p:attrName>style.visibility</p:attrName>
                                        </p:attrNameLst>
                                      </p:cBhvr>
                                      <p:to>
                                        <p:strVal val="visible"/>
                                      </p:to>
                                    </p:set>
                                    <p:animEffect transition="in" filter="dissolve">
                                      <p:cBhvr>
                                        <p:cTn id="22" dur="500"/>
                                        <p:tgtEl>
                                          <p:spTgt spid="3584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5842">
                                            <p:txEl>
                                              <p:pRg st="5" end="5"/>
                                            </p:txEl>
                                          </p:spTgt>
                                        </p:tgtEl>
                                        <p:attrNameLst>
                                          <p:attrName>style.visibility</p:attrName>
                                        </p:attrNameLst>
                                      </p:cBhvr>
                                      <p:to>
                                        <p:strVal val="visible"/>
                                      </p:to>
                                    </p:set>
                                    <p:animEffect transition="in" filter="dissolve">
                                      <p:cBhvr>
                                        <p:cTn id="27" dur="500"/>
                                        <p:tgtEl>
                                          <p:spTgt spid="3584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5842">
                                            <p:txEl>
                                              <p:pRg st="6" end="6"/>
                                            </p:txEl>
                                          </p:spTgt>
                                        </p:tgtEl>
                                        <p:attrNameLst>
                                          <p:attrName>style.visibility</p:attrName>
                                        </p:attrNameLst>
                                      </p:cBhvr>
                                      <p:to>
                                        <p:strVal val="visible"/>
                                      </p:to>
                                    </p:set>
                                    <p:animEffect transition="in" filter="dissolve">
                                      <p:cBhvr>
                                        <p:cTn id="32" dur="500"/>
                                        <p:tgtEl>
                                          <p:spTgt spid="3584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5842">
                                            <p:txEl>
                                              <p:pRg st="7" end="7"/>
                                            </p:txEl>
                                          </p:spTgt>
                                        </p:tgtEl>
                                        <p:attrNameLst>
                                          <p:attrName>style.visibility</p:attrName>
                                        </p:attrNameLst>
                                      </p:cBhvr>
                                      <p:to>
                                        <p:strVal val="visible"/>
                                      </p:to>
                                    </p:set>
                                    <p:animEffect transition="in" filter="dissolve">
                                      <p:cBhvr>
                                        <p:cTn id="37" dur="500"/>
                                        <p:tgtEl>
                                          <p:spTgt spid="3584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5842">
                                            <p:txEl>
                                              <p:pRg st="8" end="8"/>
                                            </p:txEl>
                                          </p:spTgt>
                                        </p:tgtEl>
                                        <p:attrNameLst>
                                          <p:attrName>style.visibility</p:attrName>
                                        </p:attrNameLst>
                                      </p:cBhvr>
                                      <p:to>
                                        <p:strVal val="visible"/>
                                      </p:to>
                                    </p:set>
                                    <p:animEffect transition="in" filter="dissolve">
                                      <p:cBhvr>
                                        <p:cTn id="42" dur="500"/>
                                        <p:tgtEl>
                                          <p:spTgt spid="3584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subTitle" idx="1"/>
          </p:nvPr>
        </p:nvSpPr>
        <p:spPr>
          <a:xfrm>
            <a:off x="0" y="0"/>
            <a:ext cx="9144000" cy="6858000"/>
          </a:xfrm>
        </p:spPr>
        <p:txBody>
          <a:bodyPr>
            <a:normAutofit lnSpcReduction="10000"/>
          </a:bodyPr>
          <a:lstStyle/>
          <a:p>
            <a:pPr eaLnBrk="1" hangingPunct="1"/>
            <a:r>
              <a:rPr lang="en-US" sz="3600" b="1" dirty="0" smtClean="0">
                <a:solidFill>
                  <a:schemeClr val="tx1"/>
                </a:solidFill>
                <a:latin typeface="Garamond" pitchFamily="18" charset="0"/>
              </a:rPr>
              <a:t>Taoism (or Daoism) c. 500 B.C.</a:t>
            </a:r>
          </a:p>
          <a:p>
            <a:pPr algn="l" eaLnBrk="1" hangingPunct="1">
              <a:buFontTx/>
              <a:buChar char="•"/>
            </a:pPr>
            <a:r>
              <a:rPr lang="en-US" sz="3200" b="1" dirty="0" smtClean="0">
                <a:solidFill>
                  <a:schemeClr val="tx1"/>
                </a:solidFill>
                <a:latin typeface="Garamond" pitchFamily="18" charset="0"/>
              </a:rPr>
              <a:t>Founder= </a:t>
            </a:r>
            <a:r>
              <a:rPr lang="en-US" sz="3200" b="1" dirty="0" err="1" smtClean="0">
                <a:solidFill>
                  <a:schemeClr val="tx1"/>
                </a:solidFill>
                <a:latin typeface="Garamond" pitchFamily="18" charset="0"/>
              </a:rPr>
              <a:t>Laozi</a:t>
            </a:r>
            <a:endParaRPr lang="en-US" sz="3200" b="1" dirty="0" smtClean="0">
              <a:solidFill>
                <a:schemeClr val="tx1"/>
              </a:solidFill>
              <a:latin typeface="Garamond" pitchFamily="18" charset="0"/>
            </a:endParaRPr>
          </a:p>
          <a:p>
            <a:pPr algn="l" eaLnBrk="1" hangingPunct="1">
              <a:buFontTx/>
              <a:buChar char="•"/>
            </a:pPr>
            <a:endParaRPr lang="en-US" sz="3200" b="1" dirty="0" smtClean="0">
              <a:solidFill>
                <a:schemeClr val="tx1"/>
              </a:solidFill>
              <a:latin typeface="Garamond" pitchFamily="18" charset="0"/>
            </a:endParaRPr>
          </a:p>
          <a:p>
            <a:pPr algn="l" eaLnBrk="1" hangingPunct="1">
              <a:buFontTx/>
              <a:buChar char="•"/>
            </a:pPr>
            <a:r>
              <a:rPr lang="en-US" sz="2800" b="1" dirty="0" smtClean="0">
                <a:solidFill>
                  <a:schemeClr val="tx1"/>
                </a:solidFill>
                <a:latin typeface="Garamond" pitchFamily="18" charset="0"/>
              </a:rPr>
              <a:t>Live in harmony with nature</a:t>
            </a:r>
          </a:p>
          <a:p>
            <a:pPr algn="l" eaLnBrk="1" hangingPunct="1">
              <a:buFontTx/>
              <a:buChar char="•"/>
            </a:pPr>
            <a:r>
              <a:rPr lang="en-US" sz="2800" b="1" dirty="0" smtClean="0">
                <a:solidFill>
                  <a:schemeClr val="tx1"/>
                </a:solidFill>
                <a:latin typeface="Garamond" pitchFamily="18" charset="0"/>
              </a:rPr>
              <a:t>Contemplate Tao, or the ‘way’</a:t>
            </a:r>
          </a:p>
          <a:p>
            <a:pPr algn="l" eaLnBrk="1" hangingPunct="1">
              <a:buFontTx/>
              <a:buChar char="•"/>
            </a:pPr>
            <a:r>
              <a:rPr lang="en-US" sz="2800" b="1" dirty="0" smtClean="0">
                <a:solidFill>
                  <a:schemeClr val="tx1"/>
                </a:solidFill>
                <a:latin typeface="Garamond" pitchFamily="18" charset="0"/>
              </a:rPr>
              <a:t>Yielding and acceptance are important virtues</a:t>
            </a:r>
          </a:p>
          <a:p>
            <a:pPr algn="l" eaLnBrk="1" hangingPunct="1">
              <a:buFontTx/>
              <a:buChar char="•"/>
            </a:pPr>
            <a:r>
              <a:rPr lang="en-US" sz="3200" b="1" dirty="0" smtClean="0">
                <a:solidFill>
                  <a:schemeClr val="tx1"/>
                </a:solidFill>
                <a:latin typeface="Garamond" pitchFamily="18" charset="0"/>
              </a:rPr>
              <a:t>Followers rejected the world and human government, they often became hermits, mystics or poets.</a:t>
            </a:r>
          </a:p>
          <a:p>
            <a:pPr algn="l" eaLnBrk="1" hangingPunct="1">
              <a:buFontTx/>
              <a:buChar char="•"/>
            </a:pPr>
            <a:r>
              <a:rPr lang="en-US" sz="3200" b="1" dirty="0" smtClean="0">
                <a:solidFill>
                  <a:schemeClr val="tx1"/>
                </a:solidFill>
                <a:latin typeface="Garamond" pitchFamily="18" charset="0"/>
              </a:rPr>
              <a:t>Balance of yin and yang</a:t>
            </a:r>
          </a:p>
          <a:p>
            <a:pPr algn="l" eaLnBrk="1" hangingPunct="1">
              <a:buFontTx/>
              <a:buChar char="•"/>
            </a:pPr>
            <a:r>
              <a:rPr lang="en-US" sz="3200" b="1" dirty="0" smtClean="0">
                <a:solidFill>
                  <a:schemeClr val="tx1"/>
                </a:solidFill>
                <a:latin typeface="Garamond" pitchFamily="18" charset="0"/>
              </a:rPr>
              <a:t>Yin= earth, darkness, female forces</a:t>
            </a:r>
          </a:p>
          <a:p>
            <a:pPr algn="l" eaLnBrk="1" hangingPunct="1">
              <a:buFontTx/>
              <a:buChar char="•"/>
            </a:pPr>
            <a:r>
              <a:rPr lang="en-US" sz="3200" b="1" dirty="0" smtClean="0">
                <a:solidFill>
                  <a:schemeClr val="tx1"/>
                </a:solidFill>
                <a:latin typeface="Garamond" pitchFamily="18" charset="0"/>
              </a:rPr>
              <a:t>Yang= heaven, light, and male forces</a:t>
            </a:r>
          </a:p>
          <a:p>
            <a:pPr algn="l" eaLnBrk="1" hangingPunct="1">
              <a:buFontTx/>
              <a:buChar char="•"/>
            </a:pPr>
            <a:r>
              <a:rPr lang="en-US" sz="3200" b="1" dirty="0" smtClean="0">
                <a:solidFill>
                  <a:schemeClr val="tx1"/>
                </a:solidFill>
                <a:latin typeface="Garamond" pitchFamily="18" charset="0"/>
              </a:rPr>
              <a:t>Collected works: </a:t>
            </a:r>
            <a:r>
              <a:rPr lang="en-US" sz="3200" b="1" i="1" dirty="0" smtClean="0">
                <a:solidFill>
                  <a:schemeClr val="tx1"/>
                </a:solidFill>
                <a:latin typeface="Garamond" pitchFamily="18" charset="0"/>
              </a:rPr>
              <a:t>The Way of Virtue</a:t>
            </a:r>
            <a:r>
              <a:rPr lang="en-US" sz="3200" b="1" dirty="0" smtClean="0">
                <a:solidFill>
                  <a:schemeClr val="tx1"/>
                </a:solidFill>
                <a:latin typeface="Garamond" pitchFamily="18" charset="0"/>
              </a:rPr>
              <a:t> and </a:t>
            </a:r>
            <a:r>
              <a:rPr lang="en-US" sz="3200" b="1" i="1" dirty="0" err="1" smtClean="0">
                <a:solidFill>
                  <a:schemeClr val="tx1"/>
                </a:solidFill>
                <a:latin typeface="Garamond" pitchFamily="18" charset="0"/>
              </a:rPr>
              <a:t>zhuang-zi</a:t>
            </a:r>
            <a:endParaRPr lang="en-US" sz="3200" b="1" dirty="0" smtClean="0">
              <a:solidFill>
                <a:schemeClr val="tx1"/>
              </a:solidFill>
              <a:latin typeface="Garamond" pitchFamily="18" charset="0"/>
            </a:endParaRPr>
          </a:p>
        </p:txBody>
      </p:sp>
      <p:pic>
        <p:nvPicPr>
          <p:cNvPr id="36867" name="Picture 3" descr="background_taoism"/>
          <p:cNvPicPr>
            <a:picLocks noChangeAspect="1" noChangeArrowheads="1"/>
          </p:cNvPicPr>
          <p:nvPr/>
        </p:nvPicPr>
        <p:blipFill>
          <a:blip r:embed="rId3"/>
          <a:srcRect/>
          <a:stretch>
            <a:fillRect/>
          </a:stretch>
        </p:blipFill>
        <p:spPr bwMode="auto">
          <a:xfrm>
            <a:off x="6934200" y="838200"/>
            <a:ext cx="15240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6868" name="Picture 4" descr="taoism"/>
          <p:cNvPicPr>
            <a:picLocks noChangeAspect="1" noChangeArrowheads="1"/>
          </p:cNvPicPr>
          <p:nvPr/>
        </p:nvPicPr>
        <p:blipFill>
          <a:blip r:embed="rId4"/>
          <a:srcRect/>
          <a:stretch>
            <a:fillRect/>
          </a:stretch>
        </p:blipFill>
        <p:spPr bwMode="auto">
          <a:xfrm>
            <a:off x="6324600" y="3886200"/>
            <a:ext cx="1215970" cy="1414797"/>
          </a:xfrm>
          <a:prstGeom prst="rect">
            <a:avLst/>
          </a:prstGeom>
          <a:noFill/>
          <a:ln w="9525">
            <a:noFill/>
            <a:miter lim="800000"/>
            <a:headEnd/>
            <a:tailEnd/>
          </a:ln>
        </p:spPr>
      </p:pic>
      <p:pic>
        <p:nvPicPr>
          <p:cNvPr id="36869" name="Picture 5" descr="Gardenia-Bonsai"/>
          <p:cNvPicPr>
            <a:picLocks noChangeAspect="1" noChangeArrowheads="1"/>
          </p:cNvPicPr>
          <p:nvPr/>
        </p:nvPicPr>
        <p:blipFill>
          <a:blip r:embed="rId5"/>
          <a:srcRect/>
          <a:stretch>
            <a:fillRect/>
          </a:stretch>
        </p:blipFill>
        <p:spPr bwMode="auto">
          <a:xfrm>
            <a:off x="7543800" y="4191000"/>
            <a:ext cx="1378187" cy="168643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6866">
                                            <p:txEl>
                                              <p:pRg st="1" end="1"/>
                                            </p:txEl>
                                          </p:spTgt>
                                        </p:tgtEl>
                                        <p:attrNameLst>
                                          <p:attrName>style.visibility</p:attrName>
                                        </p:attrNameLst>
                                      </p:cBhvr>
                                      <p:to>
                                        <p:strVal val="visible"/>
                                      </p:to>
                                    </p:set>
                                    <p:animEffect transition="in" filter="fade">
                                      <p:cBhvr>
                                        <p:cTn id="7" dur="500"/>
                                        <p:tgtEl>
                                          <p:spTgt spid="36866">
                                            <p:txEl>
                                              <p:pRg st="1" end="1"/>
                                            </p:txEl>
                                          </p:spTgt>
                                        </p:tgtEl>
                                      </p:cBhvr>
                                    </p:animEffect>
                                    <p:anim calcmode="lin" valueType="num">
                                      <p:cBhvr>
                                        <p:cTn id="8" dur="500" fill="hold"/>
                                        <p:tgtEl>
                                          <p:spTgt spid="36866">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686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6866">
                                            <p:txEl>
                                              <p:pRg st="3" end="3"/>
                                            </p:txEl>
                                          </p:spTgt>
                                        </p:tgtEl>
                                        <p:attrNameLst>
                                          <p:attrName>style.visibility</p:attrName>
                                        </p:attrNameLst>
                                      </p:cBhvr>
                                      <p:to>
                                        <p:strVal val="visible"/>
                                      </p:to>
                                    </p:set>
                                    <p:animEffect transition="in" filter="fade">
                                      <p:cBhvr>
                                        <p:cTn id="14" dur="500"/>
                                        <p:tgtEl>
                                          <p:spTgt spid="36866">
                                            <p:txEl>
                                              <p:pRg st="3" end="3"/>
                                            </p:txEl>
                                          </p:spTgt>
                                        </p:tgtEl>
                                      </p:cBhvr>
                                    </p:animEffect>
                                    <p:anim calcmode="lin" valueType="num">
                                      <p:cBhvr>
                                        <p:cTn id="15" dur="500" fill="hold"/>
                                        <p:tgtEl>
                                          <p:spTgt spid="36866">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3686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6866">
                                            <p:txEl>
                                              <p:pRg st="4" end="4"/>
                                            </p:txEl>
                                          </p:spTgt>
                                        </p:tgtEl>
                                        <p:attrNameLst>
                                          <p:attrName>style.visibility</p:attrName>
                                        </p:attrNameLst>
                                      </p:cBhvr>
                                      <p:to>
                                        <p:strVal val="visible"/>
                                      </p:to>
                                    </p:set>
                                    <p:animEffect transition="in" filter="fade">
                                      <p:cBhvr>
                                        <p:cTn id="21" dur="500"/>
                                        <p:tgtEl>
                                          <p:spTgt spid="36866">
                                            <p:txEl>
                                              <p:pRg st="4" end="4"/>
                                            </p:txEl>
                                          </p:spTgt>
                                        </p:tgtEl>
                                      </p:cBhvr>
                                    </p:animEffect>
                                    <p:anim calcmode="lin" valueType="num">
                                      <p:cBhvr>
                                        <p:cTn id="22" dur="500" fill="hold"/>
                                        <p:tgtEl>
                                          <p:spTgt spid="36866">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686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6866">
                                            <p:txEl>
                                              <p:pRg st="5" end="5"/>
                                            </p:txEl>
                                          </p:spTgt>
                                        </p:tgtEl>
                                        <p:attrNameLst>
                                          <p:attrName>style.visibility</p:attrName>
                                        </p:attrNameLst>
                                      </p:cBhvr>
                                      <p:to>
                                        <p:strVal val="visible"/>
                                      </p:to>
                                    </p:set>
                                    <p:animEffect transition="in" filter="fade">
                                      <p:cBhvr>
                                        <p:cTn id="28" dur="500"/>
                                        <p:tgtEl>
                                          <p:spTgt spid="36866">
                                            <p:txEl>
                                              <p:pRg st="5" end="5"/>
                                            </p:txEl>
                                          </p:spTgt>
                                        </p:tgtEl>
                                      </p:cBhvr>
                                    </p:animEffect>
                                    <p:anim calcmode="lin" valueType="num">
                                      <p:cBhvr>
                                        <p:cTn id="29" dur="500" fill="hold"/>
                                        <p:tgtEl>
                                          <p:spTgt spid="36866">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3686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6866">
                                            <p:txEl>
                                              <p:pRg st="6" end="6"/>
                                            </p:txEl>
                                          </p:spTgt>
                                        </p:tgtEl>
                                        <p:attrNameLst>
                                          <p:attrName>style.visibility</p:attrName>
                                        </p:attrNameLst>
                                      </p:cBhvr>
                                      <p:to>
                                        <p:strVal val="visible"/>
                                      </p:to>
                                    </p:set>
                                    <p:animEffect transition="in" filter="fade">
                                      <p:cBhvr>
                                        <p:cTn id="35" dur="500"/>
                                        <p:tgtEl>
                                          <p:spTgt spid="36866">
                                            <p:txEl>
                                              <p:pRg st="6" end="6"/>
                                            </p:txEl>
                                          </p:spTgt>
                                        </p:tgtEl>
                                      </p:cBhvr>
                                    </p:animEffect>
                                    <p:anim calcmode="lin" valueType="num">
                                      <p:cBhvr>
                                        <p:cTn id="36" dur="500" fill="hold"/>
                                        <p:tgtEl>
                                          <p:spTgt spid="36866">
                                            <p:txEl>
                                              <p:pRg st="6" end="6"/>
                                            </p:txEl>
                                          </p:spTgt>
                                        </p:tgtEl>
                                        <p:attrNameLst>
                                          <p:attrName>ppt_x</p:attrName>
                                        </p:attrNameLst>
                                      </p:cBhvr>
                                      <p:tavLst>
                                        <p:tav tm="0">
                                          <p:val>
                                            <p:strVal val="#ppt_x"/>
                                          </p:val>
                                        </p:tav>
                                        <p:tav tm="100000">
                                          <p:val>
                                            <p:strVal val="#ppt_x"/>
                                          </p:val>
                                        </p:tav>
                                      </p:tavLst>
                                    </p:anim>
                                    <p:anim calcmode="lin" valueType="num">
                                      <p:cBhvr>
                                        <p:cTn id="37" dur="500" fill="hold"/>
                                        <p:tgtEl>
                                          <p:spTgt spid="3686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6866">
                                            <p:txEl>
                                              <p:pRg st="7" end="7"/>
                                            </p:txEl>
                                          </p:spTgt>
                                        </p:tgtEl>
                                        <p:attrNameLst>
                                          <p:attrName>style.visibility</p:attrName>
                                        </p:attrNameLst>
                                      </p:cBhvr>
                                      <p:to>
                                        <p:strVal val="visible"/>
                                      </p:to>
                                    </p:set>
                                    <p:animEffect transition="in" filter="fade">
                                      <p:cBhvr>
                                        <p:cTn id="42" dur="500"/>
                                        <p:tgtEl>
                                          <p:spTgt spid="36866">
                                            <p:txEl>
                                              <p:pRg st="7" end="7"/>
                                            </p:txEl>
                                          </p:spTgt>
                                        </p:tgtEl>
                                      </p:cBhvr>
                                    </p:animEffect>
                                    <p:anim calcmode="lin" valueType="num">
                                      <p:cBhvr>
                                        <p:cTn id="43" dur="500" fill="hold"/>
                                        <p:tgtEl>
                                          <p:spTgt spid="36866">
                                            <p:txEl>
                                              <p:pRg st="7" end="7"/>
                                            </p:txEl>
                                          </p:spTgt>
                                        </p:tgtEl>
                                        <p:attrNameLst>
                                          <p:attrName>ppt_x</p:attrName>
                                        </p:attrNameLst>
                                      </p:cBhvr>
                                      <p:tavLst>
                                        <p:tav tm="0">
                                          <p:val>
                                            <p:strVal val="#ppt_x"/>
                                          </p:val>
                                        </p:tav>
                                        <p:tav tm="100000">
                                          <p:val>
                                            <p:strVal val="#ppt_x"/>
                                          </p:val>
                                        </p:tav>
                                      </p:tavLst>
                                    </p:anim>
                                    <p:anim calcmode="lin" valueType="num">
                                      <p:cBhvr>
                                        <p:cTn id="44" dur="500" fill="hold"/>
                                        <p:tgtEl>
                                          <p:spTgt spid="3686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6866">
                                            <p:txEl>
                                              <p:pRg st="8" end="8"/>
                                            </p:txEl>
                                          </p:spTgt>
                                        </p:tgtEl>
                                        <p:attrNameLst>
                                          <p:attrName>style.visibility</p:attrName>
                                        </p:attrNameLst>
                                      </p:cBhvr>
                                      <p:to>
                                        <p:strVal val="visible"/>
                                      </p:to>
                                    </p:set>
                                    <p:animEffect transition="in" filter="fade">
                                      <p:cBhvr>
                                        <p:cTn id="49" dur="500"/>
                                        <p:tgtEl>
                                          <p:spTgt spid="36866">
                                            <p:txEl>
                                              <p:pRg st="8" end="8"/>
                                            </p:txEl>
                                          </p:spTgt>
                                        </p:tgtEl>
                                      </p:cBhvr>
                                    </p:animEffect>
                                    <p:anim calcmode="lin" valueType="num">
                                      <p:cBhvr>
                                        <p:cTn id="50" dur="500" fill="hold"/>
                                        <p:tgtEl>
                                          <p:spTgt spid="36866">
                                            <p:txEl>
                                              <p:pRg st="8" end="8"/>
                                            </p:txEl>
                                          </p:spTgt>
                                        </p:tgtEl>
                                        <p:attrNameLst>
                                          <p:attrName>ppt_x</p:attrName>
                                        </p:attrNameLst>
                                      </p:cBhvr>
                                      <p:tavLst>
                                        <p:tav tm="0">
                                          <p:val>
                                            <p:strVal val="#ppt_x"/>
                                          </p:val>
                                        </p:tav>
                                        <p:tav tm="100000">
                                          <p:val>
                                            <p:strVal val="#ppt_x"/>
                                          </p:val>
                                        </p:tav>
                                      </p:tavLst>
                                    </p:anim>
                                    <p:anim calcmode="lin" valueType="num">
                                      <p:cBhvr>
                                        <p:cTn id="51" dur="500" fill="hold"/>
                                        <p:tgtEl>
                                          <p:spTgt spid="3686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6866">
                                            <p:txEl>
                                              <p:pRg st="9" end="9"/>
                                            </p:txEl>
                                          </p:spTgt>
                                        </p:tgtEl>
                                        <p:attrNameLst>
                                          <p:attrName>style.visibility</p:attrName>
                                        </p:attrNameLst>
                                      </p:cBhvr>
                                      <p:to>
                                        <p:strVal val="visible"/>
                                      </p:to>
                                    </p:set>
                                    <p:animEffect transition="in" filter="fade">
                                      <p:cBhvr>
                                        <p:cTn id="56" dur="500"/>
                                        <p:tgtEl>
                                          <p:spTgt spid="36866">
                                            <p:txEl>
                                              <p:pRg st="9" end="9"/>
                                            </p:txEl>
                                          </p:spTgt>
                                        </p:tgtEl>
                                      </p:cBhvr>
                                    </p:animEffect>
                                    <p:anim calcmode="lin" valueType="num">
                                      <p:cBhvr>
                                        <p:cTn id="57" dur="500" fill="hold"/>
                                        <p:tgtEl>
                                          <p:spTgt spid="36866">
                                            <p:txEl>
                                              <p:pRg st="9" end="9"/>
                                            </p:txEl>
                                          </p:spTgt>
                                        </p:tgtEl>
                                        <p:attrNameLst>
                                          <p:attrName>ppt_x</p:attrName>
                                        </p:attrNameLst>
                                      </p:cBhvr>
                                      <p:tavLst>
                                        <p:tav tm="0">
                                          <p:val>
                                            <p:strVal val="#ppt_x"/>
                                          </p:val>
                                        </p:tav>
                                        <p:tav tm="100000">
                                          <p:val>
                                            <p:strVal val="#ppt_x"/>
                                          </p:val>
                                        </p:tav>
                                      </p:tavLst>
                                    </p:anim>
                                    <p:anim calcmode="lin" valueType="num">
                                      <p:cBhvr>
                                        <p:cTn id="58" dur="500" fill="hold"/>
                                        <p:tgtEl>
                                          <p:spTgt spid="3686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36866">
                                            <p:txEl>
                                              <p:pRg st="10" end="10"/>
                                            </p:txEl>
                                          </p:spTgt>
                                        </p:tgtEl>
                                        <p:attrNameLst>
                                          <p:attrName>style.visibility</p:attrName>
                                        </p:attrNameLst>
                                      </p:cBhvr>
                                      <p:to>
                                        <p:strVal val="visible"/>
                                      </p:to>
                                    </p:set>
                                    <p:animEffect transition="in" filter="fade">
                                      <p:cBhvr>
                                        <p:cTn id="63" dur="500"/>
                                        <p:tgtEl>
                                          <p:spTgt spid="36866">
                                            <p:txEl>
                                              <p:pRg st="10" end="10"/>
                                            </p:txEl>
                                          </p:spTgt>
                                        </p:tgtEl>
                                      </p:cBhvr>
                                    </p:animEffect>
                                    <p:anim calcmode="lin" valueType="num">
                                      <p:cBhvr>
                                        <p:cTn id="64" dur="500" fill="hold"/>
                                        <p:tgtEl>
                                          <p:spTgt spid="36866">
                                            <p:txEl>
                                              <p:pRg st="10" end="10"/>
                                            </p:txEl>
                                          </p:spTgt>
                                        </p:tgtEl>
                                        <p:attrNameLst>
                                          <p:attrName>ppt_x</p:attrName>
                                        </p:attrNameLst>
                                      </p:cBhvr>
                                      <p:tavLst>
                                        <p:tav tm="0">
                                          <p:val>
                                            <p:strVal val="#ppt_x"/>
                                          </p:val>
                                        </p:tav>
                                        <p:tav tm="100000">
                                          <p:val>
                                            <p:strVal val="#ppt_x"/>
                                          </p:val>
                                        </p:tav>
                                      </p:tavLst>
                                    </p:anim>
                                    <p:anim calcmode="lin" valueType="num">
                                      <p:cBhvr>
                                        <p:cTn id="65" dur="500" fill="hold"/>
                                        <p:tgtEl>
                                          <p:spTgt spid="3686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226</TotalTime>
  <Words>1487</Words>
  <Application>Microsoft Office PowerPoint</Application>
  <PresentationFormat>On-screen Show (4:3)</PresentationFormat>
  <Paragraphs>192</Paragraphs>
  <Slides>22</Slides>
  <Notes>22</Notes>
  <HiddenSlides>1</HiddenSlides>
  <MMClips>1</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Equity</vt:lpstr>
      <vt:lpstr>Belief Systems</vt:lpstr>
      <vt:lpstr>Slide 2</vt:lpstr>
      <vt:lpstr>Slide 3</vt:lpstr>
      <vt:lpstr>Slide 4</vt:lpstr>
      <vt:lpstr>Slide 5</vt:lpstr>
      <vt:lpstr> </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Belief Systems</dc:title>
  <dc:creator> </dc:creator>
  <cp:lastModifiedBy> </cp:lastModifiedBy>
  <cp:revision>4</cp:revision>
  <dcterms:created xsi:type="dcterms:W3CDTF">2010-04-07T01:18:32Z</dcterms:created>
  <dcterms:modified xsi:type="dcterms:W3CDTF">2010-11-11T01:41:18Z</dcterms:modified>
</cp:coreProperties>
</file>