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69" r:id="rId3"/>
    <p:sldId id="257" r:id="rId4"/>
    <p:sldId id="258" r:id="rId5"/>
    <p:sldId id="263" r:id="rId6"/>
    <p:sldId id="260" r:id="rId7"/>
    <p:sldId id="262" r:id="rId8"/>
    <p:sldId id="265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29F1BC4-FC3F-44D7-85A4-D8DAE44620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4A576-355D-48EE-AF0F-6DC627EC05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48286-FD67-4CD2-8549-EB65439B8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1CEAE-50AD-4850-8310-DEAC67535C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6828A-35AE-4B83-A82F-9B1F345725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F9999-BFA4-4D3E-A796-5AC572BC99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1EC226-CA50-4882-A7F0-EB5025D960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335C0-6156-45DB-AD65-88C9E12640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A7695-F9F1-49E4-8D16-01F8C20A6C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CAFC0-889C-45A9-BAAF-6A1C344DB4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FAE5F-24AD-4E83-9D37-5419AD80F2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F2833CFF-3826-4BC6-BB61-59298315D34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lex\Desktop\1776%20pt1.wm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1776%20pt2.wm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86800" cy="1295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u="sng" dirty="0" smtClean="0"/>
              <a:t>Aim:</a:t>
            </a:r>
            <a:r>
              <a:rPr lang="en-US" sz="3600" dirty="0" smtClean="0"/>
              <a:t> Why is the Declaration of Independence such a crucial document to U.S. history?  </a:t>
            </a:r>
            <a:endParaRPr lang="en-US" sz="3600" dirty="0"/>
          </a:p>
        </p:txBody>
      </p:sp>
      <p:pic>
        <p:nvPicPr>
          <p:cNvPr id="4" name="1776 pt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09600" y="1219200"/>
            <a:ext cx="783168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8674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Adams at 2</a:t>
            </a:r>
            <a:r>
              <a:rPr lang="en-US" sz="2400" b="1" baseline="30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Continental Congress in Philadelphia, PA 1776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776 pt2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09600" y="685800"/>
            <a:ext cx="8001934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7912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baseline="30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Continental Congress in Philadelphia, PA 1776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36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Declaration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Independence?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914400"/>
            <a:ext cx="3352800" cy="38862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/>
              <a:t>States the colonial grievances against British </a:t>
            </a:r>
            <a:r>
              <a:rPr lang="en-US" sz="2400" dirty="0" smtClean="0"/>
              <a:t>rule.  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List </a:t>
            </a:r>
            <a:r>
              <a:rPr lang="en-US" sz="2400" b="1" dirty="0">
                <a:solidFill>
                  <a:srgbClr val="FF0000"/>
                </a:solidFill>
              </a:rPr>
              <a:t>of reasons for separating from Great </a:t>
            </a:r>
            <a:r>
              <a:rPr lang="en-US" sz="2400" b="1" dirty="0" smtClean="0">
                <a:solidFill>
                  <a:srgbClr val="FF0000"/>
                </a:solidFill>
              </a:rPr>
              <a:t>Britain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(Laundry List)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One of America’s Founding Documents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4953000" cy="531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Declaration of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371600"/>
            <a:ext cx="5562600" cy="2057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Written </a:t>
            </a:r>
            <a:r>
              <a:rPr lang="en-US" b="1" dirty="0">
                <a:solidFill>
                  <a:srgbClr val="FF0000"/>
                </a:solidFill>
              </a:rPr>
              <a:t>by Thomas Jefferson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who was most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influenced by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writers of the </a:t>
            </a:r>
            <a:r>
              <a:rPr lang="en-US" b="1" dirty="0">
                <a:solidFill>
                  <a:srgbClr val="FF0000"/>
                </a:solidFill>
              </a:rPr>
              <a:t>Enlightenment</a:t>
            </a:r>
            <a:r>
              <a:rPr lang="en-US" dirty="0">
                <a:solidFill>
                  <a:srgbClr val="FF0000"/>
                </a:solidFill>
              </a:rPr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3100198" cy="3436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Declaration of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1"/>
            <a:ext cx="8229600" cy="2819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indent="0">
              <a:buNone/>
            </a:pPr>
            <a:r>
              <a:rPr lang="en-US" dirty="0" smtClean="0"/>
              <a:t>Takes ideas from </a:t>
            </a:r>
            <a:r>
              <a:rPr lang="en-US" b="1" dirty="0" smtClean="0"/>
              <a:t>John Locke’s theory of natural rights</a:t>
            </a:r>
            <a:r>
              <a:rPr lang="en-US" dirty="0" smtClean="0"/>
              <a:t>- power to govern belongs to the people (“</a:t>
            </a:r>
            <a:r>
              <a:rPr lang="en-US" i="1" dirty="0" smtClean="0"/>
              <a:t>consent of the governed</a:t>
            </a:r>
            <a:r>
              <a:rPr lang="en-US" dirty="0" smtClean="0"/>
              <a:t>”</a:t>
            </a:r>
          </a:p>
          <a:p>
            <a:pPr indent="0">
              <a:buNone/>
            </a:pP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deas from John Locke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(Consent of the governed). 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438400"/>
            <a:ext cx="2362200" cy="3293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Declaration of Independence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7543800" cy="44195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>
              <a:buNone/>
            </a:pPr>
            <a:r>
              <a:rPr lang="en-US" b="1" u="sng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b="1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ocial </a:t>
            </a:r>
            <a:r>
              <a:rPr lang="en-US" b="1" u="sng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 theory of </a:t>
            </a:r>
            <a:r>
              <a:rPr lang="en-US" b="1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</a:t>
            </a:r>
            <a:endParaRPr lang="en-US" u="sng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The </a:t>
            </a:r>
            <a:r>
              <a:rPr lang="en-US" dirty="0">
                <a:solidFill>
                  <a:schemeClr val="bg2"/>
                </a:solidFill>
              </a:rPr>
              <a:t>fundamental purpose of government is to secure the natural rights of the people.  </a:t>
            </a:r>
            <a:endParaRPr lang="en-US" dirty="0" smtClean="0">
              <a:solidFill>
                <a:schemeClr val="bg2"/>
              </a:solidFill>
            </a:endParaRPr>
          </a:p>
          <a:p>
            <a:pPr lvl="0" indent="0">
              <a:buNone/>
            </a:pPr>
            <a:endParaRPr lang="en-US" dirty="0">
              <a:solidFill>
                <a:schemeClr val="bg2"/>
              </a:solidFill>
            </a:endParaRPr>
          </a:p>
          <a:p>
            <a:pPr lvl="0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If </a:t>
            </a:r>
            <a:r>
              <a:rPr lang="en-US" dirty="0">
                <a:solidFill>
                  <a:schemeClr val="bg2"/>
                </a:solidFill>
              </a:rPr>
              <a:t>a government denies its people certain basic rights, that government can be overthrown.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Declaration of Independence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5259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TAXATION WITHOUT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REPRESENTATION</a:t>
            </a:r>
          </a:p>
          <a:p>
            <a:pPr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Many </a:t>
            </a:r>
            <a:r>
              <a:rPr lang="en-US" dirty="0">
                <a:solidFill>
                  <a:schemeClr val="bg2"/>
                </a:solidFill>
              </a:rPr>
              <a:t>colonists believed they could not be taxed by the British because they had no representatives in the British government, which means that the British did not have </a:t>
            </a:r>
            <a:r>
              <a:rPr lang="en-US" b="1" dirty="0">
                <a:solidFill>
                  <a:schemeClr val="bg2"/>
                </a:solidFill>
              </a:rPr>
              <a:t>consent of the </a:t>
            </a:r>
            <a:r>
              <a:rPr lang="en-US" b="1" dirty="0" smtClean="0">
                <a:solidFill>
                  <a:schemeClr val="bg2"/>
                </a:solidFill>
              </a:rPr>
              <a:t>governed.</a:t>
            </a:r>
          </a:p>
          <a:p>
            <a:pPr indent="0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British don’t have consent of the governed. 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Foundation of U.S. Government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2514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Contains ideas that support </a:t>
            </a:r>
            <a:r>
              <a:rPr lang="en-US" b="1" dirty="0">
                <a:solidFill>
                  <a:srgbClr val="C00000"/>
                </a:solidFill>
              </a:rPr>
              <a:t>limitations on governmental power</a:t>
            </a:r>
            <a:r>
              <a:rPr lang="en-US" dirty="0">
                <a:solidFill>
                  <a:schemeClr val="bg2"/>
                </a:solidFill>
              </a:rPr>
              <a:t> and stress the importance of </a:t>
            </a:r>
            <a:r>
              <a:rPr lang="en-US" b="1" dirty="0">
                <a:solidFill>
                  <a:srgbClr val="C00000"/>
                </a:solidFill>
              </a:rPr>
              <a:t>individual </a:t>
            </a:r>
            <a:r>
              <a:rPr lang="en-US" b="1" dirty="0" smtClean="0">
                <a:solidFill>
                  <a:srgbClr val="C00000"/>
                </a:solidFill>
              </a:rPr>
              <a:t>liberty</a:t>
            </a:r>
            <a:r>
              <a:rPr lang="en-US" dirty="0" smtClean="0">
                <a:solidFill>
                  <a:schemeClr val="bg2"/>
                </a:solidFill>
              </a:rPr>
              <a:t>, which become major pillars of the U.S. government structure.   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dirty="0" smtClean="0"/>
              <a:t>Summary Paragraph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524000"/>
            <a:ext cx="5791200" cy="1676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0">
              <a:buNone/>
            </a:pPr>
            <a:r>
              <a:rPr lang="en-US" dirty="0"/>
              <a:t>W</a:t>
            </a:r>
            <a:r>
              <a:rPr lang="en-US" dirty="0" smtClean="0"/>
              <a:t>hy is the Declaration of Independence such a crucial </a:t>
            </a:r>
            <a:br>
              <a:rPr lang="en-US" dirty="0" smtClean="0"/>
            </a:br>
            <a:r>
              <a:rPr lang="en-US" dirty="0" smtClean="0"/>
              <a:t>document to U.S. history?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ericanHistory">
  <a:themeElements>
    <a:clrScheme name="Office Theme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Office Them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AmericanHistory</Template>
  <TotalTime>2854</TotalTime>
  <Words>246</Words>
  <Application>Microsoft Office PowerPoint</Application>
  <PresentationFormat>On-screen Show (4:3)</PresentationFormat>
  <Paragraphs>26</Paragraphs>
  <Slides>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AmericanHistory</vt:lpstr>
      <vt:lpstr>Aim: Why is the Declaration of Independence such a crucial document to U.S. history?  </vt:lpstr>
      <vt:lpstr>Slide 2</vt:lpstr>
      <vt:lpstr>What is the Declaration of Independence?</vt:lpstr>
      <vt:lpstr>Declaration of Independence</vt:lpstr>
      <vt:lpstr>Declaration of Independence</vt:lpstr>
      <vt:lpstr>Declaration of Independence</vt:lpstr>
      <vt:lpstr>Declaration of Independence</vt:lpstr>
      <vt:lpstr>Foundation of U.S. Government </vt:lpstr>
      <vt:lpstr>Summary Paragraph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joe</dc:creator>
  <cp:lastModifiedBy>Alex</cp:lastModifiedBy>
  <cp:revision>13</cp:revision>
  <dcterms:created xsi:type="dcterms:W3CDTF">2010-09-28T01:44:28Z</dcterms:created>
  <dcterms:modified xsi:type="dcterms:W3CDTF">2011-10-11T21:53:36Z</dcterms:modified>
</cp:coreProperties>
</file>