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</p:sldMasterIdLst>
  <p:sldIdLst>
    <p:sldId id="256" r:id="rId5"/>
    <p:sldId id="257" r:id="rId6"/>
    <p:sldId id="258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1D70ADD-823B-4C13-90ED-FACFAD6BBA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2BD60699-5084-42BA-A20C-BFE50256A9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AA719FA-7A44-4ACB-945E-A827512688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AA8EC9-F501-41D7-95A3-7EEB4DA47F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63BB333-5271-4095-9E2F-F1037E5CBD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1CA05F41-401B-43B7-BC5E-80CE3161F5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A613345-C46D-4F9C-98FF-A33F34FBCC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04D8E19-61F0-45BC-9DEC-A5C92FE613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110046B1-0166-44DF-9623-24B441DA30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F46AB9-BDF7-4878-B0FF-1F72C9548D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38D4326D-4C0A-4967-B907-D1E6DB48FA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8310233-D97B-454D-892C-4F9134ACF5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>
    <p:random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143000"/>
            <a:ext cx="7696200" cy="8382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Members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Plans, Agreements, and compromises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Constitutional Convention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5908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AIM: What were the different competing plans and compromises made at the Constitutional Convention in </a:t>
            </a:r>
            <a:r>
              <a:rPr lang="en-US" sz="2400" dirty="0" smtClean="0"/>
              <a:t>1787?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429000"/>
            <a:ext cx="4419600" cy="2906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1000" y="4114800"/>
            <a:ext cx="3657600" cy="203132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Do Now: On the index card provided</a:t>
            </a:r>
          </a:p>
          <a:p>
            <a:pPr marL="342900" indent="-342900">
              <a:buAutoNum type="arabicPeriod"/>
            </a:pPr>
            <a:r>
              <a:rPr lang="en-US" dirty="0" smtClean="0"/>
              <a:t>Write your name</a:t>
            </a:r>
          </a:p>
          <a:p>
            <a:pPr marL="342900" indent="-342900">
              <a:buAutoNum type="arabicPeriod"/>
            </a:pPr>
            <a:r>
              <a:rPr lang="en-US" dirty="0" smtClean="0"/>
              <a:t>State two reasons why the Articles of Confederation did not work – You may use your notes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8503920" cy="472135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4400" dirty="0" smtClean="0"/>
              <a:t>55 delegates </a:t>
            </a:r>
          </a:p>
          <a:p>
            <a:pPr eaLnBrk="1" hangingPunct="1">
              <a:defRPr/>
            </a:pPr>
            <a:r>
              <a:rPr lang="en-US" sz="4400" dirty="0" smtClean="0"/>
              <a:t>White</a:t>
            </a:r>
          </a:p>
          <a:p>
            <a:pPr eaLnBrk="1" hangingPunct="1">
              <a:defRPr/>
            </a:pPr>
            <a:r>
              <a:rPr lang="en-US" sz="4400" dirty="0" smtClean="0"/>
              <a:t>Males</a:t>
            </a:r>
          </a:p>
          <a:p>
            <a:pPr eaLnBrk="1" hangingPunct="1">
              <a:defRPr/>
            </a:pPr>
            <a:r>
              <a:rPr lang="en-US" sz="4400" dirty="0" smtClean="0"/>
              <a:t>Statesmen, </a:t>
            </a:r>
            <a:br>
              <a:rPr lang="en-US" sz="4400" dirty="0" smtClean="0"/>
            </a:br>
            <a:r>
              <a:rPr lang="en-US" sz="4400" dirty="0" smtClean="0"/>
              <a:t>lawyers, planters,</a:t>
            </a:r>
            <a:br>
              <a:rPr lang="en-US" sz="4400" dirty="0" smtClean="0"/>
            </a:br>
            <a:r>
              <a:rPr lang="en-US" sz="4400" dirty="0" smtClean="0"/>
              <a:t>bankers, businessmen</a:t>
            </a:r>
          </a:p>
          <a:p>
            <a:pPr eaLnBrk="1" hangingPunct="1">
              <a:defRPr/>
            </a:pPr>
            <a:r>
              <a:rPr lang="en-US" sz="4400" dirty="0" smtClean="0"/>
              <a:t>Most under age 50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1524000"/>
            <a:ext cx="4953000" cy="274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Absent</a:t>
            </a:r>
            <a:r>
              <a:rPr lang="en-US" dirty="0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191000" y="1600200"/>
            <a:ext cx="4727448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John Adams- ambassador to England</a:t>
            </a:r>
          </a:p>
          <a:p>
            <a:pPr eaLnBrk="1" hangingPunct="1">
              <a:defRPr/>
            </a:pPr>
            <a:r>
              <a:rPr lang="en-US" sz="2800" dirty="0" smtClean="0"/>
              <a:t>Thomas Jefferson- ambassador to France</a:t>
            </a:r>
          </a:p>
          <a:p>
            <a:pPr eaLnBrk="1" hangingPunct="1">
              <a:defRPr/>
            </a:pPr>
            <a:r>
              <a:rPr lang="en-US" sz="2800" dirty="0" smtClean="0"/>
              <a:t>Patrick Henry- “smelled a rat”</a:t>
            </a:r>
          </a:p>
          <a:p>
            <a:pPr eaLnBrk="1" hangingPunct="1">
              <a:defRPr/>
            </a:pPr>
            <a:r>
              <a:rPr lang="en-US" sz="2800" dirty="0" smtClean="0"/>
              <a:t>Sam Adams- not chosen by state to be part of the delegation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3703861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86200"/>
            <a:ext cx="1752600" cy="230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886200"/>
            <a:ext cx="1866900" cy="228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</a:rPr>
              <a:t>Famous Members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4270248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Alexander Hamilton- leader of strong government</a:t>
            </a:r>
          </a:p>
          <a:p>
            <a:pPr eaLnBrk="1" hangingPunct="1">
              <a:defRPr/>
            </a:pPr>
            <a:r>
              <a:rPr lang="en-US" dirty="0" smtClean="0"/>
              <a:t>George Washington- chairman of the convention</a:t>
            </a:r>
          </a:p>
          <a:p>
            <a:pPr eaLnBrk="1" hangingPunct="1">
              <a:defRPr/>
            </a:pPr>
            <a:r>
              <a:rPr lang="en-US" dirty="0" smtClean="0"/>
              <a:t>James Madison- ‘father of the Constitution’</a:t>
            </a:r>
          </a:p>
          <a:p>
            <a:pPr eaLnBrk="1" hangingPunct="1">
              <a:defRPr/>
            </a:pPr>
            <a:r>
              <a:rPr lang="en-US" dirty="0" smtClean="0"/>
              <a:t>Benjamin Franklin- oldest member at 81 was also at the 2</a:t>
            </a:r>
            <a:r>
              <a:rPr lang="en-US" baseline="30000" dirty="0" smtClean="0"/>
              <a:t>nd</a:t>
            </a:r>
            <a:r>
              <a:rPr lang="en-US" dirty="0" smtClean="0"/>
              <a:t> Continental Congress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600200"/>
            <a:ext cx="1752600" cy="162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600200"/>
            <a:ext cx="1981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3352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3352800"/>
            <a:ext cx="1828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76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Agreements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5337048" cy="472135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All agreed that rights to property should be protected.</a:t>
            </a:r>
          </a:p>
          <a:p>
            <a:pPr eaLnBrk="1" hangingPunct="1">
              <a:defRPr/>
            </a:pPr>
            <a:r>
              <a:rPr lang="en-US" dirty="0" smtClean="0"/>
              <a:t>Ben Franklin proposed universal </a:t>
            </a:r>
            <a:r>
              <a:rPr lang="en-US" dirty="0" smtClean="0">
                <a:solidFill>
                  <a:srgbClr val="C00000"/>
                </a:solidFill>
              </a:rPr>
              <a:t>suffrage</a:t>
            </a:r>
            <a:r>
              <a:rPr lang="en-US" dirty="0" smtClean="0"/>
              <a:t> for all males, but most wanted only those with land to vote</a:t>
            </a:r>
          </a:p>
          <a:p>
            <a:pPr eaLnBrk="1" hangingPunct="1">
              <a:defRPr/>
            </a:pPr>
            <a:r>
              <a:rPr lang="en-US" dirty="0" smtClean="0"/>
              <a:t>Most delegates favored a </a:t>
            </a:r>
            <a:r>
              <a:rPr lang="en-US" dirty="0" smtClean="0">
                <a:solidFill>
                  <a:srgbClr val="C00000"/>
                </a:solidFill>
              </a:rPr>
              <a:t>bicameral (2 house) legislature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00200"/>
            <a:ext cx="3152775" cy="3233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Callout 1 5"/>
          <p:cNvSpPr/>
          <p:nvPr/>
        </p:nvSpPr>
        <p:spPr>
          <a:xfrm>
            <a:off x="304800" y="5638800"/>
            <a:ext cx="1143000" cy="609600"/>
          </a:xfrm>
          <a:prstGeom prst="borderCallout1">
            <a:avLst>
              <a:gd name="adj1" fmla="val -6575"/>
              <a:gd name="adj2" fmla="val 30109"/>
              <a:gd name="adj3" fmla="val -111526"/>
              <a:gd name="adj4" fmla="val 44784"/>
            </a:avLst>
          </a:prstGeom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2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Line Callout 1 6"/>
          <p:cNvSpPr/>
          <p:nvPr/>
        </p:nvSpPr>
        <p:spPr>
          <a:xfrm>
            <a:off x="1905000" y="5638800"/>
            <a:ext cx="2286000" cy="609600"/>
          </a:xfrm>
          <a:prstGeom prst="borderCallout1">
            <a:avLst>
              <a:gd name="adj1" fmla="val -6575"/>
              <a:gd name="adj2" fmla="val 30109"/>
              <a:gd name="adj3" fmla="val -115422"/>
              <a:gd name="adj4" fmla="val -15476"/>
            </a:avLst>
          </a:prstGeom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Italian for Room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4572000" y="5715000"/>
            <a:ext cx="2286000" cy="609600"/>
          </a:xfrm>
          <a:prstGeom prst="borderCallout1">
            <a:avLst>
              <a:gd name="adj1" fmla="val -6575"/>
              <a:gd name="adj2" fmla="val 30109"/>
              <a:gd name="adj3" fmla="val -115422"/>
              <a:gd name="adj4" fmla="val -15476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Latin for Law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Line Callout 1 9"/>
          <p:cNvSpPr/>
          <p:nvPr/>
        </p:nvSpPr>
        <p:spPr>
          <a:xfrm>
            <a:off x="7086600" y="5638800"/>
            <a:ext cx="1524000" cy="609600"/>
          </a:xfrm>
          <a:prstGeom prst="borderCallout1">
            <a:avLst>
              <a:gd name="adj1" fmla="val -6575"/>
              <a:gd name="adj2" fmla="val 30109"/>
              <a:gd name="adj3" fmla="val -109577"/>
              <a:gd name="adj4" fmla="val -146384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To Propose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Line Callout 1 10"/>
          <p:cNvSpPr/>
          <p:nvPr/>
        </p:nvSpPr>
        <p:spPr>
          <a:xfrm>
            <a:off x="5105400" y="838200"/>
            <a:ext cx="2286000" cy="609600"/>
          </a:xfrm>
          <a:prstGeom prst="borderCallout1">
            <a:avLst>
              <a:gd name="adj1" fmla="val 104464"/>
              <a:gd name="adj2" fmla="val 32706"/>
              <a:gd name="adj3" fmla="val 348215"/>
              <a:gd name="adj4" fmla="val -83008"/>
            </a:avLst>
          </a:prstGeom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Right to Vote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#1 – Virginia Plan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Favored by large states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Proposed by James Randolph 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Written by James Madison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Endorsed by Alexander Hamilton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Government with a bicameral legislature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Large house elected by popular vote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Smaller house chosen by lager house members from nominees chosen by state legislatures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Number of Representatives based on wealth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447800"/>
            <a:ext cx="33147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#1 – New Jersey Plan</a:t>
            </a:r>
            <a:endParaRPr 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0" y="1752600"/>
            <a:ext cx="4233672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New Jersey Plan- favored by small states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Proposed by William Paterson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Unicameral house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Each state one vote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not </a:t>
            </a:r>
            <a:r>
              <a:rPr lang="en-US" b="1" dirty="0" smtClean="0">
                <a:solidFill>
                  <a:srgbClr val="C00000"/>
                </a:solidFill>
              </a:rPr>
              <a:t>require a strong central government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408493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Compromise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5184648" cy="4572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b="1" dirty="0" smtClean="0"/>
              <a:t>Aka: Connecticut Compromise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Bicameral house- benefit all states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One house called Senate</a:t>
            </a:r>
          </a:p>
          <a:p>
            <a:pPr lvl="2" eaLnBrk="1" hangingPunct="1">
              <a:defRPr/>
            </a:pPr>
            <a:r>
              <a:rPr lang="en-US" dirty="0" smtClean="0"/>
              <a:t>Members chosen by the state legislatures</a:t>
            </a:r>
          </a:p>
          <a:p>
            <a:pPr lvl="2" eaLnBrk="1" hangingPunct="1">
              <a:defRPr/>
            </a:pPr>
            <a:r>
              <a:rPr lang="en-US" dirty="0" smtClean="0"/>
              <a:t>Each state gets one vote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One house called House of Representatives</a:t>
            </a:r>
          </a:p>
          <a:p>
            <a:pPr lvl="2" eaLnBrk="1" hangingPunct="1">
              <a:defRPr/>
            </a:pPr>
            <a:r>
              <a:rPr lang="en-US" dirty="0" smtClean="0"/>
              <a:t>Members chosen by population</a:t>
            </a:r>
          </a:p>
          <a:p>
            <a:pPr lvl="2" eaLnBrk="1" hangingPunct="1">
              <a:defRPr/>
            </a:pPr>
            <a:r>
              <a:rPr lang="en-US" dirty="0" smtClean="0"/>
              <a:t>Number of members based on population</a:t>
            </a:r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447800"/>
            <a:ext cx="3225665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</a:rPr>
              <a:t>Agreements and Compromises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527048"/>
            <a:ext cx="3965448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Three-fifths clause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Favors Southern states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All slaves would be counted in the </a:t>
            </a:r>
            <a:r>
              <a:rPr lang="en-US" b="1" dirty="0" smtClean="0">
                <a:solidFill>
                  <a:srgbClr val="0070C0"/>
                </a:solidFill>
              </a:rPr>
              <a:t>census</a:t>
            </a:r>
            <a:r>
              <a:rPr lang="en-US" dirty="0" smtClean="0">
                <a:solidFill>
                  <a:srgbClr val="C00000"/>
                </a:solidFill>
              </a:rPr>
              <a:t> for representation in the House as 3/5ths of a person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Cloud Callout 3"/>
          <p:cNvSpPr/>
          <p:nvPr/>
        </p:nvSpPr>
        <p:spPr>
          <a:xfrm>
            <a:off x="2286000" y="4267200"/>
            <a:ext cx="1905000" cy="1905000"/>
          </a:xfrm>
          <a:prstGeom prst="cloudCallout">
            <a:avLst>
              <a:gd name="adj1" fmla="val -65631"/>
              <a:gd name="adj2" fmla="val -6653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WHY?</a:t>
            </a:r>
            <a:endParaRPr lang="en-US" sz="2400" b="1" dirty="0"/>
          </a:p>
        </p:txBody>
      </p:sp>
      <p:sp>
        <p:nvSpPr>
          <p:cNvPr id="5" name="Line Callout 1 4"/>
          <p:cNvSpPr/>
          <p:nvPr/>
        </p:nvSpPr>
        <p:spPr>
          <a:xfrm>
            <a:off x="4876800" y="1600200"/>
            <a:ext cx="3962400" cy="914400"/>
          </a:xfrm>
          <a:prstGeom prst="borderCallout1">
            <a:avLst>
              <a:gd name="adj1" fmla="val 48806"/>
              <a:gd name="adj2" fmla="val -3427"/>
              <a:gd name="adj3" fmla="val 129198"/>
              <a:gd name="adj4" fmla="val -29675"/>
            </a:avLst>
          </a:prstGeom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What is a Census?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819400"/>
            <a:ext cx="4533900" cy="286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Agreements and Compromises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447800"/>
            <a:ext cx="850392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Electoral College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People chosen by the state legislatures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Vote for president and vice-president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Supposed to reflect the will of the people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200400"/>
            <a:ext cx="5029200" cy="31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Agreements and Compromises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3276600"/>
            <a:ext cx="8503920" cy="2974848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Slave and trade compromise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Benefits both North and South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No taxes on exports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No interference with the slave trade for 20 years </a:t>
            </a: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676400"/>
            <a:ext cx="3581400" cy="1432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</a:rPr>
              <a:t>Agreements and Compromises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752" y="1828800"/>
            <a:ext cx="8503920" cy="4270248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Amendment compromise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2/3 vote of each house of Congress and ratified by ¾ of the state legislatures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2/3 vote of both houses and ratified by state conventions of ¾ of the states (used 21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amendment)</a:t>
            </a:r>
          </a:p>
          <a:p>
            <a:pPr lvl="1" eaLnBrk="1" hangingPunct="1">
              <a:defRPr/>
            </a:pPr>
            <a:endParaRPr 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4114800"/>
            <a:ext cx="8503920" cy="2133600"/>
          </a:xfrm>
          <a:prstGeom prst="rect">
            <a:avLst/>
          </a:prstGeom>
          <a:ln w="38100">
            <a:solidFill>
              <a:schemeClr val="tx1"/>
            </a:solidFill>
            <a:prstDash val="dashDot"/>
          </a:ln>
        </p:spPr>
        <p:txBody>
          <a:bodyPr vert="horz">
            <a:normAutofit/>
          </a:bodyPr>
          <a:lstStyle/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Proposed by a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national constitutional convention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requested by 2/3 state legislatures and ratified by ¾ state legislatures (never used)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Proposed by the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constitutional convention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ratified by ¾ of the specially formed state conventions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Agreements and Compromises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62400" y="1524000"/>
            <a:ext cx="4727448" cy="472135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Informal Amendments </a:t>
            </a:r>
            <a:r>
              <a:rPr lang="en-US" dirty="0" smtClean="0"/>
              <a:t>- </a:t>
            </a:r>
            <a:r>
              <a:rPr lang="en-US" b="1" dirty="0" smtClean="0">
                <a:solidFill>
                  <a:srgbClr val="C00000"/>
                </a:solidFill>
              </a:rPr>
              <a:t>broad language allows for interpretation</a:t>
            </a:r>
            <a:r>
              <a:rPr lang="en-US" dirty="0" smtClean="0"/>
              <a:t> as things and events change our country</a:t>
            </a:r>
          </a:p>
          <a:p>
            <a:pPr lvl="1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Legislature- Commerce clause (art. 1 sec. 8)</a:t>
            </a:r>
          </a:p>
          <a:p>
            <a:pPr lvl="2" eaLnBrk="1" hangingPunct="1">
              <a:defRPr/>
            </a:pPr>
            <a:r>
              <a:rPr lang="en-US" dirty="0" smtClean="0"/>
              <a:t>Legislation dealing with many things not even thought of when the Constitution was written.</a:t>
            </a:r>
          </a:p>
          <a:p>
            <a:pPr lvl="1" eaLnBrk="1" hangingPunct="1">
              <a:buFontTx/>
              <a:buNone/>
              <a:defRPr/>
            </a:pPr>
            <a:r>
              <a:rPr lang="en-US" dirty="0" smtClean="0"/>
              <a:t>	</a:t>
            </a:r>
          </a:p>
          <a:p>
            <a:pPr lvl="2" eaLnBrk="1" hangingPunct="1">
              <a:defRPr/>
            </a:pPr>
            <a:endParaRPr lang="en-US" dirty="0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3715721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Criticism of Constitution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Does not protect the rights of the individual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Does not protect states rights</a:t>
            </a:r>
          </a:p>
          <a:p>
            <a:pPr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Gives a central authority (Federal </a:t>
            </a:r>
            <a:r>
              <a:rPr lang="en-US" b="1" dirty="0" err="1" smtClean="0">
                <a:solidFill>
                  <a:srgbClr val="C00000"/>
                </a:solidFill>
              </a:rPr>
              <a:t>Gov’t</a:t>
            </a:r>
            <a:r>
              <a:rPr lang="en-US" b="1" dirty="0" smtClean="0">
                <a:solidFill>
                  <a:srgbClr val="C00000"/>
                </a:solidFill>
              </a:rPr>
              <a:t>) too much power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048000"/>
            <a:ext cx="5029200" cy="3319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Activity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Write a paragraph that includes the following: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Name </a:t>
            </a:r>
            <a:r>
              <a:rPr lang="en-US" dirty="0" smtClean="0"/>
              <a:t>two (2) differences between the Virginia and New Jersey </a:t>
            </a:r>
            <a:r>
              <a:rPr lang="en-US" dirty="0" smtClean="0"/>
              <a:t>Plans </a:t>
            </a:r>
          </a:p>
          <a:p>
            <a:pPr marL="514350" indent="-514350">
              <a:buAutoNum type="arabicPeriod"/>
            </a:pPr>
            <a:r>
              <a:rPr lang="en-US" dirty="0" smtClean="0"/>
              <a:t>Discuss </a:t>
            </a:r>
            <a:r>
              <a:rPr lang="en-US" dirty="0" smtClean="0"/>
              <a:t>and Define two (2) of the Compromises made at the Convention 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SO Framework Document" ma:contentTypeID="0x010100CD1C0BDEA4C44EBFAA93A223E5121882007E85AE4213761D48A6C3660084415DDB" ma:contentTypeVersion="8" ma:contentTypeDescription="Use this content type for a Framework document from Georgia Standards" ma:contentTypeScope="" ma:versionID="4688229b49c9504cb3e64587dd731552">
  <xsd:schema xmlns:xsd="http://www.w3.org/2001/XMLSchema" xmlns:p="http://schemas.microsoft.com/office/2006/metadata/properties" xmlns:ns1="http://schemas.microsoft.com/sharepoint/v3" xmlns:ns2="964bb5f2-6342-4480-8fc2-6c4d0f9f2504" targetNamespace="http://schemas.microsoft.com/office/2006/metadata/properties" ma:root="true" ma:fieldsID="4e504374676c97d8d602040a636556c1" ns1:_="" ns2:_="">
    <xsd:import namespace="http://schemas.microsoft.com/sharepoint/v3"/>
    <xsd:import namespace="964bb5f2-6342-4480-8fc2-6c4d0f9f2504"/>
    <xsd:element name="properties">
      <xsd:complexType>
        <xsd:sequence>
          <xsd:element name="documentManagement">
            <xsd:complexType>
              <xsd:all>
                <xsd:element ref="ns1:GPS_Grade" minOccurs="0"/>
                <xsd:element ref="ns1:Subject_Parent" minOccurs="0"/>
                <xsd:element ref="ns1:Course_Child" minOccurs="0"/>
                <xsd:element ref="ns1:Level_Child" minOccurs="0"/>
                <xsd:element ref="ns2:TabIndent" minOccurs="0"/>
                <xsd:element ref="ns2:SortOrder" minOccurs="0"/>
                <xsd:element ref="ns2:Complimentary_x0020_Subject1" minOccurs="0"/>
                <xsd:element ref="ns2:Complimentary_x0020_Subject2" minOccurs="0"/>
                <xsd:element ref="ns1:Exclude From Search"/>
                <xsd:element ref="ns2:Text_x0020_Placehold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GPS_Grade" ma:index="8" nillable="true" ma:displayName="Grade" ma:internalName="GPS_Grade" ma:readOnly="fal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KK"/>
                    <xsd:enumeration value="1"/>
                    <xsd:enumeration value="2"/>
                    <xsd:enumeration value="3"/>
                    <xsd:enumeration value="4"/>
                    <xsd:enumeration value="5"/>
                    <xsd:enumeration value="6"/>
                    <xsd:enumeration value="6/7A"/>
                    <xsd:enumeration value="7"/>
                    <xsd:enumeration value="7B/8"/>
                    <xsd:enumeration value="8"/>
                    <xsd:enumeration value="9"/>
                    <xsd:enumeration value="10"/>
                    <xsd:enumeration value="11"/>
                    <xsd:enumeration value="12"/>
                  </xsd:restriction>
                </xsd:simpleType>
              </xsd:element>
            </xsd:sequence>
          </xsd:extension>
        </xsd:complexContent>
      </xsd:complexType>
    </xsd:element>
    <xsd:element name="Subject_Parent" ma:index="9" nillable="true" ma:displayName="Subject" ma:internalName="Subject_Parent" ma:readOnly="false">
      <xsd:simpleType>
        <xsd:restriction base="dms:Unknown"/>
      </xsd:simpleType>
    </xsd:element>
    <xsd:element name="Course_Child" ma:index="10" nillable="true" ma:displayName="Course" ma:internalName="Course_Child" ma:readOnly="false">
      <xsd:simpleType>
        <xsd:restriction base="dms:Unknown"/>
      </xsd:simpleType>
    </xsd:element>
    <xsd:element name="Level_Child" ma:index="11" nillable="true" ma:displayName="Level" ma:internalName="Level_Child" ma:readOnly="false">
      <xsd:simpleType>
        <xsd:restriction base="dms:Unknown"/>
      </xsd:simpleType>
    </xsd:element>
    <xsd:element name="Exclude From Search" ma:index="16" ma:displayName="Exclude From Search" ma:default="0" ma:internalName="Exclude_x0020_From_x0020_Search" ma:readOnly="false">
      <xsd:simpleType>
        <xsd:restriction base="dms:Boolean"/>
      </xsd:simpleType>
    </xsd:element>
  </xsd:schema>
  <xsd:schema xmlns:xsd="http://www.w3.org/2001/XMLSchema" xmlns:dms="http://schemas.microsoft.com/office/2006/documentManagement/types" targetNamespace="964bb5f2-6342-4480-8fc2-6c4d0f9f2504" elementFormDefault="qualified">
    <xsd:import namespace="http://schemas.microsoft.com/office/2006/documentManagement/types"/>
    <xsd:element name="TabIndent" ma:index="12" nillable="true" ma:displayName="TabIndent" ma:decimals="0" ma:default="0" ma:internalName="TabIndent">
      <xsd:simpleType>
        <xsd:restriction base="dms:Number"/>
      </xsd:simpleType>
    </xsd:element>
    <xsd:element name="SortOrder" ma:index="13" nillable="true" ma:displayName="SortOrder" ma:decimals="0" ma:default="0" ma:internalName="SortOrder">
      <xsd:simpleType>
        <xsd:restriction base="dms:Number"/>
      </xsd:simpleType>
    </xsd:element>
    <xsd:element name="Complimentary_x0020_Subject1" ma:index="14" nillable="true" ma:displayName="Complimentary Subject1" ma:internalName="Complimentary_x0020_Subject1">
      <xsd:simpleType>
        <xsd:restriction base="dms:Unknown"/>
      </xsd:simpleType>
    </xsd:element>
    <xsd:element name="Complimentary_x0020_Subject2" ma:index="15" nillable="true" ma:displayName="Complimentary Subject2" ma:internalName="Complimentary_x0020_Subject2">
      <xsd:simpleType>
        <xsd:restriction base="dms:Unknown"/>
      </xsd:simpleType>
    </xsd:element>
    <xsd:element name="Text_x0020_Placeholder" ma:index="17" nillable="true" ma:displayName="Text Placeholder" ma:default="0" ma:internalName="Text_x0020_Placeholder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25E85F6F-3B14-48A0-99C8-B13398908D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D9FF70-8713-489E-9D52-F8ECAA3351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4bb5f2-6342-4480-8fc2-6c4d0f9f250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834AC1ED-448E-4A71-854D-760DE75EBF7F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487</TotalTime>
  <Words>572</Words>
  <Application>Microsoft Office PowerPoint</Application>
  <PresentationFormat>On-screen Show (4:3)</PresentationFormat>
  <Paragraphs>92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Constitutional Convention</vt:lpstr>
      <vt:lpstr>Members</vt:lpstr>
      <vt:lpstr>Absent </vt:lpstr>
      <vt:lpstr>Famous Members</vt:lpstr>
      <vt:lpstr>Basic Agreements</vt:lpstr>
      <vt:lpstr>Plan #1 – Virginia Plan</vt:lpstr>
      <vt:lpstr>Plan #1 – New Jersey Plan</vt:lpstr>
      <vt:lpstr>The Great Compromise</vt:lpstr>
      <vt:lpstr>Agreements and Compromises</vt:lpstr>
      <vt:lpstr>Agreements and Compromises</vt:lpstr>
      <vt:lpstr>Agreements and Compromises</vt:lpstr>
      <vt:lpstr>Agreements and Compromises</vt:lpstr>
      <vt:lpstr>Agreements and Compromises</vt:lpstr>
      <vt:lpstr>Criticism of Constitution</vt:lpstr>
      <vt:lpstr>Class Activity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Constitutional Convention (ppt)</dc:title>
  <dc:creator>tONI</dc:creator>
  <cp:lastModifiedBy>Alex</cp:lastModifiedBy>
  <cp:revision>9</cp:revision>
  <dcterms:created xsi:type="dcterms:W3CDTF">2007-05-23T13:30:03Z</dcterms:created>
  <dcterms:modified xsi:type="dcterms:W3CDTF">2011-10-16T20:14:31Z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evel_Child">
    <vt:lpwstr/>
  </property>
  <property fmtid="{D5CDD505-2E9C-101B-9397-08002B2CF9AE}" pid="3" name="SortOrder">
    <vt:lpwstr>120.000000000000</vt:lpwstr>
  </property>
  <property fmtid="{D5CDD505-2E9C-101B-9397-08002B2CF9AE}" pid="4" name="Complimentary Subject1">
    <vt:lpwstr/>
  </property>
  <property fmtid="{D5CDD505-2E9C-101B-9397-08002B2CF9AE}" pid="5" name="Exclude From Search">
    <vt:lpwstr>0</vt:lpwstr>
  </property>
  <property fmtid="{D5CDD505-2E9C-101B-9397-08002B2CF9AE}" pid="6" name="Text Placeholder">
    <vt:lpwstr>0</vt:lpwstr>
  </property>
  <property fmtid="{D5CDD505-2E9C-101B-9397-08002B2CF9AE}" pid="7" name="Complimentary Subject2">
    <vt:lpwstr/>
  </property>
  <property fmtid="{D5CDD505-2E9C-101B-9397-08002B2CF9AE}" pid="8" name="GPS_Grade">
    <vt:lpwstr>;#9;#10;#11;#12;#</vt:lpwstr>
  </property>
  <property fmtid="{D5CDD505-2E9C-101B-9397-08002B2CF9AE}" pid="9" name="Subject_Parent">
    <vt:lpwstr>Social Studies</vt:lpwstr>
  </property>
  <property fmtid="{D5CDD505-2E9C-101B-9397-08002B2CF9AE}" pid="10" name="Course_Child">
    <vt:lpwstr>American Government/Civics</vt:lpwstr>
  </property>
  <property fmtid="{D5CDD505-2E9C-101B-9397-08002B2CF9AE}" pid="11" name="ContentType">
    <vt:lpwstr>GSO Framework Document</vt:lpwstr>
  </property>
  <property fmtid="{D5CDD505-2E9C-101B-9397-08002B2CF9AE}" pid="12" name="TabIndent">
    <vt:lpwstr>3.00000000000000</vt:lpwstr>
  </property>
</Properties>
</file>