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10"/>
  </p:notesMasterIdLst>
  <p:sldIdLst>
    <p:sldId id="256" r:id="rId2"/>
    <p:sldId id="331" r:id="rId3"/>
    <p:sldId id="333" r:id="rId4"/>
    <p:sldId id="334" r:id="rId5"/>
    <p:sldId id="332" r:id="rId6"/>
    <p:sldId id="335" r:id="rId7"/>
    <p:sldId id="336" r:id="rId8"/>
    <p:sldId id="313" r:id="rId9"/>
  </p:sldIdLst>
  <p:sldSz cx="9144000" cy="6858000" type="screen4x3"/>
  <p:notesSz cx="6858000" cy="9144000"/>
  <p:embeddedFontLst>
    <p:embeddedFont>
      <p:font typeface="Monarchbats" panose="020B0604020202020204"/>
      <p:regular r:id="rId11"/>
    </p:embeddedFont>
    <p:embeddedFont>
      <p:font typeface="BlackChancery" panose="020B0604020202020204"/>
      <p:regular r:id="rId12"/>
    </p:embeddedFont>
    <p:embeddedFont>
      <p:font typeface="Comic Sans MS" panose="030F0702030302020204" pitchFamily="66" charset="0"/>
      <p:regular r:id="rId13"/>
      <p:bold r:id="rId14"/>
    </p:embeddedFont>
    <p:embeddedFont>
      <p:font typeface="Elephant" panose="02020904090505020303" pitchFamily="18" charset="0"/>
      <p:regular r:id="rId15"/>
      <p:italic r:id="rId16"/>
    </p:embeddedFont>
  </p:embeddedFontLst>
  <p:custDataLst>
    <p:tags r:id="rId17"/>
  </p:custDataLst>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CCFF"/>
    <a:srgbClr val="C4A7FF"/>
    <a:srgbClr val="FFFF00"/>
    <a:srgbClr val="B40000"/>
    <a:srgbClr val="FF4F4F"/>
    <a:srgbClr val="FF9900"/>
    <a:srgbClr val="00FF99"/>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74" autoAdjust="0"/>
    <p:restoredTop sz="94660"/>
  </p:normalViewPr>
  <p:slideViewPr>
    <p:cSldViewPr>
      <p:cViewPr>
        <p:scale>
          <a:sx n="78" d="100"/>
          <a:sy n="78" d="100"/>
        </p:scale>
        <p:origin x="-62" y="-91"/>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376"/>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font" Target="fonts/font5.fntdata"/><Relationship Id="rId10" Type="http://schemas.openxmlformats.org/officeDocument/2006/relationships/notesMaster" Target="notesMasters/notesMaster1.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s>
</file>

<file path=ppt/diagrams/colors1.xml><?xml version="1.0" encoding="utf-8"?>
<dgm:colorsDef xmlns:dgm="http://schemas.openxmlformats.org/drawingml/2006/diagram" xmlns:a="http://schemas.openxmlformats.org/drawingml/2006/main" uniqueId="urn:microsoft.com/office/officeart/2005/8/colors/accent6_3">
  <dgm:title val=""/>
  <dgm:desc val=""/>
  <dgm:catLst>
    <dgm:cat type="accent6" pri="11300"/>
  </dgm:catLst>
  <dgm:styleLbl name="node0">
    <dgm:fillClrLst meth="repeat">
      <a:schemeClr val="accent6">
        <a:shade val="80000"/>
      </a:schemeClr>
    </dgm:fillClrLst>
    <dgm:linClrLst meth="repeat">
      <a:schemeClr val="lt1"/>
    </dgm:linClrLst>
    <dgm:effectClrLst/>
    <dgm:txLinClrLst/>
    <dgm:txFillClrLst/>
    <dgm:txEffectClrLst/>
  </dgm:styleLbl>
  <dgm:styleLbl name="node1">
    <dgm:fillClrLst>
      <a:schemeClr val="accent6">
        <a:shade val="80000"/>
      </a:schemeClr>
      <a:schemeClr val="accent6">
        <a:tint val="70000"/>
      </a:schemeClr>
    </dgm:fillClrLst>
    <dgm:linClrLst meth="repeat">
      <a:schemeClr val="lt1"/>
    </dgm:linClrLst>
    <dgm:effectClrLst/>
    <dgm:txLinClrLst/>
    <dgm:txFillClrLst/>
    <dgm:txEffectClrLst/>
  </dgm:styleLbl>
  <dgm:styleLbl name="alignNode1">
    <dgm:fillClrLst>
      <a:schemeClr val="accent6">
        <a:shade val="80000"/>
      </a:schemeClr>
      <a:schemeClr val="accent6">
        <a:tint val="70000"/>
      </a:schemeClr>
    </dgm:fillClrLst>
    <dgm:linClrLst>
      <a:schemeClr val="accent6">
        <a:shade val="80000"/>
      </a:schemeClr>
      <a:schemeClr val="accent6">
        <a:tint val="70000"/>
      </a:schemeClr>
    </dgm:linClrLst>
    <dgm:effectClrLst/>
    <dgm:txLinClrLst/>
    <dgm:txFillClrLst/>
    <dgm:txEffectClrLst/>
  </dgm:styleLbl>
  <dgm:styleLbl name="lnNode1">
    <dgm:fillClrLst>
      <a:schemeClr val="accent6">
        <a:shade val="80000"/>
      </a:schemeClr>
      <a:schemeClr val="accent6">
        <a:tint val="7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tint val="70000"/>
        <a:alpha val="50000"/>
      </a:schemeClr>
    </dgm:fillClrLst>
    <dgm:linClrLst meth="repeat">
      <a:schemeClr val="lt1"/>
    </dgm:linClrLst>
    <dgm:effectClrLst/>
    <dgm:txLinClrLst/>
    <dgm:txFillClrLst/>
    <dgm:txEffectClrLst/>
  </dgm:styleLbl>
  <dgm:styleLbl name="node2">
    <dgm:fillClrLst>
      <a:schemeClr val="accent6">
        <a:tint val="99000"/>
      </a:schemeClr>
    </dgm:fillClrLst>
    <dgm:linClrLst meth="repeat">
      <a:schemeClr val="lt1"/>
    </dgm:linClrLst>
    <dgm:effectClrLst/>
    <dgm:txLinClrLst/>
    <dgm:txFillClrLst/>
    <dgm:txEffectClrLst/>
  </dgm:styleLbl>
  <dgm:styleLbl name="node3">
    <dgm:fillClrLst>
      <a:schemeClr val="accent6">
        <a:tint val="80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dgm:txEffectClrLst/>
  </dgm:styleLbl>
  <dgm:styleLbl name="f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b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sibTrans1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9000"/>
      </a:schemeClr>
    </dgm:fillClrLst>
    <dgm:linClrLst meth="repeat">
      <a:schemeClr val="lt1"/>
    </dgm:linClrLst>
    <dgm:effectClrLst/>
    <dgm:txLinClrLst/>
    <dgm:txFillClrLst/>
    <dgm:txEffectClrLst/>
  </dgm:styleLbl>
  <dgm:styleLbl name="asst3">
    <dgm:fillClrLst>
      <a:schemeClr val="accent6">
        <a:tint val="80000"/>
      </a:schemeClr>
    </dgm:fillClrLst>
    <dgm:linClrLst meth="repeat">
      <a:schemeClr val="lt1"/>
    </dgm:linClrLst>
    <dgm:effectClrLst/>
    <dgm:txLinClrLst/>
    <dgm:txFillClrLst/>
    <dgm:txEffectClrLst/>
  </dgm:styleLbl>
  <dgm:styleLbl name="asst4">
    <dgm:fillClrLst>
      <a:schemeClr val="accent6">
        <a:tint val="7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lt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9000"/>
      </a:schemeClr>
    </dgm:fillClrLst>
    <dgm:linClrLst meth="repeat">
      <a:schemeClr val="accent6">
        <a:tint val="99000"/>
      </a:schemeClr>
    </dgm:linClrLst>
    <dgm:effectClrLst/>
    <dgm:txLinClrLst/>
    <dgm:txFillClrLst meth="repeat">
      <a:schemeClr val="tx1"/>
    </dgm:txFillClrLst>
    <dgm:txEffectClrLst/>
  </dgm:styleLbl>
  <dgm:styleLbl name="parChTrans1D3">
    <dgm:fillClrLst meth="repeat">
      <a:schemeClr val="accent6">
        <a:tint val="80000"/>
      </a:schemeClr>
    </dgm:fillClrLst>
    <dgm:linClrLst meth="repeat">
      <a:schemeClr val="accent6">
        <a:tint val="80000"/>
      </a:schemeClr>
    </dgm:linClrLst>
    <dgm:effectClrLst/>
    <dgm:txLinClrLst/>
    <dgm:txFillClrLst meth="repeat">
      <a:schemeClr val="tx1"/>
    </dgm:txFillClrLst>
    <dgm:txEffectClrLst/>
  </dgm:styleLbl>
  <dgm:styleLbl name="parChTrans1D4">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6">
        <a:shade val="80000"/>
      </a:schemeClr>
      <a:schemeClr val="accent6">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B22805-DF4C-44C2-8DEC-7709E4D22AA1}" type="doc">
      <dgm:prSet loTypeId="urn:microsoft.com/office/officeart/2005/8/layout/hProcess7#1" loCatId="list" qsTypeId="urn:microsoft.com/office/officeart/2005/8/quickstyle/simple1" qsCatId="simple" csTypeId="urn:microsoft.com/office/officeart/2005/8/colors/accent6_3" csCatId="accent6" phldr="1"/>
      <dgm:spPr/>
      <dgm:t>
        <a:bodyPr/>
        <a:lstStyle/>
        <a:p>
          <a:endParaRPr lang="en-US"/>
        </a:p>
      </dgm:t>
    </dgm:pt>
    <dgm:pt modelId="{6B5FBC1B-4437-43A9-B419-6A1E86B3DE68}">
      <dgm:prSet phldrT="[Text]"/>
      <dgm:spPr/>
      <dgm:t>
        <a:bodyPr/>
        <a:lstStyle/>
        <a:p>
          <a:r>
            <a:rPr lang="en-US" b="1" dirty="0" smtClean="0">
              <a:solidFill>
                <a:srgbClr val="FF0000"/>
              </a:solidFill>
              <a:effectLst>
                <a:outerShdw blurRad="38100" dist="38100" dir="2700000" algn="tl">
                  <a:srgbClr val="000000">
                    <a:alpha val="43137"/>
                  </a:srgbClr>
                </a:outerShdw>
              </a:effectLst>
            </a:rPr>
            <a:t>CHURCH</a:t>
          </a:r>
          <a:endParaRPr lang="en-US" b="1" dirty="0">
            <a:solidFill>
              <a:srgbClr val="FF0000"/>
            </a:solidFill>
            <a:effectLst>
              <a:outerShdw blurRad="38100" dist="38100" dir="2700000" algn="tl">
                <a:srgbClr val="000000">
                  <a:alpha val="43137"/>
                </a:srgbClr>
              </a:outerShdw>
            </a:effectLst>
          </a:endParaRPr>
        </a:p>
      </dgm:t>
    </dgm:pt>
    <dgm:pt modelId="{3326A58D-045D-4EB7-8885-8A94F78FC3CF}" type="parTrans" cxnId="{4ABF432B-F3EC-4F0A-80AE-08B8EED0FBD7}">
      <dgm:prSet/>
      <dgm:spPr/>
      <dgm:t>
        <a:bodyPr/>
        <a:lstStyle/>
        <a:p>
          <a:endParaRPr lang="en-US"/>
        </a:p>
      </dgm:t>
    </dgm:pt>
    <dgm:pt modelId="{77F5B4A7-1126-496A-9CEB-7F78C41A9816}" type="sibTrans" cxnId="{4ABF432B-F3EC-4F0A-80AE-08B8EED0FBD7}">
      <dgm:prSet/>
      <dgm:spPr/>
      <dgm:t>
        <a:bodyPr/>
        <a:lstStyle/>
        <a:p>
          <a:endParaRPr lang="en-US"/>
        </a:p>
      </dgm:t>
    </dgm:pt>
    <dgm:pt modelId="{9F96CF8D-BC38-4CB9-9208-92BA2E43EF24}">
      <dgm:prSet phldrT="[Text]"/>
      <dgm:spPr/>
      <dgm:t>
        <a:bodyPr/>
        <a:lstStyle/>
        <a:p>
          <a:r>
            <a:rPr lang="en-GB" dirty="0" smtClean="0">
              <a:effectLst/>
            </a:rPr>
            <a:t>John disagreed with the Pope about how to run the Church.  From 1208 until 1213, the Pope banned all church services in England and English people feared that they would all go to HELL!  Some Church leaders blamed John for the trouble</a:t>
          </a:r>
          <a:endParaRPr lang="en-US" dirty="0"/>
        </a:p>
      </dgm:t>
    </dgm:pt>
    <dgm:pt modelId="{2E937C85-C8A5-4BC7-8593-1E26D3F3EB70}" type="parTrans" cxnId="{4A3707FF-3DCC-46F3-8422-23D80090F5E2}">
      <dgm:prSet/>
      <dgm:spPr/>
      <dgm:t>
        <a:bodyPr/>
        <a:lstStyle/>
        <a:p>
          <a:endParaRPr lang="en-US"/>
        </a:p>
      </dgm:t>
    </dgm:pt>
    <dgm:pt modelId="{2A72543F-950B-4263-AAE5-53B28308304B}" type="sibTrans" cxnId="{4A3707FF-3DCC-46F3-8422-23D80090F5E2}">
      <dgm:prSet/>
      <dgm:spPr/>
      <dgm:t>
        <a:bodyPr/>
        <a:lstStyle/>
        <a:p>
          <a:endParaRPr lang="en-US"/>
        </a:p>
      </dgm:t>
    </dgm:pt>
    <dgm:pt modelId="{2B8C714E-405C-4A08-8857-5D98F4CB4D2D}">
      <dgm:prSet phldrT="[Text]"/>
      <dgm:spPr/>
      <dgm:t>
        <a:bodyPr/>
        <a:lstStyle/>
        <a:p>
          <a:r>
            <a:rPr lang="en-US" b="1" dirty="0" smtClean="0">
              <a:solidFill>
                <a:srgbClr val="FF0000"/>
              </a:solidFill>
              <a:effectLst>
                <a:outerShdw blurRad="38100" dist="38100" dir="2700000" algn="tl">
                  <a:srgbClr val="000000">
                    <a:alpha val="43137"/>
                  </a:srgbClr>
                </a:outerShdw>
              </a:effectLst>
            </a:rPr>
            <a:t>LOST  WARS</a:t>
          </a:r>
          <a:endParaRPr lang="en-US" b="1" dirty="0">
            <a:solidFill>
              <a:srgbClr val="FF0000"/>
            </a:solidFill>
            <a:effectLst>
              <a:outerShdw blurRad="38100" dist="38100" dir="2700000" algn="tl">
                <a:srgbClr val="000000">
                  <a:alpha val="43137"/>
                </a:srgbClr>
              </a:outerShdw>
            </a:effectLst>
          </a:endParaRPr>
        </a:p>
      </dgm:t>
    </dgm:pt>
    <dgm:pt modelId="{932C1EAC-04A1-4C57-8C19-93A165313AFD}" type="parTrans" cxnId="{70138D90-5365-4BAB-AB52-2A582ADEB5EC}">
      <dgm:prSet/>
      <dgm:spPr/>
      <dgm:t>
        <a:bodyPr/>
        <a:lstStyle/>
        <a:p>
          <a:endParaRPr lang="en-US"/>
        </a:p>
      </dgm:t>
    </dgm:pt>
    <dgm:pt modelId="{848019F5-026A-486A-B94C-F0DAC0D9447A}" type="sibTrans" cxnId="{70138D90-5365-4BAB-AB52-2A582ADEB5EC}">
      <dgm:prSet/>
      <dgm:spPr/>
      <dgm:t>
        <a:bodyPr/>
        <a:lstStyle/>
        <a:p>
          <a:endParaRPr lang="en-US"/>
        </a:p>
      </dgm:t>
    </dgm:pt>
    <dgm:pt modelId="{69A663E2-3971-4151-9A8F-CF711E04BF8B}">
      <dgm:prSet phldrT="[Text]" custT="1"/>
      <dgm:spPr/>
      <dgm:t>
        <a:bodyPr/>
        <a:lstStyle/>
        <a:p>
          <a:r>
            <a:rPr lang="en-GB" sz="2800" dirty="0" smtClean="0">
              <a:effectLst/>
            </a:rPr>
            <a:t>John went to war twice against the French king.  His army was badly beaten both times.  He lost almost all the land that his father had gained in France!</a:t>
          </a:r>
          <a:endParaRPr lang="en-US" sz="2800" dirty="0"/>
        </a:p>
      </dgm:t>
    </dgm:pt>
    <dgm:pt modelId="{E2C9DF41-5C94-4985-BAC2-62735776F307}" type="parTrans" cxnId="{8F2FDBBA-1A1B-4264-A195-E4D7E5D98501}">
      <dgm:prSet/>
      <dgm:spPr/>
      <dgm:t>
        <a:bodyPr/>
        <a:lstStyle/>
        <a:p>
          <a:endParaRPr lang="en-US"/>
        </a:p>
      </dgm:t>
    </dgm:pt>
    <dgm:pt modelId="{4BA74870-FF1C-4C86-9AE5-1F3824B8C4F0}" type="sibTrans" cxnId="{8F2FDBBA-1A1B-4264-A195-E4D7E5D98501}">
      <dgm:prSet/>
      <dgm:spPr/>
      <dgm:t>
        <a:bodyPr/>
        <a:lstStyle/>
        <a:p>
          <a:endParaRPr lang="en-US"/>
        </a:p>
      </dgm:t>
    </dgm:pt>
    <dgm:pt modelId="{9D7112C1-4550-4EC6-8B05-9524353865F9}">
      <dgm:prSet phldrT="[Text]"/>
      <dgm:spPr/>
      <dgm:t>
        <a:bodyPr/>
        <a:lstStyle/>
        <a:p>
          <a:r>
            <a:rPr lang="en-US" b="1" dirty="0" smtClean="0">
              <a:solidFill>
                <a:srgbClr val="FF0000"/>
              </a:solidFill>
              <a:effectLst>
                <a:outerShdw blurRad="38100" dist="38100" dir="2700000" algn="tl">
                  <a:srgbClr val="000000">
                    <a:alpha val="43137"/>
                  </a:srgbClr>
                </a:outerShdw>
              </a:effectLst>
            </a:rPr>
            <a:t>RAISED TAXES</a:t>
          </a:r>
          <a:endParaRPr lang="en-US" b="1" dirty="0">
            <a:solidFill>
              <a:srgbClr val="FF0000"/>
            </a:solidFill>
            <a:effectLst>
              <a:outerShdw blurRad="38100" dist="38100" dir="2700000" algn="tl">
                <a:srgbClr val="000000">
                  <a:alpha val="43137"/>
                </a:srgbClr>
              </a:outerShdw>
            </a:effectLst>
          </a:endParaRPr>
        </a:p>
      </dgm:t>
    </dgm:pt>
    <dgm:pt modelId="{0DC4E665-D7B5-4759-81A0-3F45CCEB1135}" type="parTrans" cxnId="{3EA6697F-1ABD-4271-991C-E5E08DD75B84}">
      <dgm:prSet/>
      <dgm:spPr/>
      <dgm:t>
        <a:bodyPr/>
        <a:lstStyle/>
        <a:p>
          <a:endParaRPr lang="en-US"/>
        </a:p>
      </dgm:t>
    </dgm:pt>
    <dgm:pt modelId="{195F77C0-AE27-4067-8EFD-D6B89D552F85}" type="sibTrans" cxnId="{3EA6697F-1ABD-4271-991C-E5E08DD75B84}">
      <dgm:prSet/>
      <dgm:spPr/>
      <dgm:t>
        <a:bodyPr/>
        <a:lstStyle/>
        <a:p>
          <a:endParaRPr lang="en-US"/>
        </a:p>
      </dgm:t>
    </dgm:pt>
    <dgm:pt modelId="{5AEAE15F-0F9F-4057-9BA7-A5DC899C0BBE}">
      <dgm:prSet phldrT="[Text]" custT="1"/>
      <dgm:spPr/>
      <dgm:t>
        <a:bodyPr/>
        <a:lstStyle/>
        <a:p>
          <a:r>
            <a:rPr lang="en-GB" sz="2800" dirty="0" smtClean="0">
              <a:effectLst/>
            </a:rPr>
            <a:t>John raised taxes in England to pay for the wars.  This upset his BARONS!  He ordered them to pay far more tax than earlier kings had done!</a:t>
          </a:r>
          <a:endParaRPr lang="en-US" sz="2800" dirty="0"/>
        </a:p>
      </dgm:t>
    </dgm:pt>
    <dgm:pt modelId="{4F9877D0-3F9D-4241-A7B9-0FEA0F7058CC}" type="parTrans" cxnId="{09A07605-6447-44D8-BD17-C8556184C9AE}">
      <dgm:prSet/>
      <dgm:spPr/>
      <dgm:t>
        <a:bodyPr/>
        <a:lstStyle/>
        <a:p>
          <a:endParaRPr lang="en-US"/>
        </a:p>
      </dgm:t>
    </dgm:pt>
    <dgm:pt modelId="{84ACCE0C-8618-41D8-957A-75C614EA6BD4}" type="sibTrans" cxnId="{09A07605-6447-44D8-BD17-C8556184C9AE}">
      <dgm:prSet/>
      <dgm:spPr/>
      <dgm:t>
        <a:bodyPr/>
        <a:lstStyle/>
        <a:p>
          <a:endParaRPr lang="en-US"/>
        </a:p>
      </dgm:t>
    </dgm:pt>
    <dgm:pt modelId="{C6D7D0BA-F3DB-4796-98C8-852384D0AFE1}" type="pres">
      <dgm:prSet presAssocID="{5AB22805-DF4C-44C2-8DEC-7709E4D22AA1}" presName="Name0" presStyleCnt="0">
        <dgm:presLayoutVars>
          <dgm:dir/>
          <dgm:animLvl val="lvl"/>
          <dgm:resizeHandles val="exact"/>
        </dgm:presLayoutVars>
      </dgm:prSet>
      <dgm:spPr/>
      <dgm:t>
        <a:bodyPr/>
        <a:lstStyle/>
        <a:p>
          <a:endParaRPr lang="en-US"/>
        </a:p>
      </dgm:t>
    </dgm:pt>
    <dgm:pt modelId="{51CFC9D8-9DAE-40FC-B027-6ECF84E6549A}" type="pres">
      <dgm:prSet presAssocID="{6B5FBC1B-4437-43A9-B419-6A1E86B3DE68}" presName="compositeNode" presStyleCnt="0">
        <dgm:presLayoutVars>
          <dgm:bulletEnabled val="1"/>
        </dgm:presLayoutVars>
      </dgm:prSet>
      <dgm:spPr/>
    </dgm:pt>
    <dgm:pt modelId="{7249CD1A-E083-4D98-8BE8-15AB4B3D5EB0}" type="pres">
      <dgm:prSet presAssocID="{6B5FBC1B-4437-43A9-B419-6A1E86B3DE68}" presName="bgRect" presStyleLbl="node1" presStyleIdx="0" presStyleCnt="3" custScaleY="149994"/>
      <dgm:spPr/>
      <dgm:t>
        <a:bodyPr/>
        <a:lstStyle/>
        <a:p>
          <a:endParaRPr lang="en-US"/>
        </a:p>
      </dgm:t>
    </dgm:pt>
    <dgm:pt modelId="{E144C4D5-0C4B-4C20-8CB9-3BC1542B1A58}" type="pres">
      <dgm:prSet presAssocID="{6B5FBC1B-4437-43A9-B419-6A1E86B3DE68}" presName="parentNode" presStyleLbl="node1" presStyleIdx="0" presStyleCnt="3">
        <dgm:presLayoutVars>
          <dgm:chMax val="0"/>
          <dgm:bulletEnabled val="1"/>
        </dgm:presLayoutVars>
      </dgm:prSet>
      <dgm:spPr/>
      <dgm:t>
        <a:bodyPr/>
        <a:lstStyle/>
        <a:p>
          <a:endParaRPr lang="en-US"/>
        </a:p>
      </dgm:t>
    </dgm:pt>
    <dgm:pt modelId="{0E310048-B303-4CE7-A3CD-06206801C970}" type="pres">
      <dgm:prSet presAssocID="{6B5FBC1B-4437-43A9-B419-6A1E86B3DE68}" presName="childNode" presStyleLbl="node1" presStyleIdx="0" presStyleCnt="3">
        <dgm:presLayoutVars>
          <dgm:bulletEnabled val="1"/>
        </dgm:presLayoutVars>
      </dgm:prSet>
      <dgm:spPr/>
      <dgm:t>
        <a:bodyPr/>
        <a:lstStyle/>
        <a:p>
          <a:endParaRPr lang="en-US"/>
        </a:p>
      </dgm:t>
    </dgm:pt>
    <dgm:pt modelId="{04391DE1-351E-425E-8B39-BDE42AE40346}" type="pres">
      <dgm:prSet presAssocID="{77F5B4A7-1126-496A-9CEB-7F78C41A9816}" presName="hSp" presStyleCnt="0"/>
      <dgm:spPr/>
    </dgm:pt>
    <dgm:pt modelId="{5AC63F5F-6D04-44BF-BF74-C9FCCFEB962A}" type="pres">
      <dgm:prSet presAssocID="{77F5B4A7-1126-496A-9CEB-7F78C41A9816}" presName="vProcSp" presStyleCnt="0"/>
      <dgm:spPr/>
    </dgm:pt>
    <dgm:pt modelId="{407C1711-ABB0-4CE9-928E-58732C29BF79}" type="pres">
      <dgm:prSet presAssocID="{77F5B4A7-1126-496A-9CEB-7F78C41A9816}" presName="vSp1" presStyleCnt="0"/>
      <dgm:spPr/>
    </dgm:pt>
    <dgm:pt modelId="{1820F74F-D7D1-4F7A-9006-0D6E72D784C2}" type="pres">
      <dgm:prSet presAssocID="{77F5B4A7-1126-496A-9CEB-7F78C41A9816}" presName="simulatedConn" presStyleLbl="solidFgAcc1" presStyleIdx="0" presStyleCnt="2" custLinFactY="80890" custLinFactNeighborX="-8219" custLinFactNeighborY="100000"/>
      <dgm:spPr/>
    </dgm:pt>
    <dgm:pt modelId="{43A01B75-6771-4089-88B3-E3C340B3F152}" type="pres">
      <dgm:prSet presAssocID="{77F5B4A7-1126-496A-9CEB-7F78C41A9816}" presName="vSp2" presStyleCnt="0"/>
      <dgm:spPr/>
    </dgm:pt>
    <dgm:pt modelId="{BF341E90-4EF7-49C3-8751-FC56E42B6D97}" type="pres">
      <dgm:prSet presAssocID="{77F5B4A7-1126-496A-9CEB-7F78C41A9816}" presName="sibTrans" presStyleCnt="0"/>
      <dgm:spPr/>
    </dgm:pt>
    <dgm:pt modelId="{BBD1B8DC-51B6-4DF4-9351-BEBBC08C1274}" type="pres">
      <dgm:prSet presAssocID="{2B8C714E-405C-4A08-8857-5D98F4CB4D2D}" presName="compositeNode" presStyleCnt="0">
        <dgm:presLayoutVars>
          <dgm:bulletEnabled val="1"/>
        </dgm:presLayoutVars>
      </dgm:prSet>
      <dgm:spPr/>
    </dgm:pt>
    <dgm:pt modelId="{39B2436B-D4B0-4B4F-825F-286B1D7352C4}" type="pres">
      <dgm:prSet presAssocID="{2B8C714E-405C-4A08-8857-5D98F4CB4D2D}" presName="bgRect" presStyleLbl="node1" presStyleIdx="1" presStyleCnt="3" custScaleY="154405" custLinFactNeighborX="-292" custLinFactNeighborY="0"/>
      <dgm:spPr/>
      <dgm:t>
        <a:bodyPr/>
        <a:lstStyle/>
        <a:p>
          <a:endParaRPr lang="en-US"/>
        </a:p>
      </dgm:t>
    </dgm:pt>
    <dgm:pt modelId="{94832987-F4AA-42AE-A988-DFB19D6B97A4}" type="pres">
      <dgm:prSet presAssocID="{2B8C714E-405C-4A08-8857-5D98F4CB4D2D}" presName="parentNode" presStyleLbl="node1" presStyleIdx="1" presStyleCnt="3">
        <dgm:presLayoutVars>
          <dgm:chMax val="0"/>
          <dgm:bulletEnabled val="1"/>
        </dgm:presLayoutVars>
      </dgm:prSet>
      <dgm:spPr/>
      <dgm:t>
        <a:bodyPr/>
        <a:lstStyle/>
        <a:p>
          <a:endParaRPr lang="en-US"/>
        </a:p>
      </dgm:t>
    </dgm:pt>
    <dgm:pt modelId="{C093E922-673D-4A3A-93EC-D7DCF03AF8C8}" type="pres">
      <dgm:prSet presAssocID="{2B8C714E-405C-4A08-8857-5D98F4CB4D2D}" presName="childNode" presStyleLbl="node1" presStyleIdx="1" presStyleCnt="3">
        <dgm:presLayoutVars>
          <dgm:bulletEnabled val="1"/>
        </dgm:presLayoutVars>
      </dgm:prSet>
      <dgm:spPr/>
      <dgm:t>
        <a:bodyPr/>
        <a:lstStyle/>
        <a:p>
          <a:endParaRPr lang="en-US"/>
        </a:p>
      </dgm:t>
    </dgm:pt>
    <dgm:pt modelId="{122C7FEF-897C-417E-B960-2CA91C8AFE83}" type="pres">
      <dgm:prSet presAssocID="{848019F5-026A-486A-B94C-F0DAC0D9447A}" presName="hSp" presStyleCnt="0"/>
      <dgm:spPr/>
    </dgm:pt>
    <dgm:pt modelId="{E8FECB23-8186-4011-A260-FB36E5F44DDA}" type="pres">
      <dgm:prSet presAssocID="{848019F5-026A-486A-B94C-F0DAC0D9447A}" presName="vProcSp" presStyleCnt="0"/>
      <dgm:spPr/>
    </dgm:pt>
    <dgm:pt modelId="{2DAC379A-E087-40E6-ABE6-D35ECA4EE8E6}" type="pres">
      <dgm:prSet presAssocID="{848019F5-026A-486A-B94C-F0DAC0D9447A}" presName="vSp1" presStyleCnt="0"/>
      <dgm:spPr/>
    </dgm:pt>
    <dgm:pt modelId="{A451B51E-D166-4313-AA0C-4589EC4D9885}" type="pres">
      <dgm:prSet presAssocID="{848019F5-026A-486A-B94C-F0DAC0D9447A}" presName="simulatedConn" presStyleLbl="solidFgAcc1" presStyleIdx="1" presStyleCnt="2" custLinFactY="95910" custLinFactNeighborX="-10012" custLinFactNeighborY="100000"/>
      <dgm:spPr/>
    </dgm:pt>
    <dgm:pt modelId="{79F0D104-6E42-4108-BED1-8AB0C870BC65}" type="pres">
      <dgm:prSet presAssocID="{848019F5-026A-486A-B94C-F0DAC0D9447A}" presName="vSp2" presStyleCnt="0"/>
      <dgm:spPr/>
    </dgm:pt>
    <dgm:pt modelId="{078424E3-4E62-4599-B08D-FB7FF5D707E3}" type="pres">
      <dgm:prSet presAssocID="{848019F5-026A-486A-B94C-F0DAC0D9447A}" presName="sibTrans" presStyleCnt="0"/>
      <dgm:spPr/>
    </dgm:pt>
    <dgm:pt modelId="{2CDC5A2E-BF1F-4982-8B64-037D157389A8}" type="pres">
      <dgm:prSet presAssocID="{9D7112C1-4550-4EC6-8B05-9524353865F9}" presName="compositeNode" presStyleCnt="0">
        <dgm:presLayoutVars>
          <dgm:bulletEnabled val="1"/>
        </dgm:presLayoutVars>
      </dgm:prSet>
      <dgm:spPr/>
    </dgm:pt>
    <dgm:pt modelId="{C88A823C-B783-41C9-9B20-2225400C1775}" type="pres">
      <dgm:prSet presAssocID="{9D7112C1-4550-4EC6-8B05-9524353865F9}" presName="bgRect" presStyleLbl="node1" presStyleIdx="2" presStyleCnt="3" custScaleY="158817"/>
      <dgm:spPr/>
      <dgm:t>
        <a:bodyPr/>
        <a:lstStyle/>
        <a:p>
          <a:endParaRPr lang="en-US"/>
        </a:p>
      </dgm:t>
    </dgm:pt>
    <dgm:pt modelId="{DA1AEC61-8867-4F86-9CFF-02A9ACFE59D8}" type="pres">
      <dgm:prSet presAssocID="{9D7112C1-4550-4EC6-8B05-9524353865F9}" presName="parentNode" presStyleLbl="node1" presStyleIdx="2" presStyleCnt="3">
        <dgm:presLayoutVars>
          <dgm:chMax val="0"/>
          <dgm:bulletEnabled val="1"/>
        </dgm:presLayoutVars>
      </dgm:prSet>
      <dgm:spPr/>
      <dgm:t>
        <a:bodyPr/>
        <a:lstStyle/>
        <a:p>
          <a:endParaRPr lang="en-US"/>
        </a:p>
      </dgm:t>
    </dgm:pt>
    <dgm:pt modelId="{126F6D30-76CE-4FF1-A0F5-270D9BB0116F}" type="pres">
      <dgm:prSet presAssocID="{9D7112C1-4550-4EC6-8B05-9524353865F9}" presName="childNode" presStyleLbl="node1" presStyleIdx="2" presStyleCnt="3">
        <dgm:presLayoutVars>
          <dgm:bulletEnabled val="1"/>
        </dgm:presLayoutVars>
      </dgm:prSet>
      <dgm:spPr/>
      <dgm:t>
        <a:bodyPr/>
        <a:lstStyle/>
        <a:p>
          <a:endParaRPr lang="en-US"/>
        </a:p>
      </dgm:t>
    </dgm:pt>
  </dgm:ptLst>
  <dgm:cxnLst>
    <dgm:cxn modelId="{1C0669EF-FA86-4157-8839-A97C9E208A52}" type="presOf" srcId="{6B5FBC1B-4437-43A9-B419-6A1E86B3DE68}" destId="{E144C4D5-0C4B-4C20-8CB9-3BC1542B1A58}" srcOrd="1" destOrd="0" presId="urn:microsoft.com/office/officeart/2005/8/layout/hProcess7#1"/>
    <dgm:cxn modelId="{5AFA969A-9D8D-4B7C-9F12-9D8B95536E01}" type="presOf" srcId="{69A663E2-3971-4151-9A8F-CF711E04BF8B}" destId="{C093E922-673D-4A3A-93EC-D7DCF03AF8C8}" srcOrd="0" destOrd="0" presId="urn:microsoft.com/office/officeart/2005/8/layout/hProcess7#1"/>
    <dgm:cxn modelId="{227A4E4A-9F7B-4091-BCB1-77CBCED5CD46}" type="presOf" srcId="{9F96CF8D-BC38-4CB9-9208-92BA2E43EF24}" destId="{0E310048-B303-4CE7-A3CD-06206801C970}" srcOrd="0" destOrd="0" presId="urn:microsoft.com/office/officeart/2005/8/layout/hProcess7#1"/>
    <dgm:cxn modelId="{FE438169-7CEF-4CFD-870D-4AB8D2397884}" type="presOf" srcId="{9D7112C1-4550-4EC6-8B05-9524353865F9}" destId="{C88A823C-B783-41C9-9B20-2225400C1775}" srcOrd="0" destOrd="0" presId="urn:microsoft.com/office/officeart/2005/8/layout/hProcess7#1"/>
    <dgm:cxn modelId="{B1B7ED66-303A-4C3B-8200-17202ECE7082}" type="presOf" srcId="{9D7112C1-4550-4EC6-8B05-9524353865F9}" destId="{DA1AEC61-8867-4F86-9CFF-02A9ACFE59D8}" srcOrd="1" destOrd="0" presId="urn:microsoft.com/office/officeart/2005/8/layout/hProcess7#1"/>
    <dgm:cxn modelId="{220611DF-5494-4EBA-AF2E-46C2B9034249}" type="presOf" srcId="{6B5FBC1B-4437-43A9-B419-6A1E86B3DE68}" destId="{7249CD1A-E083-4D98-8BE8-15AB4B3D5EB0}" srcOrd="0" destOrd="0" presId="urn:microsoft.com/office/officeart/2005/8/layout/hProcess7#1"/>
    <dgm:cxn modelId="{70138D90-5365-4BAB-AB52-2A582ADEB5EC}" srcId="{5AB22805-DF4C-44C2-8DEC-7709E4D22AA1}" destId="{2B8C714E-405C-4A08-8857-5D98F4CB4D2D}" srcOrd="1" destOrd="0" parTransId="{932C1EAC-04A1-4C57-8C19-93A165313AFD}" sibTransId="{848019F5-026A-486A-B94C-F0DAC0D9447A}"/>
    <dgm:cxn modelId="{13992A00-7EEF-4964-AB3E-D391F1E6EA0B}" type="presOf" srcId="{2B8C714E-405C-4A08-8857-5D98F4CB4D2D}" destId="{39B2436B-D4B0-4B4F-825F-286B1D7352C4}" srcOrd="0" destOrd="0" presId="urn:microsoft.com/office/officeart/2005/8/layout/hProcess7#1"/>
    <dgm:cxn modelId="{09A07605-6447-44D8-BD17-C8556184C9AE}" srcId="{9D7112C1-4550-4EC6-8B05-9524353865F9}" destId="{5AEAE15F-0F9F-4057-9BA7-A5DC899C0BBE}" srcOrd="0" destOrd="0" parTransId="{4F9877D0-3F9D-4241-A7B9-0FEA0F7058CC}" sibTransId="{84ACCE0C-8618-41D8-957A-75C614EA6BD4}"/>
    <dgm:cxn modelId="{53F5EDC3-BEC4-484B-BD82-6E6F5A40B514}" type="presOf" srcId="{2B8C714E-405C-4A08-8857-5D98F4CB4D2D}" destId="{94832987-F4AA-42AE-A988-DFB19D6B97A4}" srcOrd="1" destOrd="0" presId="urn:microsoft.com/office/officeart/2005/8/layout/hProcess7#1"/>
    <dgm:cxn modelId="{4ABF432B-F3EC-4F0A-80AE-08B8EED0FBD7}" srcId="{5AB22805-DF4C-44C2-8DEC-7709E4D22AA1}" destId="{6B5FBC1B-4437-43A9-B419-6A1E86B3DE68}" srcOrd="0" destOrd="0" parTransId="{3326A58D-045D-4EB7-8885-8A94F78FC3CF}" sibTransId="{77F5B4A7-1126-496A-9CEB-7F78C41A9816}"/>
    <dgm:cxn modelId="{8F2FDBBA-1A1B-4264-A195-E4D7E5D98501}" srcId="{2B8C714E-405C-4A08-8857-5D98F4CB4D2D}" destId="{69A663E2-3971-4151-9A8F-CF711E04BF8B}" srcOrd="0" destOrd="0" parTransId="{E2C9DF41-5C94-4985-BAC2-62735776F307}" sibTransId="{4BA74870-FF1C-4C86-9AE5-1F3824B8C4F0}"/>
    <dgm:cxn modelId="{F0581F25-33DE-4FC0-ABF9-5B1E501C3086}" type="presOf" srcId="{5AB22805-DF4C-44C2-8DEC-7709E4D22AA1}" destId="{C6D7D0BA-F3DB-4796-98C8-852384D0AFE1}" srcOrd="0" destOrd="0" presId="urn:microsoft.com/office/officeart/2005/8/layout/hProcess7#1"/>
    <dgm:cxn modelId="{4A3707FF-3DCC-46F3-8422-23D80090F5E2}" srcId="{6B5FBC1B-4437-43A9-B419-6A1E86B3DE68}" destId="{9F96CF8D-BC38-4CB9-9208-92BA2E43EF24}" srcOrd="0" destOrd="0" parTransId="{2E937C85-C8A5-4BC7-8593-1E26D3F3EB70}" sibTransId="{2A72543F-950B-4263-AAE5-53B28308304B}"/>
    <dgm:cxn modelId="{A62D9E2B-36C0-410C-8635-B428C338BDE7}" type="presOf" srcId="{5AEAE15F-0F9F-4057-9BA7-A5DC899C0BBE}" destId="{126F6D30-76CE-4FF1-A0F5-270D9BB0116F}" srcOrd="0" destOrd="0" presId="urn:microsoft.com/office/officeart/2005/8/layout/hProcess7#1"/>
    <dgm:cxn modelId="{3EA6697F-1ABD-4271-991C-E5E08DD75B84}" srcId="{5AB22805-DF4C-44C2-8DEC-7709E4D22AA1}" destId="{9D7112C1-4550-4EC6-8B05-9524353865F9}" srcOrd="2" destOrd="0" parTransId="{0DC4E665-D7B5-4759-81A0-3F45CCEB1135}" sibTransId="{195F77C0-AE27-4067-8EFD-D6B89D552F85}"/>
    <dgm:cxn modelId="{10F6C622-399A-4ACC-8CBC-DE491450B49D}" type="presParOf" srcId="{C6D7D0BA-F3DB-4796-98C8-852384D0AFE1}" destId="{51CFC9D8-9DAE-40FC-B027-6ECF84E6549A}" srcOrd="0" destOrd="0" presId="urn:microsoft.com/office/officeart/2005/8/layout/hProcess7#1"/>
    <dgm:cxn modelId="{7468F87E-F696-4B89-B4B4-1C8C0D5CB77C}" type="presParOf" srcId="{51CFC9D8-9DAE-40FC-B027-6ECF84E6549A}" destId="{7249CD1A-E083-4D98-8BE8-15AB4B3D5EB0}" srcOrd="0" destOrd="0" presId="urn:microsoft.com/office/officeart/2005/8/layout/hProcess7#1"/>
    <dgm:cxn modelId="{7BE601B6-A5C5-4104-BCD9-1EAF96A141AE}" type="presParOf" srcId="{51CFC9D8-9DAE-40FC-B027-6ECF84E6549A}" destId="{E144C4D5-0C4B-4C20-8CB9-3BC1542B1A58}" srcOrd="1" destOrd="0" presId="urn:microsoft.com/office/officeart/2005/8/layout/hProcess7#1"/>
    <dgm:cxn modelId="{FE334A4F-B1F6-42FA-B0B1-2FADB25BDFB5}" type="presParOf" srcId="{51CFC9D8-9DAE-40FC-B027-6ECF84E6549A}" destId="{0E310048-B303-4CE7-A3CD-06206801C970}" srcOrd="2" destOrd="0" presId="urn:microsoft.com/office/officeart/2005/8/layout/hProcess7#1"/>
    <dgm:cxn modelId="{ACFBA7D7-9F4E-4D43-B9AD-5908C3500D18}" type="presParOf" srcId="{C6D7D0BA-F3DB-4796-98C8-852384D0AFE1}" destId="{04391DE1-351E-425E-8B39-BDE42AE40346}" srcOrd="1" destOrd="0" presId="urn:microsoft.com/office/officeart/2005/8/layout/hProcess7#1"/>
    <dgm:cxn modelId="{332643A8-96D9-434B-B041-BF92EA2CA934}" type="presParOf" srcId="{C6D7D0BA-F3DB-4796-98C8-852384D0AFE1}" destId="{5AC63F5F-6D04-44BF-BF74-C9FCCFEB962A}" srcOrd="2" destOrd="0" presId="urn:microsoft.com/office/officeart/2005/8/layout/hProcess7#1"/>
    <dgm:cxn modelId="{02223A5C-630D-497E-8E9F-F950388EB0CB}" type="presParOf" srcId="{5AC63F5F-6D04-44BF-BF74-C9FCCFEB962A}" destId="{407C1711-ABB0-4CE9-928E-58732C29BF79}" srcOrd="0" destOrd="0" presId="urn:microsoft.com/office/officeart/2005/8/layout/hProcess7#1"/>
    <dgm:cxn modelId="{53D0EA9C-D227-40A7-9707-ED300EF1AA72}" type="presParOf" srcId="{5AC63F5F-6D04-44BF-BF74-C9FCCFEB962A}" destId="{1820F74F-D7D1-4F7A-9006-0D6E72D784C2}" srcOrd="1" destOrd="0" presId="urn:microsoft.com/office/officeart/2005/8/layout/hProcess7#1"/>
    <dgm:cxn modelId="{2E2CD29C-2C82-40B8-ADCC-D6A7CC8187E4}" type="presParOf" srcId="{5AC63F5F-6D04-44BF-BF74-C9FCCFEB962A}" destId="{43A01B75-6771-4089-88B3-E3C340B3F152}" srcOrd="2" destOrd="0" presId="urn:microsoft.com/office/officeart/2005/8/layout/hProcess7#1"/>
    <dgm:cxn modelId="{140C7D73-CB02-47B9-B5FF-DADA12FE0353}" type="presParOf" srcId="{C6D7D0BA-F3DB-4796-98C8-852384D0AFE1}" destId="{BF341E90-4EF7-49C3-8751-FC56E42B6D97}" srcOrd="3" destOrd="0" presId="urn:microsoft.com/office/officeart/2005/8/layout/hProcess7#1"/>
    <dgm:cxn modelId="{34D98C41-D537-409F-BF3D-2AF12DD39E57}" type="presParOf" srcId="{C6D7D0BA-F3DB-4796-98C8-852384D0AFE1}" destId="{BBD1B8DC-51B6-4DF4-9351-BEBBC08C1274}" srcOrd="4" destOrd="0" presId="urn:microsoft.com/office/officeart/2005/8/layout/hProcess7#1"/>
    <dgm:cxn modelId="{235F2F75-9792-44ED-B177-8A7B8BA3DFE2}" type="presParOf" srcId="{BBD1B8DC-51B6-4DF4-9351-BEBBC08C1274}" destId="{39B2436B-D4B0-4B4F-825F-286B1D7352C4}" srcOrd="0" destOrd="0" presId="urn:microsoft.com/office/officeart/2005/8/layout/hProcess7#1"/>
    <dgm:cxn modelId="{9F77BAB5-B468-4311-9336-D734A1983F0E}" type="presParOf" srcId="{BBD1B8DC-51B6-4DF4-9351-BEBBC08C1274}" destId="{94832987-F4AA-42AE-A988-DFB19D6B97A4}" srcOrd="1" destOrd="0" presId="urn:microsoft.com/office/officeart/2005/8/layout/hProcess7#1"/>
    <dgm:cxn modelId="{C6E62E87-0FB3-4026-BFB4-B49AB21973E2}" type="presParOf" srcId="{BBD1B8DC-51B6-4DF4-9351-BEBBC08C1274}" destId="{C093E922-673D-4A3A-93EC-D7DCF03AF8C8}" srcOrd="2" destOrd="0" presId="urn:microsoft.com/office/officeart/2005/8/layout/hProcess7#1"/>
    <dgm:cxn modelId="{90BDC336-7347-4209-A985-65314A2F8C40}" type="presParOf" srcId="{C6D7D0BA-F3DB-4796-98C8-852384D0AFE1}" destId="{122C7FEF-897C-417E-B960-2CA91C8AFE83}" srcOrd="5" destOrd="0" presId="urn:microsoft.com/office/officeart/2005/8/layout/hProcess7#1"/>
    <dgm:cxn modelId="{D939393C-699B-490C-9C85-EA8C189AE217}" type="presParOf" srcId="{C6D7D0BA-F3DB-4796-98C8-852384D0AFE1}" destId="{E8FECB23-8186-4011-A260-FB36E5F44DDA}" srcOrd="6" destOrd="0" presId="urn:microsoft.com/office/officeart/2005/8/layout/hProcess7#1"/>
    <dgm:cxn modelId="{5D8192DF-18E5-429B-99E7-857F8CB63A85}" type="presParOf" srcId="{E8FECB23-8186-4011-A260-FB36E5F44DDA}" destId="{2DAC379A-E087-40E6-ABE6-D35ECA4EE8E6}" srcOrd="0" destOrd="0" presId="urn:microsoft.com/office/officeart/2005/8/layout/hProcess7#1"/>
    <dgm:cxn modelId="{04782C7A-F1F3-4DF1-B590-DFAF9004FAF0}" type="presParOf" srcId="{E8FECB23-8186-4011-A260-FB36E5F44DDA}" destId="{A451B51E-D166-4313-AA0C-4589EC4D9885}" srcOrd="1" destOrd="0" presId="urn:microsoft.com/office/officeart/2005/8/layout/hProcess7#1"/>
    <dgm:cxn modelId="{9FDD72B5-1659-4988-8569-4E9DE57F688C}" type="presParOf" srcId="{E8FECB23-8186-4011-A260-FB36E5F44DDA}" destId="{79F0D104-6E42-4108-BED1-8AB0C870BC65}" srcOrd="2" destOrd="0" presId="urn:microsoft.com/office/officeart/2005/8/layout/hProcess7#1"/>
    <dgm:cxn modelId="{5A878E06-F29B-4CA8-BFB6-9846FC726FEF}" type="presParOf" srcId="{C6D7D0BA-F3DB-4796-98C8-852384D0AFE1}" destId="{078424E3-4E62-4599-B08D-FB7FF5D707E3}" srcOrd="7" destOrd="0" presId="urn:microsoft.com/office/officeart/2005/8/layout/hProcess7#1"/>
    <dgm:cxn modelId="{C354BB6C-0ECF-40D8-B278-4481187EBC35}" type="presParOf" srcId="{C6D7D0BA-F3DB-4796-98C8-852384D0AFE1}" destId="{2CDC5A2E-BF1F-4982-8B64-037D157389A8}" srcOrd="8" destOrd="0" presId="urn:microsoft.com/office/officeart/2005/8/layout/hProcess7#1"/>
    <dgm:cxn modelId="{D11BEC6D-0CAA-491F-A322-C28D80DF1BC3}" type="presParOf" srcId="{2CDC5A2E-BF1F-4982-8B64-037D157389A8}" destId="{C88A823C-B783-41C9-9B20-2225400C1775}" srcOrd="0" destOrd="0" presId="urn:microsoft.com/office/officeart/2005/8/layout/hProcess7#1"/>
    <dgm:cxn modelId="{518C0BF4-6486-4E8E-91E5-6BEC891972D0}" type="presParOf" srcId="{2CDC5A2E-BF1F-4982-8B64-037D157389A8}" destId="{DA1AEC61-8867-4F86-9CFF-02A9ACFE59D8}" srcOrd="1" destOrd="0" presId="urn:microsoft.com/office/officeart/2005/8/layout/hProcess7#1"/>
    <dgm:cxn modelId="{F70BBCA8-B585-46CB-B07A-FFBDBCFDEA69}" type="presParOf" srcId="{2CDC5A2E-BF1F-4982-8B64-037D157389A8}" destId="{126F6D30-76CE-4FF1-A0F5-270D9BB0116F}" srcOrd="2" destOrd="0" presId="urn:microsoft.com/office/officeart/2005/8/layout/hProcess7#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49CD1A-E083-4D98-8BE8-15AB4B3D5EB0}">
      <dsp:nvSpPr>
        <dsp:cNvPr id="0" name=""/>
        <dsp:cNvSpPr/>
      </dsp:nvSpPr>
      <dsp:spPr>
        <a:xfrm>
          <a:off x="692" y="-94590"/>
          <a:ext cx="2978050" cy="5360276"/>
        </a:xfrm>
        <a:prstGeom prst="roundRect">
          <a:avLst>
            <a:gd name="adj" fmla="val 5000"/>
          </a:avLst>
        </a:prstGeom>
        <a:solidFill>
          <a:schemeClr val="accent6">
            <a:shade val="8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6586" rIns="151130" bIns="0" numCol="1" spcCol="1270" anchor="t" anchorCtr="0">
          <a:noAutofit/>
        </a:bodyPr>
        <a:lstStyle/>
        <a:p>
          <a:pPr lvl="0" algn="r" defTabSz="1511300">
            <a:lnSpc>
              <a:spcPct val="90000"/>
            </a:lnSpc>
            <a:spcBef>
              <a:spcPct val="0"/>
            </a:spcBef>
            <a:spcAft>
              <a:spcPct val="35000"/>
            </a:spcAft>
          </a:pPr>
          <a:r>
            <a:rPr lang="en-US" sz="3400" b="1" kern="1200" dirty="0" smtClean="0">
              <a:solidFill>
                <a:srgbClr val="FF0000"/>
              </a:solidFill>
              <a:effectLst>
                <a:outerShdw blurRad="38100" dist="38100" dir="2700000" algn="tl">
                  <a:srgbClr val="000000">
                    <a:alpha val="43137"/>
                  </a:srgbClr>
                </a:outerShdw>
              </a:effectLst>
            </a:rPr>
            <a:t>CHURCH</a:t>
          </a:r>
          <a:endParaRPr lang="en-US" sz="3400" b="1" kern="1200" dirty="0">
            <a:solidFill>
              <a:srgbClr val="FF0000"/>
            </a:solidFill>
            <a:effectLst>
              <a:outerShdw blurRad="38100" dist="38100" dir="2700000" algn="tl">
                <a:srgbClr val="000000">
                  <a:alpha val="43137"/>
                </a:srgbClr>
              </a:outerShdw>
            </a:effectLst>
          </a:endParaRPr>
        </a:p>
      </dsp:txBody>
      <dsp:txXfrm rot="16200000">
        <a:off x="-1899216" y="1805317"/>
        <a:ext cx="4395427" cy="595610"/>
      </dsp:txXfrm>
    </dsp:sp>
    <dsp:sp modelId="{0E310048-B303-4CE7-A3CD-06206801C970}">
      <dsp:nvSpPr>
        <dsp:cNvPr id="0" name=""/>
        <dsp:cNvSpPr/>
      </dsp:nvSpPr>
      <dsp:spPr>
        <a:xfrm>
          <a:off x="596302" y="-94590"/>
          <a:ext cx="2218647" cy="5360276"/>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5725" rIns="0" bIns="0" numCol="1" spcCol="1270" anchor="t" anchorCtr="0">
          <a:noAutofit/>
        </a:bodyPr>
        <a:lstStyle/>
        <a:p>
          <a:pPr lvl="0" algn="l" defTabSz="1111250">
            <a:lnSpc>
              <a:spcPct val="90000"/>
            </a:lnSpc>
            <a:spcBef>
              <a:spcPct val="0"/>
            </a:spcBef>
            <a:spcAft>
              <a:spcPct val="35000"/>
            </a:spcAft>
          </a:pPr>
          <a:r>
            <a:rPr lang="en-GB" sz="2500" kern="1200" dirty="0" smtClean="0">
              <a:effectLst/>
            </a:rPr>
            <a:t>John disagreed with the Pope about how to run the Church.  From 1208 until 1213, the Pope banned all church services in England and English people feared that they would all go to HELL!  Some Church leaders blamed John for the trouble</a:t>
          </a:r>
          <a:endParaRPr lang="en-US" sz="2500" kern="1200" dirty="0"/>
        </a:p>
      </dsp:txBody>
      <dsp:txXfrm>
        <a:off x="596302" y="-94590"/>
        <a:ext cx="2218647" cy="5360276"/>
      </dsp:txXfrm>
    </dsp:sp>
    <dsp:sp modelId="{39B2436B-D4B0-4B4F-825F-286B1D7352C4}">
      <dsp:nvSpPr>
        <dsp:cNvPr id="0" name=""/>
        <dsp:cNvSpPr/>
      </dsp:nvSpPr>
      <dsp:spPr>
        <a:xfrm>
          <a:off x="3074278" y="-94590"/>
          <a:ext cx="2978050" cy="5517911"/>
        </a:xfrm>
        <a:prstGeom prst="roundRect">
          <a:avLst>
            <a:gd name="adj" fmla="val 5000"/>
          </a:avLst>
        </a:prstGeom>
        <a:solidFill>
          <a:schemeClr val="accent6">
            <a:shade val="80000"/>
            <a:hueOff val="0"/>
            <a:satOff val="-16910"/>
            <a:lumOff val="1690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6586" rIns="151130" bIns="0" numCol="1" spcCol="1270" anchor="t" anchorCtr="0">
          <a:noAutofit/>
        </a:bodyPr>
        <a:lstStyle/>
        <a:p>
          <a:pPr lvl="0" algn="r" defTabSz="1511300">
            <a:lnSpc>
              <a:spcPct val="90000"/>
            </a:lnSpc>
            <a:spcBef>
              <a:spcPct val="0"/>
            </a:spcBef>
            <a:spcAft>
              <a:spcPct val="35000"/>
            </a:spcAft>
          </a:pPr>
          <a:r>
            <a:rPr lang="en-US" sz="3400" b="1" kern="1200" dirty="0" smtClean="0">
              <a:solidFill>
                <a:srgbClr val="FF0000"/>
              </a:solidFill>
              <a:effectLst>
                <a:outerShdw blurRad="38100" dist="38100" dir="2700000" algn="tl">
                  <a:srgbClr val="000000">
                    <a:alpha val="43137"/>
                  </a:srgbClr>
                </a:outerShdw>
              </a:effectLst>
            </a:rPr>
            <a:t>LOST  WARS</a:t>
          </a:r>
          <a:endParaRPr lang="en-US" sz="3400" b="1" kern="1200" dirty="0">
            <a:solidFill>
              <a:srgbClr val="FF0000"/>
            </a:solidFill>
            <a:effectLst>
              <a:outerShdw blurRad="38100" dist="38100" dir="2700000" algn="tl">
                <a:srgbClr val="000000">
                  <a:alpha val="43137"/>
                </a:srgbClr>
              </a:outerShdw>
            </a:effectLst>
          </a:endParaRPr>
        </a:p>
      </dsp:txBody>
      <dsp:txXfrm rot="16200000">
        <a:off x="1109740" y="1869947"/>
        <a:ext cx="4524687" cy="595610"/>
      </dsp:txXfrm>
    </dsp:sp>
    <dsp:sp modelId="{1820F74F-D7D1-4F7A-9006-0D6E72D784C2}">
      <dsp:nvSpPr>
        <dsp:cNvPr id="0" name=""/>
        <dsp:cNvSpPr/>
      </dsp:nvSpPr>
      <dsp:spPr>
        <a:xfrm rot="5400000">
          <a:off x="2798534" y="3415866"/>
          <a:ext cx="525230" cy="446707"/>
        </a:xfrm>
        <a:prstGeom prst="flowChartExtra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093E922-673D-4A3A-93EC-D7DCF03AF8C8}">
      <dsp:nvSpPr>
        <dsp:cNvPr id="0" name=""/>
        <dsp:cNvSpPr/>
      </dsp:nvSpPr>
      <dsp:spPr>
        <a:xfrm>
          <a:off x="3669888" y="-94590"/>
          <a:ext cx="2218647" cy="5517911"/>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96012" rIns="0" bIns="0" numCol="1" spcCol="1270" anchor="t" anchorCtr="0">
          <a:noAutofit/>
        </a:bodyPr>
        <a:lstStyle/>
        <a:p>
          <a:pPr lvl="0" algn="l" defTabSz="1244600">
            <a:lnSpc>
              <a:spcPct val="90000"/>
            </a:lnSpc>
            <a:spcBef>
              <a:spcPct val="0"/>
            </a:spcBef>
            <a:spcAft>
              <a:spcPct val="35000"/>
            </a:spcAft>
          </a:pPr>
          <a:r>
            <a:rPr lang="en-GB" sz="2800" kern="1200" dirty="0" smtClean="0">
              <a:effectLst/>
            </a:rPr>
            <a:t>John went to war twice against the French king.  His army was badly beaten both times.  He lost almost all the land that his father had gained in France!</a:t>
          </a:r>
          <a:endParaRPr lang="en-US" sz="2800" kern="1200" dirty="0"/>
        </a:p>
      </dsp:txBody>
      <dsp:txXfrm>
        <a:off x="3669888" y="-94590"/>
        <a:ext cx="2218647" cy="5517911"/>
      </dsp:txXfrm>
    </dsp:sp>
    <dsp:sp modelId="{C88A823C-B783-41C9-9B20-2225400C1775}">
      <dsp:nvSpPr>
        <dsp:cNvPr id="0" name=""/>
        <dsp:cNvSpPr/>
      </dsp:nvSpPr>
      <dsp:spPr>
        <a:xfrm>
          <a:off x="6165257" y="-94590"/>
          <a:ext cx="2978050" cy="5675581"/>
        </a:xfrm>
        <a:prstGeom prst="roundRect">
          <a:avLst>
            <a:gd name="adj" fmla="val 5000"/>
          </a:avLst>
        </a:prstGeom>
        <a:solidFill>
          <a:schemeClr val="accent6">
            <a:shade val="80000"/>
            <a:hueOff val="0"/>
            <a:satOff val="-33821"/>
            <a:lumOff val="338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6586" rIns="151130" bIns="0" numCol="1" spcCol="1270" anchor="t" anchorCtr="0">
          <a:noAutofit/>
        </a:bodyPr>
        <a:lstStyle/>
        <a:p>
          <a:pPr lvl="0" algn="r" defTabSz="1511300">
            <a:lnSpc>
              <a:spcPct val="90000"/>
            </a:lnSpc>
            <a:spcBef>
              <a:spcPct val="0"/>
            </a:spcBef>
            <a:spcAft>
              <a:spcPct val="35000"/>
            </a:spcAft>
          </a:pPr>
          <a:r>
            <a:rPr lang="en-US" sz="3400" b="1" kern="1200" dirty="0" smtClean="0">
              <a:solidFill>
                <a:srgbClr val="FF0000"/>
              </a:solidFill>
              <a:effectLst>
                <a:outerShdw blurRad="38100" dist="38100" dir="2700000" algn="tl">
                  <a:srgbClr val="000000">
                    <a:alpha val="43137"/>
                  </a:srgbClr>
                </a:outerShdw>
              </a:effectLst>
            </a:rPr>
            <a:t>RAISED TAXES</a:t>
          </a:r>
          <a:endParaRPr lang="en-US" sz="3400" b="1" kern="1200" dirty="0">
            <a:solidFill>
              <a:srgbClr val="FF0000"/>
            </a:solidFill>
            <a:effectLst>
              <a:outerShdw blurRad="38100" dist="38100" dir="2700000" algn="tl">
                <a:srgbClr val="000000">
                  <a:alpha val="43137"/>
                </a:srgbClr>
              </a:outerShdw>
            </a:effectLst>
          </a:endParaRPr>
        </a:p>
      </dsp:txBody>
      <dsp:txXfrm rot="16200000">
        <a:off x="4136073" y="1934592"/>
        <a:ext cx="4653976" cy="595610"/>
      </dsp:txXfrm>
    </dsp:sp>
    <dsp:sp modelId="{A451B51E-D166-4313-AA0C-4589EC4D9885}">
      <dsp:nvSpPr>
        <dsp:cNvPr id="0" name=""/>
        <dsp:cNvSpPr/>
      </dsp:nvSpPr>
      <dsp:spPr>
        <a:xfrm rot="5400000">
          <a:off x="5872807" y="3494755"/>
          <a:ext cx="525230" cy="446707"/>
        </a:xfrm>
        <a:prstGeom prst="flowChartExtract">
          <a:avLst/>
        </a:prstGeom>
        <a:solidFill>
          <a:schemeClr val="lt1">
            <a:hueOff val="0"/>
            <a:satOff val="0"/>
            <a:lumOff val="0"/>
            <a:alphaOff val="0"/>
          </a:schemeClr>
        </a:solidFill>
        <a:ln w="25400" cap="flat" cmpd="sng" algn="ctr">
          <a:solidFill>
            <a:schemeClr val="accent6">
              <a:shade val="80000"/>
              <a:hueOff val="0"/>
              <a:satOff val="-33821"/>
              <a:lumOff val="33815"/>
              <a:alphaOff val="0"/>
            </a:schemeClr>
          </a:solidFill>
          <a:prstDash val="solid"/>
        </a:ln>
        <a:effectLst/>
      </dsp:spPr>
      <dsp:style>
        <a:lnRef idx="2">
          <a:scrgbClr r="0" g="0" b="0"/>
        </a:lnRef>
        <a:fillRef idx="1">
          <a:scrgbClr r="0" g="0" b="0"/>
        </a:fillRef>
        <a:effectRef idx="0">
          <a:scrgbClr r="0" g="0" b="0"/>
        </a:effectRef>
        <a:fontRef idx="minor"/>
      </dsp:style>
    </dsp:sp>
    <dsp:sp modelId="{126F6D30-76CE-4FF1-A0F5-270D9BB0116F}">
      <dsp:nvSpPr>
        <dsp:cNvPr id="0" name=""/>
        <dsp:cNvSpPr/>
      </dsp:nvSpPr>
      <dsp:spPr>
        <a:xfrm>
          <a:off x="6760867" y="-94590"/>
          <a:ext cx="2218647" cy="5675581"/>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96012" rIns="0" bIns="0" numCol="1" spcCol="1270" anchor="t" anchorCtr="0">
          <a:noAutofit/>
        </a:bodyPr>
        <a:lstStyle/>
        <a:p>
          <a:pPr lvl="0" algn="l" defTabSz="1244600">
            <a:lnSpc>
              <a:spcPct val="90000"/>
            </a:lnSpc>
            <a:spcBef>
              <a:spcPct val="0"/>
            </a:spcBef>
            <a:spcAft>
              <a:spcPct val="35000"/>
            </a:spcAft>
          </a:pPr>
          <a:r>
            <a:rPr lang="en-GB" sz="2800" kern="1200" dirty="0" smtClean="0">
              <a:effectLst/>
            </a:rPr>
            <a:t>John raised taxes in England to pay for the wars.  This upset his BARONS!  He ordered them to pay far more tax than earlier kings had done!</a:t>
          </a:r>
          <a:endParaRPr lang="en-US" sz="2800" kern="1200" dirty="0"/>
        </a:p>
      </dsp:txBody>
      <dsp:txXfrm>
        <a:off x="6760867" y="-94590"/>
        <a:ext cx="2218647" cy="5675581"/>
      </dsp:txXfrm>
    </dsp:sp>
  </dsp:spTree>
</dsp:drawing>
</file>

<file path=ppt/diagrams/layout1.xml><?xml version="1.0" encoding="utf-8"?>
<dgm:layoutDef xmlns:dgm="http://schemas.openxmlformats.org/drawingml/2006/diagram" xmlns:a="http://schemas.openxmlformats.org/drawingml/2006/main" uniqueId="urn:microsoft.com/office/officeart/2005/8/layout/hProcess7#1">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presOf axis="self"/>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presOf axis="self"/>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1638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1638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1638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639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1639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97C19C52-16B4-4D41-9C4B-1C14C3A3C8C6}" type="slidenum">
              <a:rPr lang="en-US"/>
              <a:pPr/>
              <a:t>‹#›</a:t>
            </a:fld>
            <a:endParaRPr lang="en-US"/>
          </a:p>
        </p:txBody>
      </p:sp>
    </p:spTree>
    <p:extLst>
      <p:ext uri="{BB962C8B-B14F-4D97-AF65-F5344CB8AC3E}">
        <p14:creationId xmlns:p14="http://schemas.microsoft.com/office/powerpoint/2010/main" val="36270436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25A250C-A417-4D95-8911-EA97493DE5C7}" type="slidenum">
              <a:rPr lang="en-US"/>
              <a:pPr/>
              <a:t>1</a:t>
            </a:fld>
            <a:endParaRPr lang="en-US"/>
          </a:p>
        </p:txBody>
      </p:sp>
      <p:sp>
        <p:nvSpPr>
          <p:cNvPr id="17410" name="Rectangle 2"/>
          <p:cNvSpPr>
            <a:spLocks noGrp="1" noRot="1" noChangeAspect="1" noChangeArrowheads="1" noTextEdit="1"/>
          </p:cNvSpPr>
          <p:nvPr>
            <p:ph type="sldImg"/>
          </p:nvPr>
        </p:nvSpPr>
        <p:spPr>
          <a:ln/>
        </p:spPr>
      </p:sp>
      <p:sp>
        <p:nvSpPr>
          <p:cNvPr id="174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C19C52-16B4-4D41-9C4B-1C14C3A3C8C6}"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F33DEBF-9A6B-4962-B947-EC8567BCC628}"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C19C52-16B4-4D41-9C4B-1C14C3A3C8C6}"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C19C52-16B4-4D41-9C4B-1C14C3A3C8C6}"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E4BE2BCE-6265-49BB-9827-DF9B12FA56F9}" type="slidenum">
              <a:rPr lang="en-US" smtClean="0"/>
              <a:pPr>
                <a:defRPr/>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7C19C52-16B4-4D41-9C4B-1C14C3A3C8C6}"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087E4F0-20C4-4DBB-A686-1888CA9413C5}" type="slidenum">
              <a:rPr lang="en-US"/>
              <a:pPr/>
              <a:t>8</a:t>
            </a:fld>
            <a:endParaRPr lang="en-US"/>
          </a:p>
        </p:txBody>
      </p:sp>
      <p:sp>
        <p:nvSpPr>
          <p:cNvPr id="119810" name="Rectangle 2"/>
          <p:cNvSpPr>
            <a:spLocks noGrp="1" noRot="1" noChangeAspect="1" noChangeArrowheads="1" noTextEdit="1"/>
          </p:cNvSpPr>
          <p:nvPr>
            <p:ph type="sldImg"/>
          </p:nvPr>
        </p:nvSpPr>
        <p:spPr>
          <a:ln/>
        </p:spPr>
      </p:sp>
      <p:sp>
        <p:nvSpPr>
          <p:cNvPr id="119811"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BCEEFD5-DDBE-4B23-A7A1-ABC15C4D5080}"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EB321DF-6934-401D-AECC-435689723BDB}"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E783A07-02F9-4DC1-AFC0-DA92CFC6964E}"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4E7CE232-3514-4F8E-BDEE-B9593AA7EC0E}"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746FD71E-3890-4CFF-B56C-E21100B807B1}"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066A5C68-06F2-4627-87EA-22F8F6B24621}"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AB518D41-E122-4D57-ADBE-40C2052FD1B6}"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870CEB12-E4C2-4B34-89A9-23FAB57A8BC9}"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8BE6BADE-E02A-43EC-AB28-984D6F563624}"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754F6A5-40A7-41F7-9072-59BF4E7E280D}"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15E8EE1-FA48-421F-879E-D57E45FA6DF5}"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1143000" y="609600"/>
            <a:ext cx="7772400" cy="1143000"/>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1169988" y="1946275"/>
            <a:ext cx="7772400" cy="4114800"/>
          </a:xfrm>
        </p:spPr>
        <p:txBody>
          <a:bodyPr/>
          <a:lstStyle/>
          <a:p>
            <a:endParaRPr lang="en-US"/>
          </a:p>
        </p:txBody>
      </p:sp>
      <p:sp>
        <p:nvSpPr>
          <p:cNvPr id="4" name="Date Placeholder 3"/>
          <p:cNvSpPr>
            <a:spLocks noGrp="1"/>
          </p:cNvSpPr>
          <p:nvPr>
            <p:ph type="dt" sz="half" idx="10"/>
          </p:nvPr>
        </p:nvSpPr>
        <p:spPr>
          <a:xfrm>
            <a:off x="1143000" y="6248400"/>
            <a:ext cx="1905000" cy="457200"/>
          </a:xfrm>
        </p:spPr>
        <p:txBody>
          <a:bodyPr/>
          <a:lstStyle>
            <a:lvl1pPr>
              <a:defRPr/>
            </a:lvl1pPr>
          </a:lstStyle>
          <a:p>
            <a:endParaRPr lang="en-GB"/>
          </a:p>
        </p:txBody>
      </p:sp>
      <p:sp>
        <p:nvSpPr>
          <p:cNvPr id="5" name="Footer Placeholder 4"/>
          <p:cNvSpPr>
            <a:spLocks noGrp="1"/>
          </p:cNvSpPr>
          <p:nvPr>
            <p:ph type="ftr" sz="quarter" idx="11"/>
          </p:nvPr>
        </p:nvSpPr>
        <p:spPr>
          <a:xfrm>
            <a:off x="3581400" y="6248400"/>
            <a:ext cx="2895600" cy="457200"/>
          </a:xfrm>
        </p:spPr>
        <p:txBody>
          <a:bodyPr/>
          <a:lstStyle>
            <a:lvl1pPr>
              <a:defRPr/>
            </a:lvl1pPr>
          </a:lstStyle>
          <a:p>
            <a:endParaRPr lang="en-GB"/>
          </a:p>
        </p:txBody>
      </p:sp>
      <p:sp>
        <p:nvSpPr>
          <p:cNvPr id="6" name="Slide Number Placeholder 5"/>
          <p:cNvSpPr>
            <a:spLocks noGrp="1"/>
          </p:cNvSpPr>
          <p:nvPr>
            <p:ph type="sldNum" sz="quarter" idx="12"/>
          </p:nvPr>
        </p:nvSpPr>
        <p:spPr>
          <a:xfrm>
            <a:off x="7010400" y="6248400"/>
            <a:ext cx="1905000" cy="457200"/>
          </a:xfrm>
        </p:spPr>
        <p:txBody>
          <a:bodyPr/>
          <a:lstStyle>
            <a:lvl1pPr>
              <a:defRPr/>
            </a:lvl1pPr>
          </a:lstStyle>
          <a:p>
            <a:fld id="{75AF648C-72B0-4138-869D-C682BB6064FB}" type="slidenum">
              <a:rPr lang="en-GB"/>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DF09434-A87F-41FB-8591-CD37668D6B22}"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5" name="Picture 7" descr="British%20Flag"/>
          <p:cNvPicPr>
            <a:picLocks noChangeAspect="1" noChangeArrowheads="1"/>
          </p:cNvPicPr>
          <p:nvPr/>
        </p:nvPicPr>
        <p:blipFill>
          <a:blip r:embed="rId3" cstate="print"/>
          <a:srcRect l="873" t="1297" r="1454" b="1730"/>
          <a:stretch>
            <a:fillRect/>
          </a:stretch>
        </p:blipFill>
        <p:spPr bwMode="auto">
          <a:xfrm>
            <a:off x="304800" y="304800"/>
            <a:ext cx="3581400" cy="2215991"/>
          </a:xfrm>
          <a:prstGeom prst="rect">
            <a:avLst/>
          </a:prstGeom>
          <a:noFill/>
        </p:spPr>
      </p:pic>
      <p:sp>
        <p:nvSpPr>
          <p:cNvPr id="2052" name="Text Box 4"/>
          <p:cNvSpPr txBox="1">
            <a:spLocks noChangeArrowheads="1"/>
          </p:cNvSpPr>
          <p:nvPr/>
        </p:nvSpPr>
        <p:spPr bwMode="auto">
          <a:xfrm>
            <a:off x="3886200" y="34047"/>
            <a:ext cx="4724400" cy="3046988"/>
          </a:xfrm>
          <a:prstGeom prst="rect">
            <a:avLst/>
          </a:prstGeom>
          <a:noFill/>
          <a:ln w="9525">
            <a:noFill/>
            <a:miter lim="800000"/>
            <a:headEnd/>
            <a:tailEnd/>
          </a:ln>
          <a:effectLst/>
        </p:spPr>
        <p:txBody>
          <a:bodyPr wrap="square">
            <a:spAutoFit/>
          </a:bodyPr>
          <a:lstStyle/>
          <a:p>
            <a:pPr algn="ctr">
              <a:spcBef>
                <a:spcPct val="50000"/>
              </a:spcBef>
            </a:pPr>
            <a:r>
              <a:rPr lang="en-US" sz="4800" dirty="0">
                <a:solidFill>
                  <a:srgbClr val="FF0000"/>
                </a:solidFill>
                <a:effectLst>
                  <a:outerShdw blurRad="38100" dist="38100" dir="2700000" algn="tl">
                    <a:srgbClr val="FFFFFF"/>
                  </a:outerShdw>
                </a:effectLst>
                <a:latin typeface="Elephant" pitchFamily="18" charset="0"/>
              </a:rPr>
              <a:t>English</a:t>
            </a:r>
            <a:br>
              <a:rPr lang="en-US" sz="4800" dirty="0">
                <a:solidFill>
                  <a:srgbClr val="FF0000"/>
                </a:solidFill>
                <a:effectLst>
                  <a:outerShdw blurRad="38100" dist="38100" dir="2700000" algn="tl">
                    <a:srgbClr val="FFFFFF"/>
                  </a:outerShdw>
                </a:effectLst>
                <a:latin typeface="Elephant" pitchFamily="18" charset="0"/>
              </a:rPr>
            </a:br>
            <a:r>
              <a:rPr lang="en-US" sz="4800" dirty="0">
                <a:solidFill>
                  <a:srgbClr val="FF0000"/>
                </a:solidFill>
                <a:effectLst>
                  <a:outerShdw blurRad="38100" dist="38100" dir="2700000" algn="tl">
                    <a:srgbClr val="FFFFFF"/>
                  </a:outerShdw>
                </a:effectLst>
                <a:latin typeface="Elephant" pitchFamily="18" charset="0"/>
              </a:rPr>
              <a:t>Constitutional</a:t>
            </a:r>
            <a:br>
              <a:rPr lang="en-US" sz="4800" dirty="0">
                <a:solidFill>
                  <a:srgbClr val="FF0000"/>
                </a:solidFill>
                <a:effectLst>
                  <a:outerShdw blurRad="38100" dist="38100" dir="2700000" algn="tl">
                    <a:srgbClr val="FFFFFF"/>
                  </a:outerShdw>
                </a:effectLst>
                <a:latin typeface="Elephant" pitchFamily="18" charset="0"/>
              </a:rPr>
            </a:br>
            <a:r>
              <a:rPr lang="en-US" sz="4800" dirty="0" smtClean="0">
                <a:solidFill>
                  <a:srgbClr val="FF0000"/>
                </a:solidFill>
                <a:effectLst>
                  <a:outerShdw blurRad="38100" dist="38100" dir="2700000" algn="tl">
                    <a:srgbClr val="FFFFFF"/>
                  </a:outerShdw>
                </a:effectLst>
                <a:latin typeface="Elephant" pitchFamily="18" charset="0"/>
              </a:rPr>
              <a:t>Monarchy Part I </a:t>
            </a:r>
            <a:endParaRPr lang="en-US" sz="4800" dirty="0">
              <a:solidFill>
                <a:srgbClr val="FF0000"/>
              </a:solidFill>
              <a:effectLst>
                <a:outerShdw blurRad="38100" dist="38100" dir="2700000" algn="tl">
                  <a:srgbClr val="FFFFFF"/>
                </a:outerShdw>
              </a:effectLst>
              <a:latin typeface="Elephant" pitchFamily="18" charset="0"/>
            </a:endParaRPr>
          </a:p>
        </p:txBody>
      </p:sp>
      <p:sp>
        <p:nvSpPr>
          <p:cNvPr id="7" name="Rectangle 6"/>
          <p:cNvSpPr/>
          <p:nvPr/>
        </p:nvSpPr>
        <p:spPr>
          <a:xfrm>
            <a:off x="283723" y="3810000"/>
            <a:ext cx="8140700" cy="2862322"/>
          </a:xfrm>
          <a:prstGeom prst="rect">
            <a:avLst/>
          </a:prstGeom>
        </p:spPr>
        <p:txBody>
          <a:bodyPr wrap="square">
            <a:spAutoFit/>
          </a:bodyPr>
          <a:lstStyle/>
          <a:p>
            <a:pPr lvl="0">
              <a:spcBef>
                <a:spcPct val="50000"/>
              </a:spcBef>
            </a:pPr>
            <a:r>
              <a:rPr lang="en-US" sz="2400" b="1" dirty="0">
                <a:solidFill>
                  <a:srgbClr val="FFFFFF"/>
                </a:solidFill>
                <a:effectLst>
                  <a:outerShdw blurRad="38100" dist="38100" dir="2700000" algn="tl">
                    <a:srgbClr val="808080"/>
                  </a:outerShdw>
                </a:effectLst>
                <a:latin typeface="Bell Gothic Std Black" pitchFamily="34" charset="0"/>
              </a:rPr>
              <a:t>Aim:  </a:t>
            </a:r>
            <a:r>
              <a:rPr lang="en-US" sz="2400" dirty="0">
                <a:solidFill>
                  <a:srgbClr val="FFFFFF"/>
                </a:solidFill>
                <a:latin typeface="Arial"/>
              </a:rPr>
              <a:t>How did Limited Monarchy develop in England</a:t>
            </a:r>
            <a:r>
              <a:rPr lang="en-US" sz="2400" dirty="0" smtClean="0">
                <a:solidFill>
                  <a:srgbClr val="FFFFFF"/>
                </a:solidFill>
                <a:latin typeface="Arial"/>
              </a:rPr>
              <a:t>?</a:t>
            </a:r>
          </a:p>
          <a:p>
            <a:pPr lvl="0">
              <a:spcBef>
                <a:spcPct val="50000"/>
              </a:spcBef>
            </a:pPr>
            <a:endParaRPr lang="en-US" sz="2400" dirty="0" smtClean="0">
              <a:solidFill>
                <a:srgbClr val="FFFFFF"/>
              </a:solidFill>
              <a:latin typeface="Arial"/>
            </a:endParaRPr>
          </a:p>
          <a:p>
            <a:pPr lvl="0">
              <a:spcBef>
                <a:spcPct val="50000"/>
              </a:spcBef>
            </a:pPr>
            <a:endParaRPr lang="en-US" sz="2400" dirty="0">
              <a:solidFill>
                <a:srgbClr val="FFFFFF"/>
              </a:solidFill>
              <a:latin typeface="Arial"/>
            </a:endParaRPr>
          </a:p>
          <a:p>
            <a:pPr lvl="0">
              <a:spcBef>
                <a:spcPct val="50000"/>
              </a:spcBef>
            </a:pPr>
            <a:r>
              <a:rPr lang="en-US" sz="2400" b="1" dirty="0">
                <a:solidFill>
                  <a:srgbClr val="FFFFFF"/>
                </a:solidFill>
                <a:effectLst>
                  <a:outerShdw blurRad="38100" dist="38100" dir="2700000" algn="tl">
                    <a:srgbClr val="808080"/>
                  </a:outerShdw>
                </a:effectLst>
                <a:latin typeface="Bell Gothic Std Black" pitchFamily="34" charset="0"/>
              </a:rPr>
              <a:t>Do Now:  </a:t>
            </a:r>
            <a:r>
              <a:rPr lang="en-US" sz="2400" dirty="0">
                <a:solidFill>
                  <a:srgbClr val="FFFFFF"/>
                </a:solidFill>
                <a:latin typeface="Arial"/>
              </a:rPr>
              <a:t>What prevents the police from coming into your apartment/house in the middle of the night, pulling you out of your bed and executing you in the street?</a:t>
            </a:r>
            <a:endParaRPr lang="en-US" sz="2400" b="1" dirty="0">
              <a:solidFill>
                <a:srgbClr val="FFFFFF"/>
              </a:solidFill>
              <a:effectLst>
                <a:outerShdw blurRad="38100" dist="38100" dir="2700000" algn="tl">
                  <a:srgbClr val="808080"/>
                </a:outerShdw>
              </a:effectLst>
              <a:latin typeface="Bell Gothic Std Black" pitchFamily="34" charset="0"/>
            </a:endParaRPr>
          </a:p>
        </p:txBody>
      </p:sp>
      <p:sp>
        <p:nvSpPr>
          <p:cNvPr id="2" name="Rectangle 1"/>
          <p:cNvSpPr/>
          <p:nvPr/>
        </p:nvSpPr>
        <p:spPr>
          <a:xfrm>
            <a:off x="1642355" y="2967335"/>
            <a:ext cx="5859297"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The Magna Carta</a:t>
            </a:r>
            <a:endParaRPr 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7699" name="Picture 3"/>
          <p:cNvPicPr>
            <a:picLocks noChangeAspect="1" noChangeArrowheads="1"/>
          </p:cNvPicPr>
          <p:nvPr/>
        </p:nvPicPr>
        <p:blipFill>
          <a:blip r:embed="rId3" cstate="print"/>
          <a:srcRect/>
          <a:stretch>
            <a:fillRect/>
          </a:stretch>
        </p:blipFill>
        <p:spPr bwMode="auto">
          <a:xfrm>
            <a:off x="228600" y="381000"/>
            <a:ext cx="4622800" cy="60198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TextBox 3"/>
          <p:cNvSpPr txBox="1"/>
          <p:nvPr/>
        </p:nvSpPr>
        <p:spPr>
          <a:xfrm>
            <a:off x="4953000" y="304800"/>
            <a:ext cx="3733800" cy="5724644"/>
          </a:xfrm>
          <a:prstGeom prst="rect">
            <a:avLst/>
          </a:prstGeom>
          <a:noFill/>
        </p:spPr>
        <p:txBody>
          <a:bodyPr wrap="square" rtlCol="0">
            <a:spAutoFit/>
          </a:bodyPr>
          <a:lstStyle/>
          <a:p>
            <a:pPr algn="ctr"/>
            <a:r>
              <a:rPr lang="en-US" sz="4000" b="1" dirty="0" smtClean="0">
                <a:solidFill>
                  <a:srgbClr val="C4A7FF"/>
                </a:solidFill>
                <a:effectLst>
                  <a:outerShdw blurRad="38100" dist="38100" dir="2700000" algn="tl">
                    <a:srgbClr val="000000">
                      <a:alpha val="43137"/>
                    </a:srgbClr>
                  </a:outerShdw>
                </a:effectLst>
              </a:rPr>
              <a:t>Geography</a:t>
            </a:r>
          </a:p>
          <a:p>
            <a:endParaRPr lang="en-US" dirty="0">
              <a:solidFill>
                <a:srgbClr val="C4A7FF"/>
              </a:solidFill>
            </a:endParaRPr>
          </a:p>
          <a:p>
            <a:r>
              <a:rPr lang="en-US" sz="2800" b="1" dirty="0" smtClean="0">
                <a:solidFill>
                  <a:srgbClr val="FF0000"/>
                </a:solidFill>
                <a:effectLst>
                  <a:outerShdw blurRad="38100" dist="38100" dir="2700000" algn="tl">
                    <a:srgbClr val="000000">
                      <a:alpha val="43137"/>
                    </a:srgbClr>
                  </a:outerShdw>
                </a:effectLst>
              </a:rPr>
              <a:t>England, Scotland, Wales, Northern Ireland = United Kingdom (1803)</a:t>
            </a:r>
          </a:p>
          <a:p>
            <a:endParaRPr lang="en-US" sz="2800" b="1" dirty="0">
              <a:solidFill>
                <a:srgbClr val="FF0000"/>
              </a:solidFill>
              <a:effectLst>
                <a:outerShdw blurRad="38100" dist="38100" dir="2700000" algn="tl">
                  <a:srgbClr val="000000">
                    <a:alpha val="43137"/>
                  </a:srgbClr>
                </a:outerShdw>
              </a:effectLst>
            </a:endParaRPr>
          </a:p>
          <a:p>
            <a:endParaRPr lang="en-US" sz="2800" b="1" dirty="0" smtClean="0">
              <a:solidFill>
                <a:srgbClr val="FF0000"/>
              </a:solidFill>
              <a:effectLst>
                <a:outerShdw blurRad="38100" dist="38100" dir="2700000" algn="tl">
                  <a:srgbClr val="000000">
                    <a:alpha val="43137"/>
                  </a:srgbClr>
                </a:outerShdw>
              </a:effectLst>
            </a:endParaRPr>
          </a:p>
          <a:p>
            <a:r>
              <a:rPr lang="en-US" sz="2800" b="1" dirty="0" smtClean="0">
                <a:solidFill>
                  <a:srgbClr val="FF0000"/>
                </a:solidFill>
                <a:effectLst>
                  <a:outerShdw blurRad="38100" dist="38100" dir="2700000" algn="tl">
                    <a:srgbClr val="000000">
                      <a:alpha val="43137"/>
                    </a:srgbClr>
                  </a:outerShdw>
                </a:effectLst>
              </a:rPr>
              <a:t>Island Nation </a:t>
            </a:r>
            <a:r>
              <a:rPr lang="en-US" sz="2800" b="1" dirty="0" smtClean="0">
                <a:solidFill>
                  <a:srgbClr val="C4A7FF"/>
                </a:solidFill>
                <a:effectLst>
                  <a:outerShdw blurRad="38100" dist="38100" dir="2700000" algn="tl">
                    <a:srgbClr val="000000">
                      <a:alpha val="43137"/>
                    </a:srgbClr>
                  </a:outerShdw>
                </a:effectLst>
              </a:rPr>
              <a:t>– </a:t>
            </a:r>
            <a:r>
              <a:rPr lang="en-US" sz="2800" b="1" dirty="0" smtClean="0">
                <a:solidFill>
                  <a:srgbClr val="FF0000"/>
                </a:solidFill>
                <a:effectLst>
                  <a:outerShdw blurRad="38100" dist="38100" dir="2700000" algn="tl">
                    <a:srgbClr val="000000">
                      <a:alpha val="43137"/>
                    </a:srgbClr>
                  </a:outerShdw>
                </a:effectLst>
              </a:rPr>
              <a:t>Protected by Rough Seas and English Channel from  European Continent</a:t>
            </a:r>
            <a:endParaRPr lang="en-US" sz="1400" b="1" dirty="0">
              <a:solidFill>
                <a:srgbClr val="FF0000"/>
              </a:solidFill>
              <a:effectLst>
                <a:outerShdw blurRad="38100" dist="38100" dir="2700000" algn="tl">
                  <a:srgbClr val="000000">
                    <a:alpha val="43137"/>
                  </a:srgbClr>
                </a:outerShdw>
              </a:effectLst>
            </a:endParaRPr>
          </a:p>
        </p:txBody>
      </p:sp>
      <p:pic>
        <p:nvPicPr>
          <p:cNvPr id="157700" name="Picture 4"/>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a:effectLst/>
        </p:spPr>
      </p:pic>
      <p:sp>
        <p:nvSpPr>
          <p:cNvPr id="6" name="Rectangle 5"/>
          <p:cNvSpPr/>
          <p:nvPr/>
        </p:nvSpPr>
        <p:spPr>
          <a:xfrm>
            <a:off x="1447800" y="0"/>
            <a:ext cx="2743200" cy="304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xit" presetSubtype="16" fill="hold" nodeType="clickEffect">
                                  <p:stCondLst>
                                    <p:cond delay="0"/>
                                  </p:stCondLst>
                                  <p:childTnLst>
                                    <p:animEffect transition="out" filter="diamond(in)">
                                      <p:cBhvr>
                                        <p:cTn id="6" dur="500"/>
                                        <p:tgtEl>
                                          <p:spTgt spid="157700"/>
                                        </p:tgtEl>
                                      </p:cBhvr>
                                    </p:animEffect>
                                    <p:set>
                                      <p:cBhvr>
                                        <p:cTn id="7" dur="1" fill="hold">
                                          <p:stCondLst>
                                            <p:cond delay="499"/>
                                          </p:stCondLst>
                                        </p:cTn>
                                        <p:tgtEl>
                                          <p:spTgt spid="157700"/>
                                        </p:tgtEl>
                                        <p:attrNameLst>
                                          <p:attrName>style.visibility</p:attrName>
                                        </p:attrNameLst>
                                      </p:cBhvr>
                                      <p:to>
                                        <p:strVal val="hidden"/>
                                      </p:to>
                                    </p:set>
                                  </p:childTnLst>
                                </p:cTn>
                              </p:par>
                              <p:par>
                                <p:cTn id="8" presetID="9" presetClass="exit" presetSubtype="0" fill="hold" grpId="0" nodeType="withEffect">
                                  <p:stCondLst>
                                    <p:cond delay="0"/>
                                  </p:stCondLst>
                                  <p:childTnLst>
                                    <p:animEffect transition="out" filter="dissolve">
                                      <p:cBhvr>
                                        <p:cTn id="9" dur="500"/>
                                        <p:tgtEl>
                                          <p:spTgt spid="6"/>
                                        </p:tgtEl>
                                      </p:cBhvr>
                                    </p:animEffect>
                                    <p:set>
                                      <p:cBhvr>
                                        <p:cTn id="10"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04800" y="228600"/>
            <a:ext cx="8229600" cy="685800"/>
          </a:xfrm>
        </p:spPr>
        <p:txBody>
          <a:bodyPr/>
          <a:lstStyle/>
          <a:p>
            <a:r>
              <a:rPr lang="en-GB" sz="4000" b="1" dirty="0">
                <a:solidFill>
                  <a:schemeClr val="bg1"/>
                </a:solidFill>
                <a:effectLst>
                  <a:outerShdw blurRad="38100" dist="38100" dir="2700000" algn="tl">
                    <a:srgbClr val="000000">
                      <a:alpha val="43137"/>
                    </a:srgbClr>
                  </a:outerShdw>
                </a:effectLst>
              </a:rPr>
              <a:t>Could the rich control the king?</a:t>
            </a:r>
          </a:p>
        </p:txBody>
      </p:sp>
      <p:sp>
        <p:nvSpPr>
          <p:cNvPr id="7175" name="Text Box 7"/>
          <p:cNvSpPr txBox="1">
            <a:spLocks noChangeArrowheads="1"/>
          </p:cNvSpPr>
          <p:nvPr/>
        </p:nvSpPr>
        <p:spPr bwMode="auto">
          <a:xfrm>
            <a:off x="6934200" y="4572000"/>
            <a:ext cx="1524000" cy="369332"/>
          </a:xfrm>
          <a:prstGeom prst="rect">
            <a:avLst/>
          </a:prstGeom>
          <a:noFill/>
          <a:ln w="9525">
            <a:noFill/>
            <a:miter lim="800000"/>
            <a:headEnd/>
            <a:tailEnd/>
          </a:ln>
          <a:effectLst/>
        </p:spPr>
        <p:txBody>
          <a:bodyPr>
            <a:spAutoFit/>
          </a:bodyPr>
          <a:lstStyle/>
          <a:p>
            <a:pPr>
              <a:spcBef>
                <a:spcPct val="50000"/>
              </a:spcBef>
            </a:pPr>
            <a:r>
              <a:rPr lang="en-GB">
                <a:solidFill>
                  <a:schemeClr val="bg1"/>
                </a:solidFill>
              </a:rPr>
              <a:t>God fearing</a:t>
            </a:r>
          </a:p>
        </p:txBody>
      </p:sp>
      <p:sp>
        <p:nvSpPr>
          <p:cNvPr id="7176" name="Text Box 8"/>
          <p:cNvSpPr txBox="1">
            <a:spLocks noChangeArrowheads="1"/>
          </p:cNvSpPr>
          <p:nvPr/>
        </p:nvSpPr>
        <p:spPr bwMode="auto">
          <a:xfrm>
            <a:off x="6324600" y="2971800"/>
            <a:ext cx="1828800" cy="646331"/>
          </a:xfrm>
          <a:prstGeom prst="rect">
            <a:avLst/>
          </a:prstGeom>
          <a:noFill/>
          <a:ln w="9525">
            <a:noFill/>
            <a:miter lim="800000"/>
            <a:headEnd/>
            <a:tailEnd/>
          </a:ln>
          <a:effectLst/>
        </p:spPr>
        <p:txBody>
          <a:bodyPr>
            <a:spAutoFit/>
          </a:bodyPr>
          <a:lstStyle/>
          <a:p>
            <a:pPr>
              <a:spcBef>
                <a:spcPct val="50000"/>
              </a:spcBef>
            </a:pPr>
            <a:r>
              <a:rPr lang="en-GB">
                <a:solidFill>
                  <a:schemeClr val="bg1"/>
                </a:solidFill>
              </a:rPr>
              <a:t>A good judge of character</a:t>
            </a:r>
          </a:p>
        </p:txBody>
      </p:sp>
      <p:sp>
        <p:nvSpPr>
          <p:cNvPr id="7177" name="Text Box 9"/>
          <p:cNvSpPr txBox="1">
            <a:spLocks noChangeArrowheads="1"/>
          </p:cNvSpPr>
          <p:nvPr/>
        </p:nvSpPr>
        <p:spPr bwMode="auto">
          <a:xfrm>
            <a:off x="6705600" y="3962400"/>
            <a:ext cx="1752600" cy="369332"/>
          </a:xfrm>
          <a:prstGeom prst="rect">
            <a:avLst/>
          </a:prstGeom>
          <a:noFill/>
          <a:ln w="9525">
            <a:noFill/>
            <a:miter lim="800000"/>
            <a:headEnd/>
            <a:tailEnd/>
          </a:ln>
          <a:effectLst/>
        </p:spPr>
        <p:txBody>
          <a:bodyPr>
            <a:spAutoFit/>
          </a:bodyPr>
          <a:lstStyle/>
          <a:p>
            <a:pPr>
              <a:spcBef>
                <a:spcPct val="50000"/>
              </a:spcBef>
            </a:pPr>
            <a:r>
              <a:rPr lang="en-GB">
                <a:solidFill>
                  <a:schemeClr val="bg1"/>
                </a:solidFill>
              </a:rPr>
              <a:t>A good soldier</a:t>
            </a:r>
          </a:p>
        </p:txBody>
      </p:sp>
      <p:sp>
        <p:nvSpPr>
          <p:cNvPr id="7179" name="Text Box 11"/>
          <p:cNvSpPr txBox="1">
            <a:spLocks noChangeArrowheads="1"/>
          </p:cNvSpPr>
          <p:nvPr/>
        </p:nvSpPr>
        <p:spPr bwMode="auto">
          <a:xfrm>
            <a:off x="838200" y="990600"/>
            <a:ext cx="7772400" cy="2123658"/>
          </a:xfrm>
          <a:prstGeom prst="rect">
            <a:avLst/>
          </a:prstGeom>
          <a:noFill/>
          <a:ln w="9525">
            <a:noFill/>
            <a:miter lim="800000"/>
            <a:headEnd/>
            <a:tailEnd/>
          </a:ln>
          <a:effectLst/>
        </p:spPr>
        <p:txBody>
          <a:bodyPr wrap="square">
            <a:spAutoFit/>
          </a:bodyPr>
          <a:lstStyle/>
          <a:p>
            <a:pPr>
              <a:spcBef>
                <a:spcPct val="50000"/>
              </a:spcBef>
            </a:pPr>
            <a:r>
              <a:rPr lang="en-GB" sz="2400" b="1" dirty="0">
                <a:solidFill>
                  <a:schemeClr val="bg1"/>
                </a:solidFill>
              </a:rPr>
              <a:t>Around the picture below, you can read some of the qualities which medieval people expected their king to have! </a:t>
            </a:r>
            <a:endParaRPr lang="en-GB" sz="2400" b="1" dirty="0" smtClean="0">
              <a:solidFill>
                <a:schemeClr val="bg1"/>
              </a:solidFill>
            </a:endParaRPr>
          </a:p>
          <a:p>
            <a:pPr>
              <a:spcBef>
                <a:spcPct val="50000"/>
              </a:spcBef>
            </a:pPr>
            <a:r>
              <a:rPr lang="en-GB" sz="2400" b="1" u="sng" dirty="0" smtClean="0">
                <a:solidFill>
                  <a:schemeClr val="bg1"/>
                </a:solidFill>
              </a:rPr>
              <a:t>Which </a:t>
            </a:r>
            <a:r>
              <a:rPr lang="en-GB" sz="2400" b="1" u="sng" dirty="0">
                <a:solidFill>
                  <a:schemeClr val="bg1"/>
                </a:solidFill>
              </a:rPr>
              <a:t>three are the most important for a medieval king? </a:t>
            </a:r>
          </a:p>
        </p:txBody>
      </p:sp>
      <p:sp>
        <p:nvSpPr>
          <p:cNvPr id="7180" name="Text Box 12"/>
          <p:cNvSpPr txBox="1">
            <a:spLocks noChangeArrowheads="1"/>
          </p:cNvSpPr>
          <p:nvPr/>
        </p:nvSpPr>
        <p:spPr bwMode="auto">
          <a:xfrm>
            <a:off x="1219200" y="3200400"/>
            <a:ext cx="1981200" cy="646331"/>
          </a:xfrm>
          <a:prstGeom prst="rect">
            <a:avLst/>
          </a:prstGeom>
          <a:noFill/>
          <a:ln w="9525">
            <a:noFill/>
            <a:miter lim="800000"/>
            <a:headEnd/>
            <a:tailEnd/>
          </a:ln>
          <a:effectLst/>
        </p:spPr>
        <p:txBody>
          <a:bodyPr>
            <a:spAutoFit/>
          </a:bodyPr>
          <a:lstStyle/>
          <a:p>
            <a:pPr>
              <a:spcBef>
                <a:spcPct val="50000"/>
              </a:spcBef>
            </a:pPr>
            <a:r>
              <a:rPr lang="en-GB">
                <a:solidFill>
                  <a:schemeClr val="bg1"/>
                </a:solidFill>
              </a:rPr>
              <a:t>Rich – but not greedy!</a:t>
            </a:r>
          </a:p>
        </p:txBody>
      </p:sp>
      <p:sp>
        <p:nvSpPr>
          <p:cNvPr id="7182" name="Text Box 14"/>
          <p:cNvSpPr txBox="1">
            <a:spLocks noChangeArrowheads="1"/>
          </p:cNvSpPr>
          <p:nvPr/>
        </p:nvSpPr>
        <p:spPr bwMode="auto">
          <a:xfrm>
            <a:off x="914400" y="4038600"/>
            <a:ext cx="1828800" cy="369332"/>
          </a:xfrm>
          <a:prstGeom prst="rect">
            <a:avLst/>
          </a:prstGeom>
          <a:noFill/>
          <a:ln w="9525">
            <a:noFill/>
            <a:miter lim="800000"/>
            <a:headEnd/>
            <a:tailEnd/>
          </a:ln>
          <a:effectLst/>
        </p:spPr>
        <p:txBody>
          <a:bodyPr>
            <a:spAutoFit/>
          </a:bodyPr>
          <a:lstStyle/>
          <a:p>
            <a:pPr>
              <a:spcBef>
                <a:spcPct val="50000"/>
              </a:spcBef>
            </a:pPr>
            <a:r>
              <a:rPr lang="en-GB">
                <a:solidFill>
                  <a:schemeClr val="bg1"/>
                </a:solidFill>
              </a:rPr>
              <a:t>Fit and strong</a:t>
            </a:r>
          </a:p>
        </p:txBody>
      </p:sp>
      <p:sp>
        <p:nvSpPr>
          <p:cNvPr id="7183" name="Text Box 15"/>
          <p:cNvSpPr txBox="1">
            <a:spLocks noChangeArrowheads="1"/>
          </p:cNvSpPr>
          <p:nvPr/>
        </p:nvSpPr>
        <p:spPr bwMode="auto">
          <a:xfrm>
            <a:off x="1066800" y="4724400"/>
            <a:ext cx="1524000" cy="369332"/>
          </a:xfrm>
          <a:prstGeom prst="rect">
            <a:avLst/>
          </a:prstGeom>
          <a:noFill/>
          <a:ln w="9525">
            <a:noFill/>
            <a:miter lim="800000"/>
            <a:headEnd/>
            <a:tailEnd/>
          </a:ln>
          <a:effectLst/>
        </p:spPr>
        <p:txBody>
          <a:bodyPr>
            <a:spAutoFit/>
          </a:bodyPr>
          <a:lstStyle/>
          <a:p>
            <a:pPr>
              <a:spcBef>
                <a:spcPct val="50000"/>
              </a:spcBef>
            </a:pPr>
            <a:r>
              <a:rPr lang="en-GB">
                <a:solidFill>
                  <a:schemeClr val="bg1"/>
                </a:solidFill>
              </a:rPr>
              <a:t>Inspiring!</a:t>
            </a:r>
          </a:p>
        </p:txBody>
      </p:sp>
      <p:sp>
        <p:nvSpPr>
          <p:cNvPr id="7184" name="Text Box 16"/>
          <p:cNvSpPr txBox="1">
            <a:spLocks noChangeArrowheads="1"/>
          </p:cNvSpPr>
          <p:nvPr/>
        </p:nvSpPr>
        <p:spPr bwMode="auto">
          <a:xfrm>
            <a:off x="1143000" y="5410200"/>
            <a:ext cx="1600200" cy="369332"/>
          </a:xfrm>
          <a:prstGeom prst="rect">
            <a:avLst/>
          </a:prstGeom>
          <a:noFill/>
          <a:ln w="9525">
            <a:noFill/>
            <a:miter lim="800000"/>
            <a:headEnd/>
            <a:tailEnd/>
          </a:ln>
          <a:effectLst/>
        </p:spPr>
        <p:txBody>
          <a:bodyPr>
            <a:spAutoFit/>
          </a:bodyPr>
          <a:lstStyle/>
          <a:p>
            <a:pPr>
              <a:spcBef>
                <a:spcPct val="50000"/>
              </a:spcBef>
            </a:pPr>
            <a:r>
              <a:rPr lang="en-GB">
                <a:solidFill>
                  <a:schemeClr val="bg1"/>
                </a:solidFill>
              </a:rPr>
              <a:t>Hardworking</a:t>
            </a:r>
          </a:p>
        </p:txBody>
      </p:sp>
      <p:sp>
        <p:nvSpPr>
          <p:cNvPr id="7185" name="Text Box 17"/>
          <p:cNvSpPr txBox="1">
            <a:spLocks noChangeArrowheads="1"/>
          </p:cNvSpPr>
          <p:nvPr/>
        </p:nvSpPr>
        <p:spPr bwMode="auto">
          <a:xfrm>
            <a:off x="6705600" y="5105400"/>
            <a:ext cx="1905000" cy="369332"/>
          </a:xfrm>
          <a:prstGeom prst="rect">
            <a:avLst/>
          </a:prstGeom>
          <a:noFill/>
          <a:ln w="9525">
            <a:noFill/>
            <a:miter lim="800000"/>
            <a:headEnd/>
            <a:tailEnd/>
          </a:ln>
          <a:effectLst/>
        </p:spPr>
        <p:txBody>
          <a:bodyPr>
            <a:spAutoFit/>
          </a:bodyPr>
          <a:lstStyle/>
          <a:p>
            <a:pPr>
              <a:spcBef>
                <a:spcPct val="50000"/>
              </a:spcBef>
            </a:pPr>
            <a:r>
              <a:rPr lang="en-GB">
                <a:solidFill>
                  <a:schemeClr val="bg1"/>
                </a:solidFill>
              </a:rPr>
              <a:t>Brave</a:t>
            </a:r>
          </a:p>
        </p:txBody>
      </p:sp>
      <p:sp>
        <p:nvSpPr>
          <p:cNvPr id="7186" name="Text Box 18"/>
          <p:cNvSpPr txBox="1">
            <a:spLocks noChangeArrowheads="1"/>
          </p:cNvSpPr>
          <p:nvPr/>
        </p:nvSpPr>
        <p:spPr bwMode="auto">
          <a:xfrm>
            <a:off x="6400800" y="6019800"/>
            <a:ext cx="1905000" cy="369332"/>
          </a:xfrm>
          <a:prstGeom prst="rect">
            <a:avLst/>
          </a:prstGeom>
          <a:noFill/>
          <a:ln w="9525">
            <a:noFill/>
            <a:miter lim="800000"/>
            <a:headEnd/>
            <a:tailEnd/>
          </a:ln>
          <a:effectLst/>
        </p:spPr>
        <p:txBody>
          <a:bodyPr>
            <a:spAutoFit/>
          </a:bodyPr>
          <a:lstStyle/>
          <a:p>
            <a:pPr>
              <a:spcBef>
                <a:spcPct val="50000"/>
              </a:spcBef>
            </a:pPr>
            <a:r>
              <a:rPr lang="en-GB">
                <a:solidFill>
                  <a:schemeClr val="bg1"/>
                </a:solidFill>
              </a:rPr>
              <a:t>Wise</a:t>
            </a:r>
          </a:p>
        </p:txBody>
      </p:sp>
      <p:sp>
        <p:nvSpPr>
          <p:cNvPr id="7187" name="Text Box 19"/>
          <p:cNvSpPr txBox="1">
            <a:spLocks noChangeArrowheads="1"/>
          </p:cNvSpPr>
          <p:nvPr/>
        </p:nvSpPr>
        <p:spPr bwMode="auto">
          <a:xfrm>
            <a:off x="1600200" y="6172200"/>
            <a:ext cx="1981200" cy="369332"/>
          </a:xfrm>
          <a:prstGeom prst="rect">
            <a:avLst/>
          </a:prstGeom>
          <a:noFill/>
          <a:ln w="9525">
            <a:noFill/>
            <a:miter lim="800000"/>
            <a:headEnd/>
            <a:tailEnd/>
          </a:ln>
          <a:effectLst/>
        </p:spPr>
        <p:txBody>
          <a:bodyPr>
            <a:spAutoFit/>
          </a:bodyPr>
          <a:lstStyle/>
          <a:p>
            <a:pPr>
              <a:spcBef>
                <a:spcPct val="50000"/>
              </a:spcBef>
            </a:pPr>
            <a:r>
              <a:rPr lang="en-GB">
                <a:solidFill>
                  <a:schemeClr val="bg1"/>
                </a:solidFill>
              </a:rPr>
              <a:t>Firm – but fair!</a:t>
            </a:r>
          </a:p>
        </p:txBody>
      </p:sp>
      <p:pic>
        <p:nvPicPr>
          <p:cNvPr id="159746" name="Picture 2"/>
          <p:cNvPicPr>
            <a:picLocks noGrp="1" noChangeAspect="1" noChangeArrowheads="1"/>
          </p:cNvPicPr>
          <p:nvPr>
            <p:ph type="dgm" idx="1"/>
          </p:nvPr>
        </p:nvPicPr>
        <p:blipFill>
          <a:blip r:embed="rId3" cstate="print"/>
          <a:srcRect/>
          <a:stretch>
            <a:fillRect/>
          </a:stretch>
        </p:blipFill>
        <p:spPr bwMode="auto">
          <a:xfrm>
            <a:off x="3657600" y="2971800"/>
            <a:ext cx="1735138" cy="341384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checkerboard(across)">
                                      <p:cBhvr>
                                        <p:cTn id="7" dur="500"/>
                                        <p:tgtEl>
                                          <p:spTgt spid="717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175"/>
                                        </p:tgtEl>
                                        <p:attrNameLst>
                                          <p:attrName>style.visibility</p:attrName>
                                        </p:attrNameLst>
                                      </p:cBhvr>
                                      <p:to>
                                        <p:strVal val="visible"/>
                                      </p:to>
                                    </p:set>
                                    <p:animEffect transition="in" filter="dissolve">
                                      <p:cBhvr>
                                        <p:cTn id="12" dur="500"/>
                                        <p:tgtEl>
                                          <p:spTgt spid="7175"/>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176"/>
                                        </p:tgtEl>
                                        <p:attrNameLst>
                                          <p:attrName>style.visibility</p:attrName>
                                        </p:attrNameLst>
                                      </p:cBhvr>
                                      <p:to>
                                        <p:strVal val="visible"/>
                                      </p:to>
                                    </p:set>
                                    <p:animEffect transition="in" filter="dissolve">
                                      <p:cBhvr>
                                        <p:cTn id="17" dur="500"/>
                                        <p:tgtEl>
                                          <p:spTgt spid="7176"/>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177"/>
                                        </p:tgtEl>
                                        <p:attrNameLst>
                                          <p:attrName>style.visibility</p:attrName>
                                        </p:attrNameLst>
                                      </p:cBhvr>
                                      <p:to>
                                        <p:strVal val="visible"/>
                                      </p:to>
                                    </p:set>
                                    <p:animEffect transition="in" filter="dissolve">
                                      <p:cBhvr>
                                        <p:cTn id="22" dur="500"/>
                                        <p:tgtEl>
                                          <p:spTgt spid="7177"/>
                                        </p:tgtEl>
                                      </p:cBhvr>
                                    </p:animEffect>
                                  </p:childTnLst>
                                </p:cTn>
                              </p:par>
                            </p:childTnLst>
                          </p:cTn>
                        </p:par>
                      </p:childTnLst>
                    </p:cTn>
                  </p:par>
                  <p:par>
                    <p:cTn id="23" fill="hold">
                      <p:stCondLst>
                        <p:cond delay="indefinite"/>
                      </p:stCondLst>
                      <p:childTnLst>
                        <p:par>
                          <p:cTn id="24" fill="hold">
                            <p:stCondLst>
                              <p:cond delay="0"/>
                            </p:stCondLst>
                            <p:childTnLst>
                              <p:par>
                                <p:cTn id="25" presetID="23" presetClass="entr" presetSubtype="16" fill="hold" grpId="0" nodeType="clickEffect">
                                  <p:stCondLst>
                                    <p:cond delay="0"/>
                                  </p:stCondLst>
                                  <p:childTnLst>
                                    <p:set>
                                      <p:cBhvr>
                                        <p:cTn id="26" dur="1" fill="hold">
                                          <p:stCondLst>
                                            <p:cond delay="0"/>
                                          </p:stCondLst>
                                        </p:cTn>
                                        <p:tgtEl>
                                          <p:spTgt spid="7179"/>
                                        </p:tgtEl>
                                        <p:attrNameLst>
                                          <p:attrName>style.visibility</p:attrName>
                                        </p:attrNameLst>
                                      </p:cBhvr>
                                      <p:to>
                                        <p:strVal val="visible"/>
                                      </p:to>
                                    </p:set>
                                    <p:anim calcmode="lin" valueType="num">
                                      <p:cBhvr>
                                        <p:cTn id="27" dur="500" fill="hold"/>
                                        <p:tgtEl>
                                          <p:spTgt spid="7179"/>
                                        </p:tgtEl>
                                        <p:attrNameLst>
                                          <p:attrName>ppt_w</p:attrName>
                                        </p:attrNameLst>
                                      </p:cBhvr>
                                      <p:tavLst>
                                        <p:tav tm="0">
                                          <p:val>
                                            <p:fltVal val="0"/>
                                          </p:val>
                                        </p:tav>
                                        <p:tav tm="100000">
                                          <p:val>
                                            <p:strVal val="#ppt_w"/>
                                          </p:val>
                                        </p:tav>
                                      </p:tavLst>
                                    </p:anim>
                                    <p:anim calcmode="lin" valueType="num">
                                      <p:cBhvr>
                                        <p:cTn id="28" dur="500" fill="hold"/>
                                        <p:tgtEl>
                                          <p:spTgt spid="7179"/>
                                        </p:tgtEl>
                                        <p:attrNameLst>
                                          <p:attrName>ppt_h</p:attrName>
                                        </p:attrNameLst>
                                      </p:cBhvr>
                                      <p:tavLst>
                                        <p:tav tm="0">
                                          <p:val>
                                            <p:fltVal val="0"/>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7180"/>
                                        </p:tgtEl>
                                        <p:attrNameLst>
                                          <p:attrName>style.visibility</p:attrName>
                                        </p:attrNameLst>
                                      </p:cBhvr>
                                      <p:to>
                                        <p:strVal val="visible"/>
                                      </p:to>
                                    </p:set>
                                    <p:animEffect transition="in" filter="dissolve">
                                      <p:cBhvr>
                                        <p:cTn id="33" dur="500"/>
                                        <p:tgtEl>
                                          <p:spTgt spid="7180"/>
                                        </p:tgtEl>
                                      </p:cBhvr>
                                    </p:animEffect>
                                  </p:childTnLst>
                                </p:cTn>
                              </p:par>
                            </p:childTnLst>
                          </p:cTn>
                        </p:par>
                      </p:childTnLst>
                    </p:cTn>
                  </p:par>
                  <p:par>
                    <p:cTn id="34" fill="hold">
                      <p:stCondLst>
                        <p:cond delay="indefinite"/>
                      </p:stCondLst>
                      <p:childTnLst>
                        <p:par>
                          <p:cTn id="35" fill="hold">
                            <p:stCondLst>
                              <p:cond delay="0"/>
                            </p:stCondLst>
                            <p:childTnLst>
                              <p:par>
                                <p:cTn id="36" presetID="23" presetClass="entr" presetSubtype="16" fill="hold" grpId="0" nodeType="clickEffect">
                                  <p:stCondLst>
                                    <p:cond delay="0"/>
                                  </p:stCondLst>
                                  <p:childTnLst>
                                    <p:set>
                                      <p:cBhvr>
                                        <p:cTn id="37" dur="1" fill="hold">
                                          <p:stCondLst>
                                            <p:cond delay="0"/>
                                          </p:stCondLst>
                                        </p:cTn>
                                        <p:tgtEl>
                                          <p:spTgt spid="7182"/>
                                        </p:tgtEl>
                                        <p:attrNameLst>
                                          <p:attrName>style.visibility</p:attrName>
                                        </p:attrNameLst>
                                      </p:cBhvr>
                                      <p:to>
                                        <p:strVal val="visible"/>
                                      </p:to>
                                    </p:set>
                                    <p:anim calcmode="lin" valueType="num">
                                      <p:cBhvr>
                                        <p:cTn id="38" dur="500" fill="hold"/>
                                        <p:tgtEl>
                                          <p:spTgt spid="7182"/>
                                        </p:tgtEl>
                                        <p:attrNameLst>
                                          <p:attrName>ppt_w</p:attrName>
                                        </p:attrNameLst>
                                      </p:cBhvr>
                                      <p:tavLst>
                                        <p:tav tm="0">
                                          <p:val>
                                            <p:fltVal val="0"/>
                                          </p:val>
                                        </p:tav>
                                        <p:tav tm="100000">
                                          <p:val>
                                            <p:strVal val="#ppt_w"/>
                                          </p:val>
                                        </p:tav>
                                      </p:tavLst>
                                    </p:anim>
                                    <p:anim calcmode="lin" valueType="num">
                                      <p:cBhvr>
                                        <p:cTn id="39" dur="500" fill="hold"/>
                                        <p:tgtEl>
                                          <p:spTgt spid="7182"/>
                                        </p:tgtEl>
                                        <p:attrNameLst>
                                          <p:attrName>ppt_h</p:attrName>
                                        </p:attrNameLst>
                                      </p:cBhvr>
                                      <p:tavLst>
                                        <p:tav tm="0">
                                          <p:val>
                                            <p:fltVal val="0"/>
                                          </p:val>
                                        </p:tav>
                                        <p:tav tm="100000">
                                          <p:val>
                                            <p:strVal val="#ppt_h"/>
                                          </p:val>
                                        </p:tav>
                                      </p:tavLst>
                                    </p:anim>
                                  </p:childTnLst>
                                </p:cTn>
                              </p:par>
                            </p:childTnLst>
                          </p:cTn>
                        </p:par>
                      </p:childTnLst>
                    </p:cTn>
                  </p:par>
                  <p:par>
                    <p:cTn id="40" fill="hold">
                      <p:stCondLst>
                        <p:cond delay="indefinite"/>
                      </p:stCondLst>
                      <p:childTnLst>
                        <p:par>
                          <p:cTn id="41" fill="hold">
                            <p:stCondLst>
                              <p:cond delay="0"/>
                            </p:stCondLst>
                            <p:childTnLst>
                              <p:par>
                                <p:cTn id="42" presetID="9" presetClass="entr" presetSubtype="0" fill="hold" grpId="0" nodeType="clickEffect">
                                  <p:stCondLst>
                                    <p:cond delay="0"/>
                                  </p:stCondLst>
                                  <p:childTnLst>
                                    <p:set>
                                      <p:cBhvr>
                                        <p:cTn id="43" dur="1" fill="hold">
                                          <p:stCondLst>
                                            <p:cond delay="0"/>
                                          </p:stCondLst>
                                        </p:cTn>
                                        <p:tgtEl>
                                          <p:spTgt spid="7183"/>
                                        </p:tgtEl>
                                        <p:attrNameLst>
                                          <p:attrName>style.visibility</p:attrName>
                                        </p:attrNameLst>
                                      </p:cBhvr>
                                      <p:to>
                                        <p:strVal val="visible"/>
                                      </p:to>
                                    </p:set>
                                    <p:animEffect transition="in" filter="dissolve">
                                      <p:cBhvr>
                                        <p:cTn id="44" dur="500"/>
                                        <p:tgtEl>
                                          <p:spTgt spid="7183"/>
                                        </p:tgtEl>
                                      </p:cBhvr>
                                    </p:animEffect>
                                  </p:childTnLst>
                                </p:cTn>
                              </p:par>
                            </p:childTnLst>
                          </p:cTn>
                        </p:par>
                      </p:childTnLst>
                    </p:cTn>
                  </p:par>
                  <p:par>
                    <p:cTn id="45" fill="hold">
                      <p:stCondLst>
                        <p:cond delay="indefinite"/>
                      </p:stCondLst>
                      <p:childTnLst>
                        <p:par>
                          <p:cTn id="46" fill="hold">
                            <p:stCondLst>
                              <p:cond delay="0"/>
                            </p:stCondLst>
                            <p:childTnLst>
                              <p:par>
                                <p:cTn id="47" presetID="9" presetClass="entr" presetSubtype="0" fill="hold" grpId="0" nodeType="clickEffect">
                                  <p:stCondLst>
                                    <p:cond delay="0"/>
                                  </p:stCondLst>
                                  <p:childTnLst>
                                    <p:set>
                                      <p:cBhvr>
                                        <p:cTn id="48" dur="1" fill="hold">
                                          <p:stCondLst>
                                            <p:cond delay="0"/>
                                          </p:stCondLst>
                                        </p:cTn>
                                        <p:tgtEl>
                                          <p:spTgt spid="7184"/>
                                        </p:tgtEl>
                                        <p:attrNameLst>
                                          <p:attrName>style.visibility</p:attrName>
                                        </p:attrNameLst>
                                      </p:cBhvr>
                                      <p:to>
                                        <p:strVal val="visible"/>
                                      </p:to>
                                    </p:set>
                                    <p:animEffect transition="in" filter="dissolve">
                                      <p:cBhvr>
                                        <p:cTn id="49" dur="500"/>
                                        <p:tgtEl>
                                          <p:spTgt spid="7184"/>
                                        </p:tgtEl>
                                      </p:cBhvr>
                                    </p:animEffect>
                                  </p:childTnLst>
                                </p:cTn>
                              </p:par>
                            </p:childTnLst>
                          </p:cTn>
                        </p:par>
                      </p:childTnLst>
                    </p:cTn>
                  </p:par>
                  <p:par>
                    <p:cTn id="50" fill="hold">
                      <p:stCondLst>
                        <p:cond delay="indefinite"/>
                      </p:stCondLst>
                      <p:childTnLst>
                        <p:par>
                          <p:cTn id="51" fill="hold">
                            <p:stCondLst>
                              <p:cond delay="0"/>
                            </p:stCondLst>
                            <p:childTnLst>
                              <p:par>
                                <p:cTn id="52" presetID="9" presetClass="entr" presetSubtype="0" fill="hold" grpId="0" nodeType="clickEffect">
                                  <p:stCondLst>
                                    <p:cond delay="0"/>
                                  </p:stCondLst>
                                  <p:childTnLst>
                                    <p:set>
                                      <p:cBhvr>
                                        <p:cTn id="53" dur="1" fill="hold">
                                          <p:stCondLst>
                                            <p:cond delay="0"/>
                                          </p:stCondLst>
                                        </p:cTn>
                                        <p:tgtEl>
                                          <p:spTgt spid="7185"/>
                                        </p:tgtEl>
                                        <p:attrNameLst>
                                          <p:attrName>style.visibility</p:attrName>
                                        </p:attrNameLst>
                                      </p:cBhvr>
                                      <p:to>
                                        <p:strVal val="visible"/>
                                      </p:to>
                                    </p:set>
                                    <p:animEffect transition="in" filter="dissolve">
                                      <p:cBhvr>
                                        <p:cTn id="54" dur="500"/>
                                        <p:tgtEl>
                                          <p:spTgt spid="7185"/>
                                        </p:tgtEl>
                                      </p:cBhvr>
                                    </p:animEffect>
                                  </p:childTnLst>
                                </p:cTn>
                              </p:par>
                            </p:childTnLst>
                          </p:cTn>
                        </p:par>
                      </p:childTnLst>
                    </p:cTn>
                  </p:par>
                  <p:par>
                    <p:cTn id="55" fill="hold">
                      <p:stCondLst>
                        <p:cond delay="indefinite"/>
                      </p:stCondLst>
                      <p:childTnLst>
                        <p:par>
                          <p:cTn id="56" fill="hold">
                            <p:stCondLst>
                              <p:cond delay="0"/>
                            </p:stCondLst>
                            <p:childTnLst>
                              <p:par>
                                <p:cTn id="57" presetID="9" presetClass="entr" presetSubtype="0" fill="hold" grpId="0" nodeType="clickEffect">
                                  <p:stCondLst>
                                    <p:cond delay="0"/>
                                  </p:stCondLst>
                                  <p:childTnLst>
                                    <p:set>
                                      <p:cBhvr>
                                        <p:cTn id="58" dur="1" fill="hold">
                                          <p:stCondLst>
                                            <p:cond delay="0"/>
                                          </p:stCondLst>
                                        </p:cTn>
                                        <p:tgtEl>
                                          <p:spTgt spid="7186"/>
                                        </p:tgtEl>
                                        <p:attrNameLst>
                                          <p:attrName>style.visibility</p:attrName>
                                        </p:attrNameLst>
                                      </p:cBhvr>
                                      <p:to>
                                        <p:strVal val="visible"/>
                                      </p:to>
                                    </p:set>
                                    <p:animEffect transition="in" filter="dissolve">
                                      <p:cBhvr>
                                        <p:cTn id="59" dur="500"/>
                                        <p:tgtEl>
                                          <p:spTgt spid="7186"/>
                                        </p:tgtEl>
                                      </p:cBhvr>
                                    </p:animEffect>
                                  </p:childTnLst>
                                </p:cTn>
                              </p:par>
                            </p:childTnLst>
                          </p:cTn>
                        </p:par>
                      </p:childTnLst>
                    </p:cTn>
                  </p:par>
                  <p:par>
                    <p:cTn id="60" fill="hold">
                      <p:stCondLst>
                        <p:cond delay="indefinite"/>
                      </p:stCondLst>
                      <p:childTnLst>
                        <p:par>
                          <p:cTn id="61" fill="hold">
                            <p:stCondLst>
                              <p:cond delay="0"/>
                            </p:stCondLst>
                            <p:childTnLst>
                              <p:par>
                                <p:cTn id="62" presetID="9" presetClass="entr" presetSubtype="0" fill="hold" grpId="0" nodeType="clickEffect">
                                  <p:stCondLst>
                                    <p:cond delay="0"/>
                                  </p:stCondLst>
                                  <p:childTnLst>
                                    <p:set>
                                      <p:cBhvr>
                                        <p:cTn id="63" dur="1" fill="hold">
                                          <p:stCondLst>
                                            <p:cond delay="0"/>
                                          </p:stCondLst>
                                        </p:cTn>
                                        <p:tgtEl>
                                          <p:spTgt spid="7187"/>
                                        </p:tgtEl>
                                        <p:attrNameLst>
                                          <p:attrName>style.visibility</p:attrName>
                                        </p:attrNameLst>
                                      </p:cBhvr>
                                      <p:to>
                                        <p:strVal val="visible"/>
                                      </p:to>
                                    </p:set>
                                    <p:animEffect transition="in" filter="dissolve">
                                      <p:cBhvr>
                                        <p:cTn id="64" dur="500"/>
                                        <p:tgtEl>
                                          <p:spTgt spid="71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utoUpdateAnimBg="0"/>
      <p:bldP spid="7175" grpId="0" autoUpdateAnimBg="0"/>
      <p:bldP spid="7176" grpId="0" autoUpdateAnimBg="0"/>
      <p:bldP spid="7177" grpId="0" autoUpdateAnimBg="0"/>
      <p:bldP spid="7179" grpId="0" autoUpdateAnimBg="0"/>
      <p:bldP spid="7180" grpId="0" autoUpdateAnimBg="0"/>
      <p:bldP spid="7182" grpId="0" autoUpdateAnimBg="0"/>
      <p:bldP spid="7183" grpId="0" autoUpdateAnimBg="0"/>
      <p:bldP spid="7184" grpId="0" autoUpdateAnimBg="0"/>
      <p:bldP spid="7185" grpId="0" autoUpdateAnimBg="0"/>
      <p:bldP spid="7186" grpId="0" autoUpdateAnimBg="0"/>
      <p:bldP spid="7187"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371600"/>
            <a:ext cx="4572000" cy="3194721"/>
          </a:xfrm>
          <a:prstGeom prst="rect">
            <a:avLst/>
          </a:prstGeom>
        </p:spPr>
        <p:txBody>
          <a:bodyPr wrap="square">
            <a:spAutoFit/>
          </a:bodyPr>
          <a:lstStyle/>
          <a:p>
            <a:pPr>
              <a:lnSpc>
                <a:spcPct val="90000"/>
              </a:lnSpc>
              <a:buFont typeface="Wingdings" pitchFamily="2" charset="2"/>
              <a:buNone/>
            </a:pPr>
            <a:r>
              <a:rPr lang="en-GB" sz="2800" dirty="0" smtClean="0">
                <a:solidFill>
                  <a:srgbClr val="FFC000"/>
                </a:solidFill>
                <a:effectLst/>
              </a:rPr>
              <a:t>He is famous as Prince John in make believe stories of Robin Hood.  </a:t>
            </a:r>
          </a:p>
          <a:p>
            <a:pPr>
              <a:lnSpc>
                <a:spcPct val="90000"/>
              </a:lnSpc>
              <a:buFont typeface="Wingdings" pitchFamily="2" charset="2"/>
              <a:buNone/>
            </a:pPr>
            <a:endParaRPr lang="en-GB" sz="2800" dirty="0">
              <a:solidFill>
                <a:srgbClr val="FFC000"/>
              </a:solidFill>
            </a:endParaRPr>
          </a:p>
          <a:p>
            <a:pPr>
              <a:lnSpc>
                <a:spcPct val="90000"/>
              </a:lnSpc>
              <a:buFont typeface="Wingdings" pitchFamily="2" charset="2"/>
              <a:buNone/>
            </a:pPr>
            <a:r>
              <a:rPr lang="en-GB" sz="2800" dirty="0" smtClean="0">
                <a:solidFill>
                  <a:srgbClr val="FFC000"/>
                </a:solidFill>
                <a:effectLst/>
              </a:rPr>
              <a:t>In the stories he </a:t>
            </a:r>
            <a:br>
              <a:rPr lang="en-GB" sz="2800" dirty="0" smtClean="0">
                <a:solidFill>
                  <a:srgbClr val="FFC000"/>
                </a:solidFill>
                <a:effectLst/>
              </a:rPr>
            </a:br>
            <a:r>
              <a:rPr lang="en-GB" sz="2800" dirty="0" smtClean="0">
                <a:solidFill>
                  <a:srgbClr val="FFC000"/>
                </a:solidFill>
                <a:effectLst/>
              </a:rPr>
              <a:t>is a wicked and foolish prince who taxes the people of England unfairly.  </a:t>
            </a:r>
          </a:p>
        </p:txBody>
      </p:sp>
      <p:sp>
        <p:nvSpPr>
          <p:cNvPr id="3" name="TextBox 2"/>
          <p:cNvSpPr txBox="1"/>
          <p:nvPr/>
        </p:nvSpPr>
        <p:spPr>
          <a:xfrm>
            <a:off x="228600" y="228600"/>
            <a:ext cx="3352800" cy="707886"/>
          </a:xfrm>
          <a:prstGeom prst="rect">
            <a:avLst/>
          </a:prstGeom>
          <a:noFill/>
        </p:spPr>
        <p:txBody>
          <a:bodyPr wrap="square" rtlCol="0">
            <a:spAutoFit/>
          </a:bodyPr>
          <a:lstStyle/>
          <a:p>
            <a:pPr algn="ctr"/>
            <a:r>
              <a:rPr lang="en-US" sz="4000" b="1" dirty="0" smtClean="0">
                <a:solidFill>
                  <a:srgbClr val="FF0000"/>
                </a:solidFill>
                <a:effectLst>
                  <a:outerShdw blurRad="38100" dist="38100" dir="2700000" algn="tl">
                    <a:srgbClr val="000000">
                      <a:alpha val="43137"/>
                    </a:srgbClr>
                  </a:outerShdw>
                </a:effectLst>
              </a:rPr>
              <a:t>King  John</a:t>
            </a:r>
            <a:endParaRPr lang="en-US" sz="4000" b="1" dirty="0">
              <a:solidFill>
                <a:srgbClr val="FF0000"/>
              </a:solidFill>
              <a:effectLst>
                <a:outerShdw blurRad="38100" dist="38100" dir="2700000" algn="tl">
                  <a:srgbClr val="000000">
                    <a:alpha val="43137"/>
                  </a:srgbClr>
                </a:outerShdw>
              </a:effectLst>
            </a:endParaRPr>
          </a:p>
        </p:txBody>
      </p:sp>
      <p:pic>
        <p:nvPicPr>
          <p:cNvPr id="158722" name="Picture 2"/>
          <p:cNvPicPr>
            <a:picLocks noChangeAspect="1" noChangeArrowheads="1"/>
          </p:cNvPicPr>
          <p:nvPr/>
        </p:nvPicPr>
        <p:blipFill>
          <a:blip r:embed="rId3" cstate="print"/>
          <a:srcRect/>
          <a:stretch>
            <a:fillRect/>
          </a:stretch>
        </p:blipFill>
        <p:spPr bwMode="auto">
          <a:xfrm>
            <a:off x="5334000" y="685800"/>
            <a:ext cx="3124200" cy="527291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0"/>
            <a:ext cx="8686800" cy="867930"/>
          </a:xfrm>
          <a:prstGeom prst="rect">
            <a:avLst/>
          </a:prstGeom>
        </p:spPr>
        <p:txBody>
          <a:bodyPr wrap="square">
            <a:spAutoFit/>
          </a:bodyPr>
          <a:lstStyle/>
          <a:p>
            <a:pPr>
              <a:lnSpc>
                <a:spcPct val="90000"/>
              </a:lnSpc>
              <a:buFont typeface="Wingdings" pitchFamily="2" charset="2"/>
              <a:buNone/>
            </a:pPr>
            <a:r>
              <a:rPr lang="en-GB" sz="2800" dirty="0" smtClean="0">
                <a:solidFill>
                  <a:srgbClr val="FF0000"/>
                </a:solidFill>
                <a:effectLst/>
              </a:rPr>
              <a:t>King John </a:t>
            </a:r>
            <a:r>
              <a:rPr lang="en-GB" sz="2800" dirty="0" smtClean="0">
                <a:solidFill>
                  <a:schemeClr val="bg1"/>
                </a:solidFill>
                <a:effectLst/>
              </a:rPr>
              <a:t>ruled </a:t>
            </a:r>
            <a:r>
              <a:rPr lang="en-GB" sz="2800" dirty="0" smtClean="0">
                <a:solidFill>
                  <a:srgbClr val="FF0000"/>
                </a:solidFill>
                <a:effectLst/>
              </a:rPr>
              <a:t>England</a:t>
            </a:r>
            <a:r>
              <a:rPr lang="en-GB" sz="2800" dirty="0" smtClean="0">
                <a:solidFill>
                  <a:schemeClr val="bg1"/>
                </a:solidFill>
                <a:effectLst/>
              </a:rPr>
              <a:t> from 1199 to 1216.  </a:t>
            </a:r>
            <a:br>
              <a:rPr lang="en-GB" sz="2800" dirty="0" smtClean="0">
                <a:solidFill>
                  <a:schemeClr val="bg1"/>
                </a:solidFill>
                <a:effectLst/>
              </a:rPr>
            </a:br>
            <a:r>
              <a:rPr lang="en-GB" sz="2800" dirty="0" smtClean="0">
                <a:solidFill>
                  <a:schemeClr val="bg1"/>
                </a:solidFill>
                <a:effectLst/>
              </a:rPr>
              <a:t>He faced the following problems:</a:t>
            </a:r>
            <a:endParaRPr lang="en-GB" sz="2800" dirty="0">
              <a:solidFill>
                <a:schemeClr val="bg1"/>
              </a:solidFill>
              <a:effectLst/>
            </a:endParaRPr>
          </a:p>
        </p:txBody>
      </p:sp>
      <p:graphicFrame>
        <p:nvGraphicFramePr>
          <p:cNvPr id="3" name="Diagram 2"/>
          <p:cNvGraphicFramePr/>
          <p:nvPr/>
        </p:nvGraphicFramePr>
        <p:xfrm>
          <a:off x="0" y="1066800"/>
          <a:ext cx="9144000" cy="548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graphicEl>
                                              <a:dgm id="{7249CD1A-E083-4D98-8BE8-15AB4B3D5EB0}"/>
                                            </p:graphicEl>
                                          </p:spTgt>
                                        </p:tgtEl>
                                        <p:attrNameLst>
                                          <p:attrName>style.visibility</p:attrName>
                                        </p:attrNameLst>
                                      </p:cBhvr>
                                      <p:to>
                                        <p:strVal val="visible"/>
                                      </p:to>
                                    </p:set>
                                    <p:anim calcmode="lin" valueType="num">
                                      <p:cBhvr additive="base">
                                        <p:cTn id="7" dur="500" fill="hold"/>
                                        <p:tgtEl>
                                          <p:spTgt spid="3">
                                            <p:graphicEl>
                                              <a:dgm id="{7249CD1A-E083-4D98-8BE8-15AB4B3D5EB0}"/>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graphicEl>
                                              <a:dgm id="{7249CD1A-E083-4D98-8BE8-15AB4B3D5EB0}"/>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graphicEl>
                                              <a:dgm id="{0E310048-B303-4CE7-A3CD-06206801C970}"/>
                                            </p:graphicEl>
                                          </p:spTgt>
                                        </p:tgtEl>
                                        <p:attrNameLst>
                                          <p:attrName>style.visibility</p:attrName>
                                        </p:attrNameLst>
                                      </p:cBhvr>
                                      <p:to>
                                        <p:strVal val="visible"/>
                                      </p:to>
                                    </p:set>
                                    <p:anim calcmode="lin" valueType="num">
                                      <p:cBhvr additive="base">
                                        <p:cTn id="13" dur="500" fill="hold"/>
                                        <p:tgtEl>
                                          <p:spTgt spid="3">
                                            <p:graphicEl>
                                              <a:dgm id="{0E310048-B303-4CE7-A3CD-06206801C970}"/>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graphicEl>
                                              <a:dgm id="{0E310048-B303-4CE7-A3CD-06206801C970}"/>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graphicEl>
                                              <a:dgm id="{1820F74F-D7D1-4F7A-9006-0D6E72D784C2}"/>
                                            </p:graphicEl>
                                          </p:spTgt>
                                        </p:tgtEl>
                                        <p:attrNameLst>
                                          <p:attrName>style.visibility</p:attrName>
                                        </p:attrNameLst>
                                      </p:cBhvr>
                                      <p:to>
                                        <p:strVal val="visible"/>
                                      </p:to>
                                    </p:set>
                                    <p:anim calcmode="lin" valueType="num">
                                      <p:cBhvr additive="base">
                                        <p:cTn id="19" dur="500" fill="hold"/>
                                        <p:tgtEl>
                                          <p:spTgt spid="3">
                                            <p:graphicEl>
                                              <a:dgm id="{1820F74F-D7D1-4F7A-9006-0D6E72D784C2}"/>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graphicEl>
                                              <a:dgm id="{1820F74F-D7D1-4F7A-9006-0D6E72D784C2}"/>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
                                            <p:graphicEl>
                                              <a:dgm id="{39B2436B-D4B0-4B4F-825F-286B1D7352C4}"/>
                                            </p:graphicEl>
                                          </p:spTgt>
                                        </p:tgtEl>
                                        <p:attrNameLst>
                                          <p:attrName>style.visibility</p:attrName>
                                        </p:attrNameLst>
                                      </p:cBhvr>
                                      <p:to>
                                        <p:strVal val="visible"/>
                                      </p:to>
                                    </p:set>
                                    <p:anim calcmode="lin" valueType="num">
                                      <p:cBhvr additive="base">
                                        <p:cTn id="23" dur="500" fill="hold"/>
                                        <p:tgtEl>
                                          <p:spTgt spid="3">
                                            <p:graphicEl>
                                              <a:dgm id="{39B2436B-D4B0-4B4F-825F-286B1D7352C4}"/>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graphicEl>
                                              <a:dgm id="{39B2436B-D4B0-4B4F-825F-286B1D7352C4}"/>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3">
                                            <p:graphicEl>
                                              <a:dgm id="{C093E922-673D-4A3A-93EC-D7DCF03AF8C8}"/>
                                            </p:graphicEl>
                                          </p:spTgt>
                                        </p:tgtEl>
                                        <p:attrNameLst>
                                          <p:attrName>style.visibility</p:attrName>
                                        </p:attrNameLst>
                                      </p:cBhvr>
                                      <p:to>
                                        <p:strVal val="visible"/>
                                      </p:to>
                                    </p:set>
                                    <p:anim calcmode="lin" valueType="num">
                                      <p:cBhvr additive="base">
                                        <p:cTn id="29" dur="500" fill="hold"/>
                                        <p:tgtEl>
                                          <p:spTgt spid="3">
                                            <p:graphicEl>
                                              <a:dgm id="{C093E922-673D-4A3A-93EC-D7DCF03AF8C8}"/>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graphicEl>
                                              <a:dgm id="{C093E922-673D-4A3A-93EC-D7DCF03AF8C8}"/>
                                            </p:graphic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3">
                                            <p:graphicEl>
                                              <a:dgm id="{A451B51E-D166-4313-AA0C-4589EC4D9885}"/>
                                            </p:graphicEl>
                                          </p:spTgt>
                                        </p:tgtEl>
                                        <p:attrNameLst>
                                          <p:attrName>style.visibility</p:attrName>
                                        </p:attrNameLst>
                                      </p:cBhvr>
                                      <p:to>
                                        <p:strVal val="visible"/>
                                      </p:to>
                                    </p:set>
                                    <p:anim calcmode="lin" valueType="num">
                                      <p:cBhvr additive="base">
                                        <p:cTn id="35" dur="500" fill="hold"/>
                                        <p:tgtEl>
                                          <p:spTgt spid="3">
                                            <p:graphicEl>
                                              <a:dgm id="{A451B51E-D166-4313-AA0C-4589EC4D9885}"/>
                                            </p:graphic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3">
                                            <p:graphicEl>
                                              <a:dgm id="{A451B51E-D166-4313-AA0C-4589EC4D9885}"/>
                                            </p:graphicEl>
                                          </p:spTgt>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3">
                                            <p:graphicEl>
                                              <a:dgm id="{C88A823C-B783-41C9-9B20-2225400C1775}"/>
                                            </p:graphicEl>
                                          </p:spTgt>
                                        </p:tgtEl>
                                        <p:attrNameLst>
                                          <p:attrName>style.visibility</p:attrName>
                                        </p:attrNameLst>
                                      </p:cBhvr>
                                      <p:to>
                                        <p:strVal val="visible"/>
                                      </p:to>
                                    </p:set>
                                    <p:anim calcmode="lin" valueType="num">
                                      <p:cBhvr additive="base">
                                        <p:cTn id="39" dur="500" fill="hold"/>
                                        <p:tgtEl>
                                          <p:spTgt spid="3">
                                            <p:graphicEl>
                                              <a:dgm id="{C88A823C-B783-41C9-9B20-2225400C1775}"/>
                                            </p:graphic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3">
                                            <p:graphicEl>
                                              <a:dgm id="{C88A823C-B783-41C9-9B20-2225400C1775}"/>
                                            </p:graphicEl>
                                          </p:spTgt>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8" fill="hold" grpId="0" nodeType="clickEffect">
                                  <p:stCondLst>
                                    <p:cond delay="0"/>
                                  </p:stCondLst>
                                  <p:childTnLst>
                                    <p:set>
                                      <p:cBhvr>
                                        <p:cTn id="44" dur="1" fill="hold">
                                          <p:stCondLst>
                                            <p:cond delay="0"/>
                                          </p:stCondLst>
                                        </p:cTn>
                                        <p:tgtEl>
                                          <p:spTgt spid="3">
                                            <p:graphicEl>
                                              <a:dgm id="{126F6D30-76CE-4FF1-A0F5-270D9BB0116F}"/>
                                            </p:graphicEl>
                                          </p:spTgt>
                                        </p:tgtEl>
                                        <p:attrNameLst>
                                          <p:attrName>style.visibility</p:attrName>
                                        </p:attrNameLst>
                                      </p:cBhvr>
                                      <p:to>
                                        <p:strVal val="visible"/>
                                      </p:to>
                                    </p:set>
                                    <p:anim calcmode="lin" valueType="num">
                                      <p:cBhvr additive="base">
                                        <p:cTn id="45" dur="500" fill="hold"/>
                                        <p:tgtEl>
                                          <p:spTgt spid="3">
                                            <p:graphicEl>
                                              <a:dgm id="{126F6D30-76CE-4FF1-A0F5-270D9BB0116F}"/>
                                            </p:graphicEl>
                                          </p:spTgt>
                                        </p:tgtEl>
                                        <p:attrNameLst>
                                          <p:attrName>ppt_x</p:attrName>
                                        </p:attrNameLst>
                                      </p:cBhvr>
                                      <p:tavLst>
                                        <p:tav tm="0">
                                          <p:val>
                                            <p:strVal val="0-#ppt_w/2"/>
                                          </p:val>
                                        </p:tav>
                                        <p:tav tm="100000">
                                          <p:val>
                                            <p:strVal val="#ppt_x"/>
                                          </p:val>
                                        </p:tav>
                                      </p:tavLst>
                                    </p:anim>
                                    <p:anim calcmode="lin" valueType="num">
                                      <p:cBhvr additive="base">
                                        <p:cTn id="46" dur="500" fill="hold"/>
                                        <p:tgtEl>
                                          <p:spTgt spid="3">
                                            <p:graphicEl>
                                              <a:dgm id="{126F6D30-76CE-4FF1-A0F5-270D9BB0116F}"/>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28600" y="228600"/>
            <a:ext cx="8763000" cy="1384995"/>
          </a:xfrm>
          <a:prstGeom prst="rect">
            <a:avLst/>
          </a:prstGeom>
        </p:spPr>
        <p:txBody>
          <a:bodyPr wrap="square">
            <a:spAutoFit/>
          </a:bodyPr>
          <a:lstStyle/>
          <a:p>
            <a:r>
              <a:rPr lang="en-GB" sz="2800" dirty="0" smtClean="0">
                <a:solidFill>
                  <a:schemeClr val="bg1"/>
                </a:solidFill>
              </a:rPr>
              <a:t>In 1214 many </a:t>
            </a:r>
            <a:r>
              <a:rPr lang="en-GB" sz="2800" dirty="0" smtClean="0">
                <a:solidFill>
                  <a:srgbClr val="FF0000"/>
                </a:solidFill>
              </a:rPr>
              <a:t>barons rebelled against John</a:t>
            </a:r>
            <a:r>
              <a:rPr lang="en-GB" sz="2800" dirty="0" smtClean="0">
                <a:solidFill>
                  <a:schemeClr val="bg1"/>
                </a:solidFill>
              </a:rPr>
              <a:t>. They believed that he could not rule the country properly and was treating them unfairly. </a:t>
            </a:r>
          </a:p>
        </p:txBody>
      </p:sp>
      <p:pic>
        <p:nvPicPr>
          <p:cNvPr id="160770" name="Picture 2"/>
          <p:cNvPicPr>
            <a:picLocks noChangeAspect="1" noChangeArrowheads="1"/>
          </p:cNvPicPr>
          <p:nvPr/>
        </p:nvPicPr>
        <p:blipFill>
          <a:blip r:embed="rId3" cstate="print"/>
          <a:srcRect/>
          <a:stretch>
            <a:fillRect/>
          </a:stretch>
        </p:blipFill>
        <p:spPr bwMode="auto">
          <a:xfrm>
            <a:off x="228600" y="1676400"/>
            <a:ext cx="5159899" cy="4837706"/>
          </a:xfrm>
          <a:prstGeom prst="rect">
            <a:avLst/>
          </a:prstGeom>
          <a:noFill/>
          <a:ln w="9525">
            <a:noFill/>
            <a:miter lim="800000"/>
            <a:headEnd/>
            <a:tailEnd/>
          </a:ln>
          <a:effectLst/>
        </p:spPr>
      </p:pic>
      <p:sp>
        <p:nvSpPr>
          <p:cNvPr id="8" name="Rectangle 7"/>
          <p:cNvSpPr/>
          <p:nvPr/>
        </p:nvSpPr>
        <p:spPr>
          <a:xfrm>
            <a:off x="5486400" y="2438400"/>
            <a:ext cx="3429000" cy="3539430"/>
          </a:xfrm>
          <a:prstGeom prst="rect">
            <a:avLst/>
          </a:prstGeom>
        </p:spPr>
        <p:txBody>
          <a:bodyPr wrap="square">
            <a:spAutoFit/>
          </a:bodyPr>
          <a:lstStyle/>
          <a:p>
            <a:r>
              <a:rPr lang="en-GB" sz="3200" dirty="0" smtClean="0">
                <a:solidFill>
                  <a:schemeClr val="bg1"/>
                </a:solidFill>
              </a:rPr>
              <a:t>In 1215, they </a:t>
            </a:r>
            <a:br>
              <a:rPr lang="en-GB" sz="3200" dirty="0" smtClean="0">
                <a:solidFill>
                  <a:schemeClr val="bg1"/>
                </a:solidFill>
              </a:rPr>
            </a:br>
            <a:r>
              <a:rPr lang="en-GB" sz="3200" dirty="0" smtClean="0">
                <a:solidFill>
                  <a:schemeClr val="bg1"/>
                </a:solidFill>
              </a:rPr>
              <a:t>surrounded </a:t>
            </a:r>
            <a:br>
              <a:rPr lang="en-GB" sz="3200" dirty="0" smtClean="0">
                <a:solidFill>
                  <a:schemeClr val="bg1"/>
                </a:solidFill>
              </a:rPr>
            </a:br>
            <a:r>
              <a:rPr lang="en-GB" sz="3200" dirty="0" smtClean="0">
                <a:solidFill>
                  <a:schemeClr val="bg1"/>
                </a:solidFill>
              </a:rPr>
              <a:t>the King’s Army </a:t>
            </a:r>
            <a:br>
              <a:rPr lang="en-GB" sz="3200" dirty="0" smtClean="0">
                <a:solidFill>
                  <a:schemeClr val="bg1"/>
                </a:solidFill>
              </a:rPr>
            </a:br>
            <a:r>
              <a:rPr lang="en-GB" sz="3200" dirty="0" smtClean="0">
                <a:solidFill>
                  <a:schemeClr val="bg1"/>
                </a:solidFill>
              </a:rPr>
              <a:t>on a field </a:t>
            </a:r>
            <a:br>
              <a:rPr lang="en-GB" sz="3200" dirty="0" smtClean="0">
                <a:solidFill>
                  <a:schemeClr val="bg1"/>
                </a:solidFill>
              </a:rPr>
            </a:br>
            <a:r>
              <a:rPr lang="en-GB" sz="3200" dirty="0" smtClean="0">
                <a:solidFill>
                  <a:schemeClr val="bg1"/>
                </a:solidFill>
              </a:rPr>
              <a:t>at </a:t>
            </a:r>
            <a:r>
              <a:rPr lang="en-GB" sz="3200" dirty="0" smtClean="0">
                <a:solidFill>
                  <a:srgbClr val="FF0000"/>
                </a:solidFill>
              </a:rPr>
              <a:t>Runnymede</a:t>
            </a:r>
            <a:r>
              <a:rPr lang="en-GB" sz="3200" dirty="0" smtClean="0">
                <a:solidFill>
                  <a:schemeClr val="bg1"/>
                </a:solidFill>
              </a:rPr>
              <a:t> &amp; forced him to sign the </a:t>
            </a:r>
            <a:r>
              <a:rPr lang="en-GB" sz="3200" dirty="0" smtClean="0">
                <a:solidFill>
                  <a:srgbClr val="FF0000"/>
                </a:solidFill>
              </a:rPr>
              <a:t>Magna Carta</a:t>
            </a:r>
            <a:r>
              <a:rPr lang="en-GB" sz="3200" dirty="0" smtClean="0">
                <a:solidFill>
                  <a:schemeClr val="bg1"/>
                </a:solidFill>
              </a:rPr>
              <a:t>.</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1794" name="Picture 2"/>
          <p:cNvPicPr>
            <a:picLocks noChangeAspect="1" noChangeArrowheads="1"/>
          </p:cNvPicPr>
          <p:nvPr/>
        </p:nvPicPr>
        <p:blipFill>
          <a:blip r:embed="rId3" cstate="print"/>
          <a:srcRect/>
          <a:stretch>
            <a:fillRect/>
          </a:stretch>
        </p:blipFill>
        <p:spPr bwMode="auto">
          <a:xfrm>
            <a:off x="228600" y="228600"/>
            <a:ext cx="3886200" cy="291465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1795" name="Picture 3"/>
          <p:cNvPicPr>
            <a:picLocks noChangeAspect="1" noChangeArrowheads="1"/>
          </p:cNvPicPr>
          <p:nvPr/>
        </p:nvPicPr>
        <p:blipFill>
          <a:blip r:embed="rId4" cstate="print"/>
          <a:srcRect/>
          <a:stretch>
            <a:fillRect/>
          </a:stretch>
        </p:blipFill>
        <p:spPr bwMode="auto">
          <a:xfrm>
            <a:off x="5029200" y="228600"/>
            <a:ext cx="3883485" cy="58674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1796" name="Picture 4"/>
          <p:cNvPicPr>
            <a:picLocks noChangeAspect="1" noChangeArrowheads="1"/>
          </p:cNvPicPr>
          <p:nvPr/>
        </p:nvPicPr>
        <p:blipFill>
          <a:blip r:embed="rId5" cstate="print"/>
          <a:srcRect/>
          <a:stretch>
            <a:fillRect/>
          </a:stretch>
        </p:blipFill>
        <p:spPr bwMode="auto">
          <a:xfrm>
            <a:off x="1447800" y="3352800"/>
            <a:ext cx="3333750" cy="336232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Text Box 2"/>
          <p:cNvSpPr txBox="1">
            <a:spLocks noChangeArrowheads="1"/>
          </p:cNvSpPr>
          <p:nvPr/>
        </p:nvSpPr>
        <p:spPr bwMode="auto">
          <a:xfrm>
            <a:off x="228600" y="349250"/>
            <a:ext cx="8686800" cy="701675"/>
          </a:xfrm>
          <a:prstGeom prst="rect">
            <a:avLst/>
          </a:prstGeom>
          <a:noFill/>
          <a:ln w="9525">
            <a:noFill/>
            <a:miter lim="800000"/>
            <a:headEnd/>
            <a:tailEnd/>
          </a:ln>
          <a:effectLst/>
        </p:spPr>
        <p:txBody>
          <a:bodyPr>
            <a:spAutoFit/>
          </a:bodyPr>
          <a:lstStyle/>
          <a:p>
            <a:pPr algn="ctr">
              <a:spcBef>
                <a:spcPct val="50000"/>
              </a:spcBef>
            </a:pPr>
            <a:r>
              <a:rPr lang="en-US" sz="4000">
                <a:solidFill>
                  <a:srgbClr val="FF4F4F"/>
                </a:solidFill>
                <a:latin typeface="BlackChancery" pitchFamily="2" charset="0"/>
              </a:rPr>
              <a:t>              Magna Carta, 1215</a:t>
            </a:r>
            <a:endParaRPr lang="en-US" sz="3600">
              <a:solidFill>
                <a:srgbClr val="FF4F4F"/>
              </a:solidFill>
              <a:latin typeface="BlackChancery" pitchFamily="2" charset="0"/>
            </a:endParaRPr>
          </a:p>
        </p:txBody>
      </p:sp>
      <p:sp>
        <p:nvSpPr>
          <p:cNvPr id="118788" name="Text Box 4"/>
          <p:cNvSpPr txBox="1">
            <a:spLocks noChangeArrowheads="1"/>
          </p:cNvSpPr>
          <p:nvPr/>
        </p:nvSpPr>
        <p:spPr bwMode="auto">
          <a:xfrm>
            <a:off x="2743200" y="1143000"/>
            <a:ext cx="6096000" cy="5232202"/>
          </a:xfrm>
          <a:prstGeom prst="rect">
            <a:avLst/>
          </a:prstGeom>
          <a:noFill/>
          <a:ln w="9525">
            <a:noFill/>
            <a:miter lim="800000"/>
            <a:headEnd/>
            <a:tailEnd/>
          </a:ln>
          <a:effectLst/>
        </p:spPr>
        <p:txBody>
          <a:bodyPr wrap="square">
            <a:spAutoFit/>
          </a:bodyPr>
          <a:lstStyle/>
          <a:p>
            <a:pPr marL="579438" indent="-579438">
              <a:spcBef>
                <a:spcPct val="50000"/>
              </a:spcBef>
              <a:buClr>
                <a:srgbClr val="C4A7FF"/>
              </a:buClr>
              <a:buSzPct val="90000"/>
              <a:buFont typeface="Monarchbats" pitchFamily="34" charset="0"/>
              <a:buChar char="a"/>
            </a:pPr>
            <a:r>
              <a:rPr lang="en-US" sz="2000" dirty="0">
                <a:solidFill>
                  <a:schemeClr val="bg1"/>
                </a:solidFill>
                <a:latin typeface="Comic Sans MS" pitchFamily="66" charset="0"/>
              </a:rPr>
              <a:t>King John I forced to accept it.</a:t>
            </a:r>
          </a:p>
          <a:p>
            <a:pPr marL="579438" indent="-579438">
              <a:spcBef>
                <a:spcPct val="50000"/>
              </a:spcBef>
              <a:buClr>
                <a:srgbClr val="C4A7FF"/>
              </a:buClr>
              <a:buSzPct val="90000"/>
              <a:buFont typeface="Monarchbats" pitchFamily="34" charset="0"/>
              <a:buChar char="a"/>
            </a:pPr>
            <a:r>
              <a:rPr lang="en-US" sz="2000" dirty="0">
                <a:solidFill>
                  <a:schemeClr val="bg1"/>
                </a:solidFill>
                <a:latin typeface="Comic Sans MS" pitchFamily="66" charset="0"/>
              </a:rPr>
              <a:t>A list of demands made by the nobility.</a:t>
            </a:r>
          </a:p>
          <a:p>
            <a:pPr marL="579438" indent="-579438">
              <a:spcBef>
                <a:spcPct val="50000"/>
              </a:spcBef>
              <a:buClr>
                <a:srgbClr val="C4A7FF"/>
              </a:buClr>
              <a:buSzPct val="90000"/>
              <a:buFont typeface="Monarchbats" pitchFamily="34" charset="0"/>
              <a:buChar char="a"/>
            </a:pPr>
            <a:r>
              <a:rPr lang="en-US" sz="2000" dirty="0">
                <a:solidFill>
                  <a:srgbClr val="FF0000"/>
                </a:solidFill>
                <a:latin typeface="Comic Sans MS" pitchFamily="66" charset="0"/>
              </a:rPr>
              <a:t>Created a CONTRACT between the king and the aristocracy.</a:t>
            </a:r>
          </a:p>
          <a:p>
            <a:pPr marL="579438" indent="-579438">
              <a:spcBef>
                <a:spcPct val="50000"/>
              </a:spcBef>
              <a:buClr>
                <a:srgbClr val="C4A7FF"/>
              </a:buClr>
              <a:buSzPct val="90000"/>
              <a:buFont typeface="Monarchbats" pitchFamily="34" charset="0"/>
              <a:buChar char="a"/>
            </a:pPr>
            <a:r>
              <a:rPr lang="en-US" sz="2000" dirty="0">
                <a:solidFill>
                  <a:schemeClr val="bg1"/>
                </a:solidFill>
                <a:latin typeface="Comic Sans MS" pitchFamily="66" charset="0"/>
              </a:rPr>
              <a:t>Established principles which </a:t>
            </a:r>
            <a:r>
              <a:rPr lang="en-US" sz="2000" dirty="0">
                <a:solidFill>
                  <a:srgbClr val="FF0000"/>
                </a:solidFill>
                <a:latin typeface="Comic Sans MS" pitchFamily="66" charset="0"/>
              </a:rPr>
              <a:t>limited the power of the king</a:t>
            </a:r>
            <a:r>
              <a:rPr lang="en-US" sz="2000" dirty="0">
                <a:solidFill>
                  <a:schemeClr val="bg1"/>
                </a:solidFill>
                <a:latin typeface="Comic Sans MS" pitchFamily="66" charset="0"/>
              </a:rPr>
              <a:t>:</a:t>
            </a:r>
          </a:p>
          <a:p>
            <a:pPr marL="800100" lvl="1" indent="-342900">
              <a:spcBef>
                <a:spcPct val="20000"/>
              </a:spcBef>
              <a:buFont typeface="Wingdings" pitchFamily="2" charset="2"/>
              <a:buChar char="v"/>
            </a:pPr>
            <a:r>
              <a:rPr lang="en-GB" sz="2000" dirty="0" smtClean="0">
                <a:solidFill>
                  <a:schemeClr val="bg1"/>
                </a:solidFill>
                <a:latin typeface="Comic Sans MS" pitchFamily="66" charset="0"/>
              </a:rPr>
              <a:t>Not to imprison nobles without trial</a:t>
            </a:r>
          </a:p>
          <a:p>
            <a:pPr marL="800100" lvl="1" indent="-342900">
              <a:spcBef>
                <a:spcPct val="20000"/>
              </a:spcBef>
              <a:buFont typeface="Wingdings" pitchFamily="2" charset="2"/>
              <a:buChar char="v"/>
            </a:pPr>
            <a:r>
              <a:rPr lang="en-GB" sz="2000" dirty="0" smtClean="0">
                <a:solidFill>
                  <a:srgbClr val="FF0000"/>
                </a:solidFill>
                <a:latin typeface="Comic Sans MS" pitchFamily="66" charset="0"/>
              </a:rPr>
              <a:t>That trials must be in courts: trial by jury with peers; not held in secret by King </a:t>
            </a:r>
          </a:p>
          <a:p>
            <a:pPr marL="800100" lvl="1" indent="-342900">
              <a:spcBef>
                <a:spcPct val="20000"/>
              </a:spcBef>
              <a:buFont typeface="Wingdings" pitchFamily="2" charset="2"/>
              <a:buChar char="v"/>
            </a:pPr>
            <a:r>
              <a:rPr lang="en-GB" sz="2000" dirty="0" smtClean="0">
                <a:solidFill>
                  <a:schemeClr val="bg1"/>
                </a:solidFill>
                <a:latin typeface="Comic Sans MS" pitchFamily="66" charset="0"/>
              </a:rPr>
              <a:t>To have fair taxation for the nobles</a:t>
            </a:r>
          </a:p>
          <a:p>
            <a:pPr marL="800100" lvl="1" indent="-342900">
              <a:spcBef>
                <a:spcPct val="20000"/>
              </a:spcBef>
              <a:buFont typeface="Wingdings" pitchFamily="2" charset="2"/>
              <a:buChar char="v"/>
            </a:pPr>
            <a:r>
              <a:rPr lang="en-GB" sz="2000" dirty="0" smtClean="0">
                <a:solidFill>
                  <a:schemeClr val="bg1"/>
                </a:solidFill>
                <a:latin typeface="Comic Sans MS" pitchFamily="66" charset="0"/>
              </a:rPr>
              <a:t>To let freemen travel wherever they like</a:t>
            </a:r>
          </a:p>
          <a:p>
            <a:pPr marL="800100" lvl="1" indent="-342900">
              <a:spcBef>
                <a:spcPct val="20000"/>
              </a:spcBef>
              <a:buFont typeface="Wingdings" pitchFamily="2" charset="2"/>
              <a:buChar char="v"/>
            </a:pPr>
            <a:r>
              <a:rPr lang="en-GB" sz="2000" dirty="0" smtClean="0">
                <a:solidFill>
                  <a:schemeClr val="bg1"/>
                </a:solidFill>
                <a:latin typeface="Comic Sans MS" pitchFamily="66" charset="0"/>
              </a:rPr>
              <a:t>Not to interfere in Church matters</a:t>
            </a:r>
          </a:p>
          <a:p>
            <a:pPr marL="800100" lvl="1" indent="-342900">
              <a:spcBef>
                <a:spcPct val="20000"/>
              </a:spcBef>
              <a:buFont typeface="Wingdings" pitchFamily="2" charset="2"/>
              <a:buChar char="v"/>
            </a:pPr>
            <a:r>
              <a:rPr lang="en-GB" sz="2000" dirty="0" smtClean="0">
                <a:solidFill>
                  <a:schemeClr val="bg1"/>
                </a:solidFill>
                <a:latin typeface="Comic Sans MS" pitchFamily="66" charset="0"/>
              </a:rPr>
              <a:t>Not to seize crops without paying for them</a:t>
            </a:r>
            <a:endParaRPr lang="en-GB" sz="2000" dirty="0">
              <a:solidFill>
                <a:schemeClr val="bg1"/>
              </a:solidFill>
              <a:latin typeface="Comic Sans MS" pitchFamily="66" charset="0"/>
            </a:endParaRPr>
          </a:p>
        </p:txBody>
      </p:sp>
      <p:pic>
        <p:nvPicPr>
          <p:cNvPr id="118789" name="Picture 5" descr="Magna Carta-1"/>
          <p:cNvPicPr>
            <a:picLocks noChangeAspect="1" noChangeArrowheads="1"/>
          </p:cNvPicPr>
          <p:nvPr/>
        </p:nvPicPr>
        <p:blipFill>
          <a:blip r:embed="rId3" cstate="print"/>
          <a:srcRect/>
          <a:stretch>
            <a:fillRect/>
          </a:stretch>
        </p:blipFill>
        <p:spPr bwMode="auto">
          <a:xfrm>
            <a:off x="381000" y="2971800"/>
            <a:ext cx="1808163" cy="3286125"/>
          </a:xfrm>
          <a:prstGeom prst="rect">
            <a:avLst/>
          </a:prstGeom>
          <a:noFill/>
          <a:ln w="9525">
            <a:solidFill>
              <a:schemeClr val="bg1"/>
            </a:solidFill>
            <a:miter lim="800000"/>
            <a:headEnd/>
            <a:tailEnd/>
          </a:ln>
        </p:spPr>
      </p:pic>
      <p:pic>
        <p:nvPicPr>
          <p:cNvPr id="118790" name="Picture 6" descr="john_1199"/>
          <p:cNvPicPr>
            <a:picLocks noChangeAspect="1" noChangeArrowheads="1"/>
          </p:cNvPicPr>
          <p:nvPr/>
        </p:nvPicPr>
        <p:blipFill>
          <a:blip r:embed="rId4" cstate="print"/>
          <a:srcRect/>
          <a:stretch>
            <a:fillRect/>
          </a:stretch>
        </p:blipFill>
        <p:spPr bwMode="auto">
          <a:xfrm>
            <a:off x="381000" y="457200"/>
            <a:ext cx="1798638" cy="2286000"/>
          </a:xfrm>
          <a:prstGeom prst="rect">
            <a:avLst/>
          </a:prstGeom>
          <a:noFill/>
          <a:ln w="9525">
            <a:solidFill>
              <a:schemeClr val="bg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878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878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878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878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7.0&quot;&gt;&lt;object type=&quot;1&quot; unique_id=&quot;10001&quot;&gt;&lt;object type=&quot;2&quot; unique_id=&quot;10002&quot;&gt;&lt;object type=&quot;3&quot; unique_id=&quot;10003&quot;&gt;&lt;property id=&quot;20148&quot; value=&quot;5&quot;/&gt;&lt;property id=&quot;20300&quot; value=&quot;Slide 1&quot;/&gt;&lt;property id=&quot;20307&quot; value=&quot;256&quot;/&gt;&lt;/object&gt;&lt;object type=&quot;3&quot; unique_id=&quot;10004&quot;&gt;&lt;property id=&quot;20148&quot; value=&quot;5&quot;/&gt;&lt;property id=&quot;20300&quot; value=&quot;Slide 2&quot;/&gt;&lt;property id=&quot;20307&quot; value=&quot;331&quot;/&gt;&lt;/object&gt;&lt;object type=&quot;3&quot; unique_id=&quot;10006&quot;&gt;&lt;property id=&quot;20148&quot; value=&quot;5&quot;/&gt;&lt;property id=&quot;20300&quot; value=&quot;Slide 8&quot;/&gt;&lt;property id=&quot;20307&quot; value=&quot;313&quot;/&gt;&lt;/object&gt;&lt;object type=&quot;3&quot; unique_id=&quot;10007&quot;&gt;&lt;property id=&quot;20148&quot; value=&quot;5&quot;/&gt;&lt;property id=&quot;20300&quot; value=&quot;Slide 9&quot;/&gt;&lt;property id=&quot;20307&quot; value=&quot;318&quot;/&gt;&lt;/object&gt;&lt;object type=&quot;3&quot; unique_id=&quot;10022&quot;&gt;&lt;property id=&quot;20148&quot; value=&quot;5&quot;/&gt;&lt;property id=&quot;20300&quot; value=&quot;Slide 10&quot;/&gt;&lt;property id=&quot;20307&quot; value=&quot;272&quot;/&gt;&lt;/object&gt;&lt;object type=&quot;3&quot; unique_id=&quot;10058&quot;&gt;&lt;property id=&quot;20148&quot; value=&quot;5&quot;/&gt;&lt;property id=&quot;20300&quot; value=&quot;Slide 11&quot;/&gt;&lt;property id=&quot;20307&quot; value=&quot;283&quot;/&gt;&lt;/object&gt;&lt;object type=&quot;3&quot; unique_id=&quot;10059&quot;&gt;&lt;property id=&quot;20148&quot; value=&quot;5&quot;/&gt;&lt;property id=&quot;20300&quot; value=&quot;Slide 12&quot;/&gt;&lt;property id=&quot;20307&quot; value=&quot;284&quot;/&gt;&lt;/object&gt;&lt;object type=&quot;3&quot; unique_id=&quot;10060&quot;&gt;&lt;property id=&quot;20148&quot; value=&quot;5&quot;/&gt;&lt;property id=&quot;20300&quot; value=&quot;Slide 13&quot;/&gt;&lt;property id=&quot;20307&quot; value=&quot;286&quot;/&gt;&lt;/object&gt;&lt;object type=&quot;3&quot; unique_id=&quot;10481&quot;&gt;&lt;property id=&quot;20148&quot; value=&quot;5&quot;/&gt;&lt;property id=&quot;20300&quot; value=&quot;Slide 4&quot;/&gt;&lt;property id=&quot;20307&quot; value=&quot;334&quot;/&gt;&lt;/object&gt;&lt;object type=&quot;3&quot; unique_id=&quot;10482&quot;&gt;&lt;property id=&quot;20148&quot; value=&quot;5&quot;/&gt;&lt;property id=&quot;20300&quot; value=&quot;Slide 6&quot;/&gt;&lt;property id=&quot;20307&quot; value=&quot;335&quot;/&gt;&lt;/object&gt;&lt;object type=&quot;3&quot; unique_id=&quot;10483&quot;&gt;&lt;property id=&quot;20148&quot; value=&quot;5&quot;/&gt;&lt;property id=&quot;20300&quot; value=&quot;Slide 3 - &amp;quot;Could the rich control the king?&amp;quot;&quot;/&gt;&lt;property id=&quot;20307&quot; value=&quot;333&quot;/&gt;&lt;/object&gt;&lt;object type=&quot;3&quot; unique_id=&quot;10484&quot;&gt;&lt;property id=&quot;20148&quot; value=&quot;5&quot;/&gt;&lt;property id=&quot;20300&quot; value=&quot;Slide 5&quot;/&gt;&lt;property id=&quot;20307&quot; value=&quot;332&quot;/&gt;&lt;/object&gt;&lt;object type=&quot;3&quot; unique_id=&quot;10738&quot;&gt;&lt;property id=&quot;20148&quot; value=&quot;5&quot;/&gt;&lt;property id=&quot;20300&quot; value=&quot;Slide 7&quot;/&gt;&lt;property id=&quot;20307&quot; value=&quot;336&quot;/&gt;&lt;/object&gt;&lt;/object&gt;&lt;object type=&quot;8&quot; unique_id=&quot;10120&quot;&gt;&lt;/object&gt;&lt;/object&gt;&lt;/database&gt;"/>
  <p:tag name="MMPROD_NEXTUNIQUEID" val="10009"/>
  <p:tag name="SECTOMILLISECCONVERTED" val="1"/>
</p:tagLst>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2173</TotalTime>
  <Words>414</Words>
  <Application>Microsoft Office PowerPoint</Application>
  <PresentationFormat>On-screen Show (4:3)</PresentationFormat>
  <Paragraphs>57</Paragraphs>
  <Slides>8</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8</vt:i4>
      </vt:variant>
    </vt:vector>
  </HeadingPairs>
  <TitlesOfParts>
    <vt:vector size="16" baseType="lpstr">
      <vt:lpstr>Arial</vt:lpstr>
      <vt:lpstr>Wingdings</vt:lpstr>
      <vt:lpstr>Monarchbats</vt:lpstr>
      <vt:lpstr>BlackChancery</vt:lpstr>
      <vt:lpstr>Comic Sans MS</vt:lpstr>
      <vt:lpstr>Bell Gothic Std Black</vt:lpstr>
      <vt:lpstr>Elephant</vt:lpstr>
      <vt:lpstr>Default Design</vt:lpstr>
      <vt:lpstr>PowerPoint Presentation</vt:lpstr>
      <vt:lpstr>PowerPoint Presentation</vt:lpstr>
      <vt:lpstr>Could the rich control the king?</vt:lpstr>
      <vt:lpstr>PowerPoint Presentation</vt:lpstr>
      <vt:lpstr>PowerPoint Presentation</vt:lpstr>
      <vt:lpstr>PowerPoint Presentation</vt:lpstr>
      <vt:lpstr>PowerPoint Presentation</vt:lpstr>
      <vt:lpstr>PowerPoint Presentation</vt:lpstr>
    </vt:vector>
  </TitlesOfParts>
  <Company>Horace Greeley HS    Chappaqua, 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English Constitutional Monarchy</dc:title>
  <dc:creator>Ms. Susan M. Pojer</dc:creator>
  <cp:lastModifiedBy>Tokio Marine Management</cp:lastModifiedBy>
  <cp:revision>110</cp:revision>
  <dcterms:created xsi:type="dcterms:W3CDTF">2006-11-15T01:55:34Z</dcterms:created>
  <dcterms:modified xsi:type="dcterms:W3CDTF">2016-09-23T11:37:28Z</dcterms:modified>
</cp:coreProperties>
</file>