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7" r:id="rId1"/>
  </p:sldMasterIdLst>
  <p:notesMasterIdLst>
    <p:notesMasterId r:id="rId9"/>
  </p:notesMasterIdLst>
  <p:sldIdLst>
    <p:sldId id="305" r:id="rId2"/>
    <p:sldId id="306" r:id="rId3"/>
    <p:sldId id="307" r:id="rId4"/>
    <p:sldId id="308" r:id="rId5"/>
    <p:sldId id="312" r:id="rId6"/>
    <p:sldId id="313" r:id="rId7"/>
    <p:sldId id="314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62" autoAdjust="0"/>
    <p:restoredTop sz="90929"/>
  </p:normalViewPr>
  <p:slideViewPr>
    <p:cSldViewPr>
      <p:cViewPr>
        <p:scale>
          <a:sx n="74" d="100"/>
          <a:sy n="74" d="100"/>
        </p:scale>
        <p:origin x="-77" y="1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A85025-DA24-4268-9341-6B424C013C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85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D1DFD-B6BF-418A-9ADE-BCB1A54CC0E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D1DFD-B6BF-418A-9ADE-BCB1A54CC0E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D1DFD-B6BF-418A-9ADE-BCB1A54CC0E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D1DFD-B6BF-418A-9ADE-BCB1A54CC0E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D1DFD-B6BF-418A-9ADE-BCB1A54CC0E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D1DFD-B6BF-418A-9ADE-BCB1A54CC0E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D1DFD-B6BF-418A-9ADE-BCB1A54CC0E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143000"/>
            <a:ext cx="5562600" cy="2286000"/>
          </a:xfrm>
          <a:effectLst>
            <a:outerShdw algn="ctr" rotWithShape="0">
              <a:srgbClr val="FFFFFF">
                <a:alpha val="75000"/>
              </a:srgbClr>
            </a:outerShdw>
          </a:effectLst>
        </p:spPr>
        <p:txBody>
          <a:bodyPr/>
          <a:lstStyle>
            <a:lvl1pPr algn="r"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4267200" cy="2057400"/>
          </a:xfrm>
          <a:effectLst/>
        </p:spPr>
        <p:txBody>
          <a:bodyPr/>
          <a:lstStyle>
            <a:lvl1pPr marL="0" indent="0">
              <a:buFont typeface="Wingdings" pitchFamily="1" charset="2"/>
              <a:buNone/>
              <a:defRPr i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6F98CC21-4AAB-413D-B7E5-11EE039508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CE536-53E8-462F-8AD6-30A2189EBF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89ACC7-E7C0-4E98-893C-1277F49473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7DF3A-B4D4-47E1-A2B8-4A4BBDFF0F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020F1-EEE6-4065-8B82-08385DED27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578D8-4D36-4DA8-9B1C-770EACEC40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B6D30-2A8F-44F0-BCC6-7F2F7A4A72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59632-DF77-456B-931D-FC885AD7BB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C7FD4-76E2-4601-9F07-E9140BB14B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3A796-7CA0-4A10-A3D3-381C76D67D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605F0-E0CC-4A2B-910F-503731D68A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E3C582-DF38-43F2-BDE7-746A67D93C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737ADF9-8C65-4E16-9FCB-56891BC417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81200"/>
            <a:ext cx="716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rgbClr val="FFFFFF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j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j-lt"/>
                <a:ea typeface="+mn-ea"/>
              </a:defRPr>
            </a:lvl1pPr>
          </a:lstStyle>
          <a:p>
            <a:fld id="{4E0A22DE-E485-4C2B-9C7E-8AB19697DCC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pperplate Gothic Light" pitchFamily="1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1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4876800" cy="4633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57800" y="0"/>
            <a:ext cx="3733800" cy="24384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The Rise of Absolute Monarchies</a:t>
            </a:r>
            <a:r>
              <a:rPr lang="en-US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/>
            </a:r>
            <a:br>
              <a:rPr lang="en-US" b="1" dirty="0">
                <a:solidFill>
                  <a:schemeClr val="bg1">
                    <a:lumMod val="40000"/>
                    <a:lumOff val="60000"/>
                  </a:schemeClr>
                </a:solidFill>
              </a:rPr>
            </a:br>
            <a:r>
              <a:rPr lang="en-US" sz="28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(1400’s-1700’s)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10200" y="2590800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AIM:  </a:t>
            </a:r>
            <a:r>
              <a:rPr lang="en-US" sz="2800" dirty="0">
                <a:solidFill>
                  <a:srgbClr val="FFFFFF"/>
                </a:solidFill>
              </a:rPr>
              <a:t>How did Absolute Monarchs justify their rule</a:t>
            </a:r>
            <a:r>
              <a:rPr lang="en-US" sz="2800" dirty="0" smtClean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486400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Now:  How did Monarchs Justify their rule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worksheet (Doc #1 ONLY)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228600"/>
            <a:ext cx="655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What is an Absolute Monarchy?</a:t>
            </a:r>
          </a:p>
          <a:p>
            <a:pPr lvl="1" algn="ctr">
              <a:buFontTx/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Absolute = All Powerful</a:t>
            </a:r>
          </a:p>
          <a:p>
            <a:pPr lvl="1" algn="ctr">
              <a:buFontTx/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Monarch = King or Queen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1981200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kern="0" dirty="0" smtClean="0">
                <a:solidFill>
                  <a:srgbClr val="FFFF00"/>
                </a:solidFill>
                <a:latin typeface="Arial"/>
              </a:rPr>
              <a:t>Absolute Monarch = An all-powerful king or queen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4343400"/>
            <a:ext cx="6519862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eaLnBrk="1" hangingPunct="1">
              <a:spcBef>
                <a:spcPct val="20000"/>
              </a:spcBef>
            </a:pPr>
            <a:r>
              <a:rPr lang="en-US" kern="0" dirty="0" smtClean="0">
                <a:solidFill>
                  <a:srgbClr val="000000"/>
                </a:solidFill>
                <a:latin typeface="Arial"/>
              </a:rPr>
              <a:t>Also, kings and queens handed their power down to their children.</a:t>
            </a:r>
          </a:p>
          <a:p>
            <a:pPr marL="742950" lvl="1" indent="-285750" eaLnBrk="1" hangingPunct="1">
              <a:spcBef>
                <a:spcPct val="20000"/>
              </a:spcBef>
            </a:pPr>
            <a:endParaRPr lang="en-US" kern="0" dirty="0" smtClean="0">
              <a:solidFill>
                <a:srgbClr val="000000"/>
              </a:solidFill>
              <a:latin typeface="Arial"/>
            </a:endParaRPr>
          </a:p>
          <a:p>
            <a:pPr marL="742950" lvl="1" indent="-285750" eaLnBrk="1" hangingPunct="1">
              <a:spcBef>
                <a:spcPct val="20000"/>
              </a:spcBef>
            </a:pPr>
            <a:r>
              <a:rPr lang="en-US" kern="0" dirty="0" smtClean="0">
                <a:solidFill>
                  <a:srgbClr val="000000"/>
                </a:solidFill>
                <a:latin typeface="Arial"/>
              </a:rPr>
              <a:t>	It was a line of succession that stayed in the family</a:t>
            </a:r>
            <a:endParaRPr lang="en-US" kern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sz="3200" dirty="0">
                <a:solidFill>
                  <a:srgbClr val="FFFFFF"/>
                </a:solidFill>
              </a:rPr>
              <a:t>Characteristics of Absolute Monarchs</a:t>
            </a:r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08637" y="1722437"/>
            <a:ext cx="3535363" cy="5135563"/>
          </a:xfrm>
          <a:noFill/>
          <a:ln/>
        </p:spPr>
      </p:pic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4267200" y="990600"/>
            <a:ext cx="2667000" cy="1524000"/>
          </a:xfrm>
          <a:prstGeom prst="cloudCallout">
            <a:avLst>
              <a:gd name="adj1" fmla="val 48931"/>
              <a:gd name="adj2" fmla="val 4364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dirty="0"/>
              <a:t>It’s GREAT to be the King!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7010400" y="838200"/>
            <a:ext cx="2133600" cy="762000"/>
          </a:xfrm>
          <a:prstGeom prst="wedgeRectCallout">
            <a:avLst>
              <a:gd name="adj1" fmla="val -34971"/>
              <a:gd name="adj2" fmla="val 1447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“I am the state”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0" y="4267200"/>
            <a:ext cx="3657600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  <a:buFont typeface="Wingdings" pitchFamily="1" charset="2"/>
              <a:buChar char="§"/>
            </a:pPr>
            <a:r>
              <a:rPr lang="en-US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They made </a:t>
            </a:r>
            <a:br>
              <a:rPr lang="en-US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</a:br>
            <a:r>
              <a:rPr lang="en-US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all the laws</a:t>
            </a:r>
          </a:p>
          <a:p>
            <a:pPr marL="342900" lvl="0" indent="-342900" eaLnBrk="1" hangingPunct="1">
              <a:spcBef>
                <a:spcPct val="20000"/>
              </a:spcBef>
              <a:buFont typeface="Wingdings" pitchFamily="1" charset="2"/>
              <a:buChar char="§"/>
            </a:pPr>
            <a:r>
              <a:rPr lang="en-US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They were NOT subject to the laws.</a:t>
            </a:r>
            <a:endParaRPr lang="en-US" sz="2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4103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838200"/>
            <a:ext cx="5717334" cy="4752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04800" y="5562600"/>
            <a:ext cx="6096000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  <a:buFont typeface="Wingdings" pitchFamily="1" charset="2"/>
              <a:buChar char="§"/>
            </a:pPr>
            <a:r>
              <a:rPr lang="en-US" sz="2800" b="1" kern="0" dirty="0">
                <a:solidFill>
                  <a:srgbClr val="FF0000"/>
                </a:solidFill>
                <a:latin typeface="Arial"/>
              </a:rPr>
              <a:t>Accountable only to GOD.</a:t>
            </a:r>
          </a:p>
          <a:p>
            <a:pPr marL="342900" lvl="0" indent="-342900" eaLnBrk="1" hangingPunct="1">
              <a:spcBef>
                <a:spcPct val="20000"/>
              </a:spcBef>
              <a:buFont typeface="Wingdings" pitchFamily="1" charset="2"/>
              <a:buChar char="§"/>
            </a:pPr>
            <a:r>
              <a:rPr lang="en-US" sz="2800" b="1" kern="0" dirty="0" smtClean="0">
                <a:solidFill>
                  <a:srgbClr val="FF0000"/>
                </a:solidFill>
                <a:latin typeface="Arial"/>
              </a:rPr>
              <a:t>Not </a:t>
            </a:r>
            <a:r>
              <a:rPr lang="en-US" sz="2800" b="1" kern="0" dirty="0">
                <a:solidFill>
                  <a:srgbClr val="FF0000"/>
                </a:solidFill>
                <a:latin typeface="Arial"/>
              </a:rPr>
              <a:t>the people!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94903"/>
            <a:ext cx="891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kern="0" dirty="0" smtClean="0">
                <a:solidFill>
                  <a:srgbClr val="959380"/>
                </a:solidFill>
                <a:latin typeface="Arial"/>
              </a:rPr>
              <a:t>They Ruled by “</a:t>
            </a:r>
            <a:r>
              <a:rPr lang="en-US" sz="5400" kern="0" dirty="0" smtClean="0">
                <a:solidFill>
                  <a:srgbClr val="C00000"/>
                </a:solidFill>
                <a:latin typeface="Arial"/>
              </a:rPr>
              <a:t>Divine Right</a:t>
            </a:r>
            <a:endParaRPr lang="en-US" sz="4800" dirty="0"/>
          </a:p>
        </p:txBody>
      </p:sp>
      <p:sp>
        <p:nvSpPr>
          <p:cNvPr id="7" name="Rectangle 6"/>
          <p:cNvSpPr/>
          <p:nvPr/>
        </p:nvSpPr>
        <p:spPr>
          <a:xfrm>
            <a:off x="5867400" y="1219200"/>
            <a:ext cx="3276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</a:pPr>
            <a:r>
              <a:rPr lang="en-US" sz="2800" b="1" kern="0" dirty="0" smtClean="0">
                <a:solidFill>
                  <a:srgbClr val="959380">
                    <a:lumMod val="20000"/>
                    <a:lumOff val="80000"/>
                  </a:srgbClr>
                </a:solidFill>
                <a:latin typeface="Arial"/>
              </a:rPr>
              <a:t>They believed that they derived their </a:t>
            </a:r>
            <a:r>
              <a:rPr lang="en-US" sz="2800" b="1" u="sng" kern="0" dirty="0" smtClean="0">
                <a:solidFill>
                  <a:srgbClr val="FF0000"/>
                </a:solidFill>
                <a:latin typeface="Arial"/>
              </a:rPr>
              <a:t>right to rule directly from GOD.</a:t>
            </a: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z="3600" dirty="0">
                <a:solidFill>
                  <a:srgbClr val="FFFFFF"/>
                </a:solidFill>
              </a:rPr>
              <a:t>Accumulated Vast Sums of Wealth</a:t>
            </a:r>
          </a:p>
        </p:txBody>
      </p:sp>
      <p:pic>
        <p:nvPicPr>
          <p:cNvPr id="819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865437"/>
            <a:ext cx="5334000" cy="3992563"/>
          </a:xfrm>
          <a:noFill/>
          <a:ln/>
        </p:spPr>
      </p:pic>
      <p:pic>
        <p:nvPicPr>
          <p:cNvPr id="8198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34001" y="2819400"/>
            <a:ext cx="3810000" cy="4038600"/>
          </a:xfrm>
          <a:noFill/>
          <a:ln/>
        </p:spPr>
      </p:pic>
      <p:sp>
        <p:nvSpPr>
          <p:cNvPr id="6" name="Rectangle 5"/>
          <p:cNvSpPr/>
          <p:nvPr/>
        </p:nvSpPr>
        <p:spPr>
          <a:xfrm>
            <a:off x="304800" y="762000"/>
            <a:ext cx="86106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FFFF"/>
                </a:solidFill>
              </a:rPr>
              <a:t>How?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FFFF"/>
                </a:solidFill>
              </a:rPr>
              <a:t>By </a:t>
            </a:r>
            <a:r>
              <a:rPr lang="en-US" dirty="0" smtClean="0">
                <a:solidFill>
                  <a:srgbClr val="FFFF00"/>
                </a:solidFill>
              </a:rPr>
              <a:t>seizing new territories </a:t>
            </a:r>
            <a:r>
              <a:rPr lang="en-US" dirty="0" smtClean="0">
                <a:solidFill>
                  <a:srgbClr val="FFFFFF"/>
                </a:solidFill>
              </a:rPr>
              <a:t>in the </a:t>
            </a:r>
            <a:r>
              <a:rPr lang="en-US" dirty="0" smtClean="0">
                <a:solidFill>
                  <a:srgbClr val="FFFF00"/>
                </a:solidFill>
              </a:rPr>
              <a:t>New World </a:t>
            </a:r>
            <a:r>
              <a:rPr lang="en-US" dirty="0" smtClean="0">
                <a:solidFill>
                  <a:srgbClr val="FFFFFF"/>
                </a:solidFill>
              </a:rPr>
              <a:t>and the </a:t>
            </a:r>
            <a:r>
              <a:rPr lang="en-US" dirty="0" smtClean="0">
                <a:solidFill>
                  <a:srgbClr val="FFFF00"/>
                </a:solidFill>
              </a:rPr>
              <a:t>Far East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FF00"/>
                </a:solidFill>
              </a:rPr>
              <a:t>Expanding trade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overseas and within Europe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FF00"/>
                </a:solidFill>
              </a:rPr>
              <a:t>Taxing</a:t>
            </a:r>
            <a:r>
              <a:rPr lang="en-US" dirty="0" smtClean="0">
                <a:solidFill>
                  <a:srgbClr val="FFFFFF"/>
                </a:solidFill>
              </a:rPr>
              <a:t> the growing wealth of their people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143000"/>
            <a:ext cx="9144000" cy="5715000"/>
          </a:xfrm>
          <a:noFill/>
          <a:ln/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00"/>
                </a:solidFill>
              </a:rPr>
              <a:t>They used their wealth to build LARGE, PERMANENT ARMIES!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No more need to depend on feudal contracts with their vassals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00"/>
                </a:solidFill>
              </a:rPr>
              <a:t>These armies were </a:t>
            </a:r>
            <a:r>
              <a:rPr lang="en-US" sz="2000" b="1" u="sng" dirty="0" smtClean="0">
                <a:solidFill>
                  <a:srgbClr val="FFFF00"/>
                </a:solidFill>
              </a:rPr>
              <a:t>loyal to the King, NOT to the Country!</a:t>
            </a:r>
            <a:endParaRPr lang="en-US" sz="2000" b="1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592888"/>
          </a:xfrm>
          <a:noFill/>
          <a:ln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8836" y="5860551"/>
            <a:ext cx="9144000" cy="9906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They used these armies to wage war </a:t>
            </a:r>
            <a:r>
              <a:rPr lang="en-US" sz="3200" b="1" dirty="0" smtClean="0">
                <a:solidFill>
                  <a:schemeClr val="accent1"/>
                </a:solidFill>
              </a:rPr>
              <a:t/>
            </a:r>
            <a:br>
              <a:rPr lang="en-US" sz="3200" b="1" dirty="0" smtClean="0">
                <a:solidFill>
                  <a:schemeClr val="accent1"/>
                </a:solidFill>
              </a:rPr>
            </a:br>
            <a:r>
              <a:rPr lang="en-US" sz="3200" b="1" dirty="0" smtClean="0">
                <a:solidFill>
                  <a:schemeClr val="accent1"/>
                </a:solidFill>
              </a:rPr>
              <a:t>against </a:t>
            </a:r>
            <a:r>
              <a:rPr lang="en-US" sz="3200" b="1" dirty="0">
                <a:solidFill>
                  <a:schemeClr val="accent1"/>
                </a:solidFill>
              </a:rPr>
              <a:t>each other of course!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54&quot;&gt;&lt;object type=&quot;3&quot; unique_id=&quot;10055&quot;&gt;&lt;property id=&quot;20148&quot; value=&quot;5&quot;/&gt;&lt;property id=&quot;20300&quot; value=&quot;Slide 1 - &amp;quot;The Rise of Absolute Monarchies&amp;#x0D;&amp;#x0A;(1400’s-1700’s)&amp;quot;&quot;/&gt;&lt;property id=&quot;20307&quot; value=&quot;305&quot;/&gt;&lt;/object&gt;&lt;object type=&quot;3&quot; unique_id=&quot;10056&quot;&gt;&lt;property id=&quot;20148&quot; value=&quot;5&quot;/&gt;&lt;property id=&quot;20300&quot; value=&quot;Slide 2&quot;/&gt;&lt;property id=&quot;20307&quot; value=&quot;306&quot;/&gt;&lt;/object&gt;&lt;object type=&quot;3&quot; unique_id=&quot;10057&quot;&gt;&lt;property id=&quot;20148&quot; value=&quot;5&quot;/&gt;&lt;property id=&quot;20300&quot; value=&quot;Slide 3 - &amp;quot;Characteristics of Absolute Monarchs&amp;quot;&quot;/&gt;&lt;property id=&quot;20307&quot; value=&quot;307&quot;/&gt;&lt;/object&gt;&lt;object type=&quot;3&quot; unique_id=&quot;10058&quot;&gt;&lt;property id=&quot;20148&quot; value=&quot;5&quot;/&gt;&lt;property id=&quot;20300&quot; value=&quot;Slide 4&quot;/&gt;&lt;property id=&quot;20307&quot; value=&quot;308&quot;/&gt;&lt;/object&gt;&lt;object type=&quot;3&quot; unique_id=&quot;10151&quot;&gt;&lt;property id=&quot;20148&quot; value=&quot;5&quot;/&gt;&lt;property id=&quot;20300&quot; value=&quot;Slide 5 - &amp;quot;Accumulated Vast Sums of Wealth&amp;quot;&quot;/&gt;&lt;property id=&quot;20307&quot; value=&quot;312&quot;/&gt;&lt;/object&gt;&lt;object type=&quot;3&quot; unique_id=&quot;10152&quot;&gt;&lt;property id=&quot;20148&quot; value=&quot;5&quot;/&gt;&lt;property id=&quot;20300&quot; value=&quot;Slide 6&quot;/&gt;&lt;property id=&quot;20307&quot; value=&quot;313&quot;/&gt;&lt;/object&gt;&lt;object type=&quot;3&quot; unique_id=&quot;10153&quot;&gt;&lt;property id=&quot;20148&quot; value=&quot;5&quot;/&gt;&lt;property id=&quot;20300&quot; value=&quot;Slide 7 - &amp;quot;They used these armies to wage war &amp;#x0D;&amp;#x0A;against each other of course!&amp;quot;&quot;/&gt;&lt;property id=&quot;20307&quot; value=&quot;314&quot;/&gt;&lt;/object&gt;&lt;/object&gt;&lt;object type=&quot;8&quot; unique_id=&quot;1015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Justice">
  <a:themeElements>
    <a:clrScheme name="Justice 3">
      <a:dk1>
        <a:srgbClr val="000000"/>
      </a:dk1>
      <a:lt1>
        <a:srgbClr val="959380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C8C8C0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Justice">
      <a:majorFont>
        <a:latin typeface="Copperplate Gothic Light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Justice 1">
        <a:dk1>
          <a:srgbClr val="000000"/>
        </a:dk1>
        <a:lt1>
          <a:srgbClr val="95938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8C8C0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ice 2">
        <a:dk1>
          <a:srgbClr val="000000"/>
        </a:dk1>
        <a:lt1>
          <a:srgbClr val="959380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C8C8C0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ice 3">
        <a:dk1>
          <a:srgbClr val="000000"/>
        </a:dk1>
        <a:lt1>
          <a:srgbClr val="959380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C8C8C0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ustice 4">
        <a:dk1>
          <a:srgbClr val="000000"/>
        </a:dk1>
        <a:lt1>
          <a:srgbClr val="959380"/>
        </a:lt1>
        <a:dk2>
          <a:srgbClr val="000000"/>
        </a:dk2>
        <a:lt2>
          <a:srgbClr val="333333"/>
        </a:lt2>
        <a:accent1>
          <a:srgbClr val="8C7B70"/>
        </a:accent1>
        <a:accent2>
          <a:srgbClr val="8F5F2F"/>
        </a:accent2>
        <a:accent3>
          <a:srgbClr val="C8C8C0"/>
        </a:accent3>
        <a:accent4>
          <a:srgbClr val="000000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 HD:Applications:Microsoft Office 2004:Templates:Presentations:Designs:Justice</Template>
  <TotalTime>1476</TotalTime>
  <Words>195</Words>
  <Application>Microsoft Office PowerPoint</Application>
  <PresentationFormat>On-screen Show (4:3)</PresentationFormat>
  <Paragraphs>35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Justice</vt:lpstr>
      <vt:lpstr>The Rise of Absolute Monarchies (1400’s-1700’s)</vt:lpstr>
      <vt:lpstr>PowerPoint Presentation</vt:lpstr>
      <vt:lpstr>Characteristics of Absolute Monarchs</vt:lpstr>
      <vt:lpstr>PowerPoint Presentation</vt:lpstr>
      <vt:lpstr>Accumulated Vast Sums of Wealth</vt:lpstr>
      <vt:lpstr>PowerPoint Presentation</vt:lpstr>
      <vt:lpstr>They used these armies to wage war  against each other of course!</vt:lpstr>
    </vt:vector>
  </TitlesOfParts>
  <Company>SCASD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Absolute Monarchy  (1550-1800)</dc:title>
  <dc:creator>SCASD</dc:creator>
  <cp:lastModifiedBy>Tokio Marine Management</cp:lastModifiedBy>
  <cp:revision>42</cp:revision>
  <dcterms:created xsi:type="dcterms:W3CDTF">2006-10-16T13:35:49Z</dcterms:created>
  <dcterms:modified xsi:type="dcterms:W3CDTF">2016-11-10T12:43:30Z</dcterms:modified>
</cp:coreProperties>
</file>