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7" r:id="rId6"/>
    <p:sldId id="260" r:id="rId7"/>
    <p:sldId id="262" r:id="rId8"/>
    <p:sldId id="261" r:id="rId9"/>
    <p:sldId id="268" r:id="rId10"/>
    <p:sldId id="269" r:id="rId11"/>
    <p:sldId id="264" r:id="rId12"/>
    <p:sldId id="263" r:id="rId13"/>
    <p:sldId id="270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7A8A7D-C553-4560-B18D-4B8C2E5B7B6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CF6D60-7B70-4232-9DD7-D5ED278D07FB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FF0000"/>
              </a:solidFill>
            </a:rPr>
            <a:t>Embargo</a:t>
          </a:r>
          <a:r>
            <a:rPr lang="en-US" sz="3200" b="1" dirty="0" smtClean="0">
              <a:solidFill>
                <a:srgbClr val="002060"/>
              </a:solidFill>
            </a:rPr>
            <a:t> Act 1807</a:t>
          </a:r>
          <a:br>
            <a:rPr lang="en-US" sz="3200" b="1" dirty="0" smtClean="0">
              <a:solidFill>
                <a:srgbClr val="002060"/>
              </a:solidFill>
            </a:rPr>
          </a:br>
          <a:r>
            <a:rPr lang="en-US" sz="3200" b="1" dirty="0" smtClean="0">
              <a:solidFill>
                <a:srgbClr val="002060"/>
              </a:solidFill>
            </a:rPr>
            <a:t>Britain &amp; France (Jefferson)</a:t>
          </a:r>
          <a:endParaRPr lang="en-US" sz="3200" b="1" dirty="0">
            <a:solidFill>
              <a:srgbClr val="002060"/>
            </a:solidFill>
          </a:endParaRPr>
        </a:p>
      </dgm:t>
    </dgm:pt>
    <dgm:pt modelId="{8FCCF006-4D8D-4C3B-A33B-D2E7DD667601}" type="parTrans" cxnId="{AB097DC8-0436-4007-9495-AA33E1B80087}">
      <dgm:prSet/>
      <dgm:spPr/>
      <dgm:t>
        <a:bodyPr/>
        <a:lstStyle/>
        <a:p>
          <a:endParaRPr lang="en-US"/>
        </a:p>
      </dgm:t>
    </dgm:pt>
    <dgm:pt modelId="{F4C76E68-05CB-4F80-ABE2-ECD4DC262FB2}" type="sibTrans" cxnId="{AB097DC8-0436-4007-9495-AA33E1B80087}">
      <dgm:prSet/>
      <dgm:spPr/>
      <dgm:t>
        <a:bodyPr/>
        <a:lstStyle/>
        <a:p>
          <a:endParaRPr lang="en-US"/>
        </a:p>
      </dgm:t>
    </dgm:pt>
    <dgm:pt modelId="{48866FD8-10C9-48F8-8EA9-9843A46D3162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002060"/>
              </a:solidFill>
            </a:rPr>
            <a:t>Britain helping American-Indians on Canadian Borders fight the U.S.</a:t>
          </a:r>
          <a:endParaRPr lang="en-US" sz="2400" b="1" dirty="0">
            <a:solidFill>
              <a:srgbClr val="002060"/>
            </a:solidFill>
          </a:endParaRPr>
        </a:p>
      </dgm:t>
    </dgm:pt>
    <dgm:pt modelId="{544A433A-3B2B-4F6A-AE1F-4AD2A1B455C9}" type="parTrans" cxnId="{C9FCFE13-7CD3-47DB-9FE5-948280CD56FB}">
      <dgm:prSet/>
      <dgm:spPr/>
      <dgm:t>
        <a:bodyPr/>
        <a:lstStyle/>
        <a:p>
          <a:endParaRPr lang="en-US"/>
        </a:p>
      </dgm:t>
    </dgm:pt>
    <dgm:pt modelId="{2E454467-148C-4CCF-B282-CBCE385EF0A8}" type="sibTrans" cxnId="{C9FCFE13-7CD3-47DB-9FE5-948280CD56FB}">
      <dgm:prSet/>
      <dgm:spPr/>
      <dgm:t>
        <a:bodyPr/>
        <a:lstStyle/>
        <a:p>
          <a:endParaRPr lang="en-US"/>
        </a:p>
      </dgm:t>
    </dgm:pt>
    <dgm:pt modelId="{2C49DAD3-80DF-4A5A-8E41-541256F5CAC2}">
      <dgm:prSet phldrT="[Text]" custT="1"/>
      <dgm:spPr/>
      <dgm:t>
        <a:bodyPr/>
        <a:lstStyle/>
        <a:p>
          <a:r>
            <a:rPr lang="en-US" sz="2800" b="1" dirty="0" smtClean="0">
              <a:solidFill>
                <a:srgbClr val="002060"/>
              </a:solidFill>
            </a:rPr>
            <a:t>Britain’s Policy of </a:t>
          </a:r>
          <a:r>
            <a:rPr lang="en-US" sz="2800" b="1" dirty="0" smtClean="0">
              <a:solidFill>
                <a:srgbClr val="FF0000"/>
              </a:solidFill>
            </a:rPr>
            <a:t>Impressment</a:t>
          </a:r>
          <a:r>
            <a:rPr lang="en-US" sz="2800" b="1" dirty="0" smtClean="0">
              <a:solidFill>
                <a:srgbClr val="002060"/>
              </a:solidFill>
            </a:rPr>
            <a:t> of American Sailors</a:t>
          </a:r>
          <a:endParaRPr lang="en-US" sz="2800" b="1" dirty="0">
            <a:solidFill>
              <a:srgbClr val="002060"/>
            </a:solidFill>
          </a:endParaRPr>
        </a:p>
      </dgm:t>
    </dgm:pt>
    <dgm:pt modelId="{A756FD21-002F-488A-B860-372431A83F67}" type="parTrans" cxnId="{79E15909-7F0F-48A9-8112-6CF5149AF2DE}">
      <dgm:prSet/>
      <dgm:spPr/>
      <dgm:t>
        <a:bodyPr/>
        <a:lstStyle/>
        <a:p>
          <a:endParaRPr lang="en-US"/>
        </a:p>
      </dgm:t>
    </dgm:pt>
    <dgm:pt modelId="{14667051-025A-42EB-9161-97EFA4374299}" type="sibTrans" cxnId="{79E15909-7F0F-48A9-8112-6CF5149AF2DE}">
      <dgm:prSet/>
      <dgm:spPr/>
      <dgm:t>
        <a:bodyPr/>
        <a:lstStyle/>
        <a:p>
          <a:endParaRPr lang="en-US"/>
        </a:p>
      </dgm:t>
    </dgm:pt>
    <dgm:pt modelId="{F280FE84-E0C3-4095-BBF9-FCAA7FFA6C71}" type="pres">
      <dgm:prSet presAssocID="{E47A8A7D-C553-4560-B18D-4B8C2E5B7B6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476165-117A-4B6D-87E5-7950C1403E13}" type="pres">
      <dgm:prSet presAssocID="{E47A8A7D-C553-4560-B18D-4B8C2E5B7B67}" presName="dummyMaxCanvas" presStyleCnt="0">
        <dgm:presLayoutVars/>
      </dgm:prSet>
      <dgm:spPr/>
    </dgm:pt>
    <dgm:pt modelId="{A779BCA9-28E7-45AC-B6D5-A58A73A025C9}" type="pres">
      <dgm:prSet presAssocID="{E47A8A7D-C553-4560-B18D-4B8C2E5B7B6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072E98-207B-479E-B1E3-F17CDCC74C8D}" type="pres">
      <dgm:prSet presAssocID="{E47A8A7D-C553-4560-B18D-4B8C2E5B7B6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464F1B-4F10-4B0F-99A1-9A143E66E94A}" type="pres">
      <dgm:prSet presAssocID="{E47A8A7D-C553-4560-B18D-4B8C2E5B7B6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ECC42A-7ACF-46B4-A056-5BAB22595215}" type="pres">
      <dgm:prSet presAssocID="{E47A8A7D-C553-4560-B18D-4B8C2E5B7B6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91159-192B-466E-A25A-0AF52F6E25AE}" type="pres">
      <dgm:prSet presAssocID="{E47A8A7D-C553-4560-B18D-4B8C2E5B7B6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849E93-9B3E-4C06-BC60-17B741597791}" type="pres">
      <dgm:prSet presAssocID="{E47A8A7D-C553-4560-B18D-4B8C2E5B7B6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78506-A8D7-478C-92CF-BE8EAD8F4BDD}" type="pres">
      <dgm:prSet presAssocID="{E47A8A7D-C553-4560-B18D-4B8C2E5B7B6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87015-F1B4-4381-B756-849882199A0F}" type="pres">
      <dgm:prSet presAssocID="{E47A8A7D-C553-4560-B18D-4B8C2E5B7B6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A2F496-C427-4C9B-AD66-08777DA30FD3}" type="presOf" srcId="{E47A8A7D-C553-4560-B18D-4B8C2E5B7B67}" destId="{F280FE84-E0C3-4095-BBF9-FCAA7FFA6C71}" srcOrd="0" destOrd="0" presId="urn:microsoft.com/office/officeart/2005/8/layout/vProcess5"/>
    <dgm:cxn modelId="{79E15909-7F0F-48A9-8112-6CF5149AF2DE}" srcId="{E47A8A7D-C553-4560-B18D-4B8C2E5B7B67}" destId="{2C49DAD3-80DF-4A5A-8E41-541256F5CAC2}" srcOrd="2" destOrd="0" parTransId="{A756FD21-002F-488A-B860-372431A83F67}" sibTransId="{14667051-025A-42EB-9161-97EFA4374299}"/>
    <dgm:cxn modelId="{433F64F8-A160-471C-97D2-452783463904}" type="presOf" srcId="{2C49DAD3-80DF-4A5A-8E41-541256F5CAC2}" destId="{45464F1B-4F10-4B0F-99A1-9A143E66E94A}" srcOrd="0" destOrd="0" presId="urn:microsoft.com/office/officeart/2005/8/layout/vProcess5"/>
    <dgm:cxn modelId="{D4DCEBDB-2D4D-4301-8B89-1EE3798A60C1}" type="presOf" srcId="{06CF6D60-7B70-4232-9DD7-D5ED278D07FB}" destId="{E3849E93-9B3E-4C06-BC60-17B741597791}" srcOrd="1" destOrd="0" presId="urn:microsoft.com/office/officeart/2005/8/layout/vProcess5"/>
    <dgm:cxn modelId="{09E56347-EE15-428F-9AB7-CA7B2A54496A}" type="presOf" srcId="{48866FD8-10C9-48F8-8EA9-9843A46D3162}" destId="{4CF78506-A8D7-478C-92CF-BE8EAD8F4BDD}" srcOrd="1" destOrd="0" presId="urn:microsoft.com/office/officeart/2005/8/layout/vProcess5"/>
    <dgm:cxn modelId="{AB097DC8-0436-4007-9495-AA33E1B80087}" srcId="{E47A8A7D-C553-4560-B18D-4B8C2E5B7B67}" destId="{06CF6D60-7B70-4232-9DD7-D5ED278D07FB}" srcOrd="0" destOrd="0" parTransId="{8FCCF006-4D8D-4C3B-A33B-D2E7DD667601}" sibTransId="{F4C76E68-05CB-4F80-ABE2-ECD4DC262FB2}"/>
    <dgm:cxn modelId="{578230D5-56A7-488D-B27C-B34E0B7A6A08}" type="presOf" srcId="{06CF6D60-7B70-4232-9DD7-D5ED278D07FB}" destId="{A779BCA9-28E7-45AC-B6D5-A58A73A025C9}" srcOrd="0" destOrd="0" presId="urn:microsoft.com/office/officeart/2005/8/layout/vProcess5"/>
    <dgm:cxn modelId="{C9FCFE13-7CD3-47DB-9FE5-948280CD56FB}" srcId="{E47A8A7D-C553-4560-B18D-4B8C2E5B7B67}" destId="{48866FD8-10C9-48F8-8EA9-9843A46D3162}" srcOrd="1" destOrd="0" parTransId="{544A433A-3B2B-4F6A-AE1F-4AD2A1B455C9}" sibTransId="{2E454467-148C-4CCF-B282-CBCE385EF0A8}"/>
    <dgm:cxn modelId="{46F5AEB4-B81C-4ABD-A013-CA7AA11E60C2}" type="presOf" srcId="{48866FD8-10C9-48F8-8EA9-9843A46D3162}" destId="{05072E98-207B-479E-B1E3-F17CDCC74C8D}" srcOrd="0" destOrd="0" presId="urn:microsoft.com/office/officeart/2005/8/layout/vProcess5"/>
    <dgm:cxn modelId="{D87FAEF5-D1D1-4F3E-8076-8823F7FC0D60}" type="presOf" srcId="{2E454467-148C-4CCF-B282-CBCE385EF0A8}" destId="{61691159-192B-466E-A25A-0AF52F6E25AE}" srcOrd="0" destOrd="0" presId="urn:microsoft.com/office/officeart/2005/8/layout/vProcess5"/>
    <dgm:cxn modelId="{BF62FB09-6FFA-4DE1-947E-FA1EDB5FE89F}" type="presOf" srcId="{F4C76E68-05CB-4F80-ABE2-ECD4DC262FB2}" destId="{88ECC42A-7ACF-46B4-A056-5BAB22595215}" srcOrd="0" destOrd="0" presId="urn:microsoft.com/office/officeart/2005/8/layout/vProcess5"/>
    <dgm:cxn modelId="{CD93F134-1B96-4385-9378-4255799E8614}" type="presOf" srcId="{2C49DAD3-80DF-4A5A-8E41-541256F5CAC2}" destId="{AB187015-F1B4-4381-B756-849882199A0F}" srcOrd="1" destOrd="0" presId="urn:microsoft.com/office/officeart/2005/8/layout/vProcess5"/>
    <dgm:cxn modelId="{3E8B0EE1-99B6-4C2C-8A2A-232F9B27929A}" type="presParOf" srcId="{F280FE84-E0C3-4095-BBF9-FCAA7FFA6C71}" destId="{0F476165-117A-4B6D-87E5-7950C1403E13}" srcOrd="0" destOrd="0" presId="urn:microsoft.com/office/officeart/2005/8/layout/vProcess5"/>
    <dgm:cxn modelId="{21A63905-9D64-4C0B-8119-1C66AB7328C8}" type="presParOf" srcId="{F280FE84-E0C3-4095-BBF9-FCAA7FFA6C71}" destId="{A779BCA9-28E7-45AC-B6D5-A58A73A025C9}" srcOrd="1" destOrd="0" presId="urn:microsoft.com/office/officeart/2005/8/layout/vProcess5"/>
    <dgm:cxn modelId="{9A7622AC-F382-4E9B-B87B-A714C4FB829C}" type="presParOf" srcId="{F280FE84-E0C3-4095-BBF9-FCAA7FFA6C71}" destId="{05072E98-207B-479E-B1E3-F17CDCC74C8D}" srcOrd="2" destOrd="0" presId="urn:microsoft.com/office/officeart/2005/8/layout/vProcess5"/>
    <dgm:cxn modelId="{917D6646-9D4D-46AF-8781-4A5806E78B51}" type="presParOf" srcId="{F280FE84-E0C3-4095-BBF9-FCAA7FFA6C71}" destId="{45464F1B-4F10-4B0F-99A1-9A143E66E94A}" srcOrd="3" destOrd="0" presId="urn:microsoft.com/office/officeart/2005/8/layout/vProcess5"/>
    <dgm:cxn modelId="{42BAD6D1-AA20-4616-B6E6-682D6C6AB21F}" type="presParOf" srcId="{F280FE84-E0C3-4095-BBF9-FCAA7FFA6C71}" destId="{88ECC42A-7ACF-46B4-A056-5BAB22595215}" srcOrd="4" destOrd="0" presId="urn:microsoft.com/office/officeart/2005/8/layout/vProcess5"/>
    <dgm:cxn modelId="{52B8F665-E325-47B1-AB54-3EFE4BFF75FA}" type="presParOf" srcId="{F280FE84-E0C3-4095-BBF9-FCAA7FFA6C71}" destId="{61691159-192B-466E-A25A-0AF52F6E25AE}" srcOrd="5" destOrd="0" presId="urn:microsoft.com/office/officeart/2005/8/layout/vProcess5"/>
    <dgm:cxn modelId="{84B30CA6-18A7-4164-AE76-D3DF7A54AB2D}" type="presParOf" srcId="{F280FE84-E0C3-4095-BBF9-FCAA7FFA6C71}" destId="{E3849E93-9B3E-4C06-BC60-17B741597791}" srcOrd="6" destOrd="0" presId="urn:microsoft.com/office/officeart/2005/8/layout/vProcess5"/>
    <dgm:cxn modelId="{09E8BD98-1D05-4B1F-9271-4313B66E09BB}" type="presParOf" srcId="{F280FE84-E0C3-4095-BBF9-FCAA7FFA6C71}" destId="{4CF78506-A8D7-478C-92CF-BE8EAD8F4BDD}" srcOrd="7" destOrd="0" presId="urn:microsoft.com/office/officeart/2005/8/layout/vProcess5"/>
    <dgm:cxn modelId="{A7D6AB23-3A47-4D9C-904C-94DABD13435D}" type="presParOf" srcId="{F280FE84-E0C3-4095-BBF9-FCAA7FFA6C71}" destId="{AB187015-F1B4-4381-B756-849882199A0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79BCA9-28E7-45AC-B6D5-A58A73A025C9}">
      <dsp:nvSpPr>
        <dsp:cNvPr id="0" name=""/>
        <dsp:cNvSpPr/>
      </dsp:nvSpPr>
      <dsp:spPr>
        <a:xfrm>
          <a:off x="0" y="0"/>
          <a:ext cx="5181600" cy="1463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00"/>
              </a:solidFill>
            </a:rPr>
            <a:t>Embargo</a:t>
          </a:r>
          <a:r>
            <a:rPr lang="en-US" sz="3200" b="1" kern="1200" dirty="0" smtClean="0">
              <a:solidFill>
                <a:srgbClr val="002060"/>
              </a:solidFill>
            </a:rPr>
            <a:t> Act 1807</a:t>
          </a:r>
          <a:br>
            <a:rPr lang="en-US" sz="3200" b="1" kern="1200" dirty="0" smtClean="0">
              <a:solidFill>
                <a:srgbClr val="002060"/>
              </a:solidFill>
            </a:rPr>
          </a:br>
          <a:r>
            <a:rPr lang="en-US" sz="3200" b="1" kern="1200" dirty="0" smtClean="0">
              <a:solidFill>
                <a:srgbClr val="002060"/>
              </a:solidFill>
            </a:rPr>
            <a:t>Britain &amp; France (Jefferson)</a:t>
          </a:r>
          <a:endParaRPr lang="en-US" sz="3200" b="1" kern="1200" dirty="0">
            <a:solidFill>
              <a:srgbClr val="002060"/>
            </a:solidFill>
          </a:endParaRPr>
        </a:p>
      </dsp:txBody>
      <dsp:txXfrm>
        <a:off x="0" y="0"/>
        <a:ext cx="3688567" cy="1463040"/>
      </dsp:txXfrm>
    </dsp:sp>
    <dsp:sp modelId="{05072E98-207B-479E-B1E3-F17CDCC74C8D}">
      <dsp:nvSpPr>
        <dsp:cNvPr id="0" name=""/>
        <dsp:cNvSpPr/>
      </dsp:nvSpPr>
      <dsp:spPr>
        <a:xfrm>
          <a:off x="457199" y="1706879"/>
          <a:ext cx="5181600" cy="1463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2060"/>
              </a:solidFill>
            </a:rPr>
            <a:t>Britain helping American-Indians on Canadian Borders fight the U.S.</a:t>
          </a:r>
          <a:endParaRPr lang="en-US" sz="2400" b="1" kern="1200" dirty="0">
            <a:solidFill>
              <a:srgbClr val="002060"/>
            </a:solidFill>
          </a:endParaRPr>
        </a:p>
      </dsp:txBody>
      <dsp:txXfrm>
        <a:off x="457199" y="1706879"/>
        <a:ext cx="3773424" cy="1463040"/>
      </dsp:txXfrm>
    </dsp:sp>
    <dsp:sp modelId="{45464F1B-4F10-4B0F-99A1-9A143E66E94A}">
      <dsp:nvSpPr>
        <dsp:cNvPr id="0" name=""/>
        <dsp:cNvSpPr/>
      </dsp:nvSpPr>
      <dsp:spPr>
        <a:xfrm>
          <a:off x="914399" y="3413759"/>
          <a:ext cx="5181600" cy="1463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2060"/>
              </a:solidFill>
            </a:rPr>
            <a:t>Britain’s Policy of </a:t>
          </a:r>
          <a:r>
            <a:rPr lang="en-US" sz="2800" b="1" kern="1200" dirty="0" smtClean="0">
              <a:solidFill>
                <a:srgbClr val="FF0000"/>
              </a:solidFill>
            </a:rPr>
            <a:t>Impressment</a:t>
          </a:r>
          <a:r>
            <a:rPr lang="en-US" sz="2800" b="1" kern="1200" dirty="0" smtClean="0">
              <a:solidFill>
                <a:srgbClr val="002060"/>
              </a:solidFill>
            </a:rPr>
            <a:t> of American Sailors</a:t>
          </a:r>
          <a:endParaRPr lang="en-US" sz="2800" b="1" kern="1200" dirty="0">
            <a:solidFill>
              <a:srgbClr val="002060"/>
            </a:solidFill>
          </a:endParaRPr>
        </a:p>
      </dsp:txBody>
      <dsp:txXfrm>
        <a:off x="914399" y="3413759"/>
        <a:ext cx="3773424" cy="1463040"/>
      </dsp:txXfrm>
    </dsp:sp>
    <dsp:sp modelId="{88ECC42A-7ACF-46B4-A056-5BAB22595215}">
      <dsp:nvSpPr>
        <dsp:cNvPr id="0" name=""/>
        <dsp:cNvSpPr/>
      </dsp:nvSpPr>
      <dsp:spPr>
        <a:xfrm>
          <a:off x="4230624" y="1109472"/>
          <a:ext cx="950976" cy="950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230624" y="1109472"/>
        <a:ext cx="950976" cy="950976"/>
      </dsp:txXfrm>
    </dsp:sp>
    <dsp:sp modelId="{61691159-192B-466E-A25A-0AF52F6E25AE}">
      <dsp:nvSpPr>
        <dsp:cNvPr id="0" name=""/>
        <dsp:cNvSpPr/>
      </dsp:nvSpPr>
      <dsp:spPr>
        <a:xfrm>
          <a:off x="4687824" y="2806598"/>
          <a:ext cx="950976" cy="95097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687824" y="2806598"/>
        <a:ext cx="950976" cy="950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DD9EC-89B6-40C9-9228-0D974B013EE8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9F27F-3D11-416A-B7F9-CBFB2975AB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9F27F-3D11-416A-B7F9-CBFB2975ABE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BBFFCAD-F4C1-413F-A238-805133C11736}" type="datetimeFigureOut">
              <a:rPr lang="en-US" smtClean="0"/>
              <a:pPr/>
              <a:t>11/26/2011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D5CD50E-3892-457E-9DBD-C165D0AC49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First%20Invasion%20War%20of%201812%20Part%201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Whitney%20Houston%20singing%20the%20Star%20Spangled%20Banner!.wmv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Battle%20of%20New%20Orleans,%20In%201814.wmv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429000"/>
            <a:ext cx="83058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Rise of Nationalism</a:t>
            </a:r>
            <a:endParaRPr lang="en-US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457200"/>
            <a:ext cx="4724400" cy="3719732"/>
          </a:xfrm>
          <a:ln>
            <a:noFill/>
          </a:ln>
        </p:spPr>
        <p:txBody>
          <a:bodyPr/>
          <a:lstStyle/>
          <a:p>
            <a:r>
              <a:rPr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Presidency of </a:t>
            </a:r>
            <a:r>
              <a:rPr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ontime" pitchFamily="2" charset="0"/>
              </a:rPr>
              <a:t>James</a:t>
            </a:r>
            <a:r>
              <a:rPr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ontime" pitchFamily="2" charset="0"/>
              </a:rPr>
              <a:t>Madison</a:t>
            </a:r>
            <a:r>
              <a:rPr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ontime" pitchFamily="2" charset="0"/>
              </a:rPr>
              <a:t/>
            </a:r>
            <a:br>
              <a:rPr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ontime" pitchFamily="2" charset="0"/>
              </a:rPr>
            </a:br>
            <a:r>
              <a:rPr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br>
              <a:rPr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War of 1812</a:t>
            </a:r>
            <a:r>
              <a:rPr dirty="0" smtClean="0"/>
              <a:t/>
            </a:r>
            <a:br>
              <a:rPr dirty="0" smtClean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838200"/>
            <a:ext cx="3505200" cy="260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4114800"/>
            <a:ext cx="5553075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81000" y="457200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What were the causes &amp; results of the War of 1812?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04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 Now: Define Nationalism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457200"/>
            <a:ext cx="4114800" cy="1066800"/>
          </a:xfrm>
        </p:spPr>
        <p:txBody>
          <a:bodyPr>
            <a:normAutofit/>
          </a:bodyPr>
          <a:lstStyle/>
          <a:p>
            <a:r>
              <a:rPr sz="280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sz="2800" baseline="3000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sz="280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President:  1809 - 1817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3400" y="1600200"/>
            <a:ext cx="4572000" cy="4419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Democratic-Republican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 Supporter of Embargo Act in 1807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</a:rPr>
              <a:t> Asked Congress for Declaration of War against Britain in 1812</a:t>
            </a:r>
            <a:endParaRPr lang="en-US" sz="3600" b="1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13" b="213"/>
          <a:stretch>
            <a:fillRect/>
          </a:stretch>
        </p:blipFill>
        <p:spPr bwMode="auto">
          <a:xfrm>
            <a:off x="381000" y="1143000"/>
            <a:ext cx="395822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41910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radley Hand ITC" pitchFamily="66" charset="0"/>
              </a:rPr>
              <a:t>James Madison</a:t>
            </a:r>
            <a:endParaRPr lang="en-US" sz="2400" dirty="0">
              <a:latin typeface="Bradley Hand ITC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5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of the War of 1812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124200"/>
            <a:ext cx="269090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Diagram 7"/>
          <p:cNvGraphicFramePr/>
          <p:nvPr/>
        </p:nvGraphicFramePr>
        <p:xfrm>
          <a:off x="2667000" y="1600200"/>
          <a:ext cx="6096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42913"/>
            <a:ext cx="8572500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676400" y="1524000"/>
            <a:ext cx="5996578" cy="3154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905">
                  <a:solidFill>
                    <a:schemeClr val="bg2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WAR</a:t>
            </a:r>
            <a:endParaRPr lang="en-US" sz="19900" b="1" cap="none" spc="0" dirty="0">
              <a:ln w="1905">
                <a:solidFill>
                  <a:schemeClr val="bg2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rst Invasion War of 1812 Part 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95400" y="152400"/>
            <a:ext cx="6350000" cy="476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876800"/>
            <a:ext cx="541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War of 1812 (Between U.S. &amp; Britain)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Lasts 3 years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Begins because of British </a:t>
            </a:r>
            <a:r>
              <a:rPr lang="en-US" dirty="0" err="1" smtClean="0">
                <a:solidFill>
                  <a:srgbClr val="FFFF00"/>
                </a:solidFill>
              </a:rPr>
              <a:t>Impressment</a:t>
            </a:r>
            <a:r>
              <a:rPr lang="en-US" dirty="0" smtClean="0">
                <a:solidFill>
                  <a:srgbClr val="FFFF00"/>
                </a:solidFill>
              </a:rPr>
              <a:t> policies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Treaty of Ghent Ends </a:t>
            </a:r>
            <a:r>
              <a:rPr lang="en-US" dirty="0" smtClean="0">
                <a:solidFill>
                  <a:srgbClr val="FFFF00"/>
                </a:solidFill>
              </a:rPr>
              <a:t>War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Ends before the last battle (Battle of New Orleans)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Called America’s 2</a:t>
            </a:r>
            <a:r>
              <a:rPr lang="en-US" baseline="30000" dirty="0" smtClean="0">
                <a:solidFill>
                  <a:srgbClr val="FFFF00"/>
                </a:solidFill>
              </a:rPr>
              <a:t>nd</a:t>
            </a:r>
            <a:r>
              <a:rPr lang="en-US" dirty="0" smtClean="0">
                <a:solidFill>
                  <a:srgbClr val="FFFF00"/>
                </a:solidFill>
              </a:rPr>
              <a:t> War of Independence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48768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Results: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Westward Expansion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Nationalism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Control of Great Lakes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04800"/>
            <a:ext cx="8162925" cy="630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04799"/>
            <a:ext cx="8229600" cy="63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"/>
            <a:ext cx="8077200" cy="591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28600"/>
            <a:ext cx="4800600" cy="6266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953000" y="304800"/>
            <a:ext cx="3886200" cy="62478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After seeing the bombardment of Fort McHenry from a ship in the harbor, this lawyer writes a poem called the 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 SPANGLED BANNER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3400"/>
            <a:ext cx="35147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81000"/>
            <a:ext cx="390525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09600"/>
            <a:ext cx="5257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Oh, say can you see by the dawn's early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light What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so proudly we hailed at the twilight's last gleaming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?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Whose broad stripes and bright stars thru the perilous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fight. O'er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ramparts we watched were so gallantly streaming?</a:t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endParaRPr lang="en-US" sz="2000" b="1" dirty="0" smtClean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And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rocket's red glare, the bombs bursting in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air, Gave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proof through the night that our flag was still there.</a:t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endParaRPr lang="en-US" sz="2000" b="1" dirty="0" smtClean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Oh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, say does that star-spangled banner yet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wave O'er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land of the free and the home of the brave?</a:t>
            </a:r>
            <a:endParaRPr lang="en-US" sz="2000" b="1" dirty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4864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Francis Scott Key – 1812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67400" y="6172200"/>
            <a:ext cx="2812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Tune: Anacreon </a:t>
            </a:r>
            <a:r>
              <a:rPr lang="en-US" dirty="0" smtClean="0"/>
              <a:t>in Heaven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81000"/>
            <a:ext cx="271452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Whitney Houston singing the Star Spangled Banner!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613400" y="3733800"/>
            <a:ext cx="3048000" cy="2286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304800"/>
            <a:ext cx="8153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09600"/>
            <a:ext cx="5257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Oh, say can you see by the dawn's early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light What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so proudly we hailed at the twilight's last gleaming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?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Whose broad stripes and bright stars thru the perilous </a:t>
            </a:r>
            <a:r>
              <a:rPr lang="en-US" sz="2000" b="1" dirty="0" err="1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fight.O'er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ramparts we watched were so gallantly streaming?</a:t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endParaRPr lang="en-US" sz="2000" b="1" dirty="0" smtClean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And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rocket's red glare, the bombs bursting in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air, Gave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proof through the night that our flag was still there.</a:t>
            </a:r>
            <a:b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</a:br>
            <a:endParaRPr lang="en-US" sz="2000" b="1" dirty="0" smtClean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Oh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, say does that star-spangled banner yet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wave O'er </a:t>
            </a:r>
            <a:r>
              <a:rPr lang="en-US" sz="2000" b="1" dirty="0" smtClean="0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the land of the free and the home of the brave?</a:t>
            </a:r>
            <a:endParaRPr lang="en-US" sz="2000" b="1" dirty="0">
              <a:solidFill>
                <a:schemeClr val="bg1"/>
              </a:solidFill>
              <a:latin typeface="Gisha" pitchFamily="34" charset="-79"/>
              <a:cs typeface="Gisha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4864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Francis Scott Key - 1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81000"/>
            <a:ext cx="5181600" cy="59093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On the shore, dimly seen through the mists of the deep,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Where the foe's haughty host in dread silence reposes,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What is that which the breeze, o'er the towering steep,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As it fitfully blows, half conceals, half discloses?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Now it catches the gleam of the morning's first beam,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In full glory reflected now shines in the stream: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err="1" smtClean="0">
                <a:solidFill>
                  <a:schemeClr val="bg1"/>
                </a:solidFill>
              </a:rPr>
              <a:t>'Tis</a:t>
            </a:r>
            <a:r>
              <a:rPr lang="en-US" sz="1400" dirty="0" smtClean="0">
                <a:solidFill>
                  <a:schemeClr val="bg1"/>
                </a:solidFill>
              </a:rPr>
              <a:t> the star-spangled banner! Oh long may it wave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O'er the land of the free and the home of the brave!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/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And where is that band who so </a:t>
            </a:r>
            <a:r>
              <a:rPr lang="en-US" sz="1400" dirty="0" err="1" smtClean="0">
                <a:solidFill>
                  <a:schemeClr val="bg1"/>
                </a:solidFill>
              </a:rPr>
              <a:t>vauntingly</a:t>
            </a:r>
            <a:r>
              <a:rPr lang="en-US" sz="1400" dirty="0" smtClean="0">
                <a:solidFill>
                  <a:schemeClr val="bg1"/>
                </a:solidFill>
              </a:rPr>
              <a:t> swore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That the havoc of war and the battle's confusion,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 home and a country should leave us no more!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Their blood has washed out their foul footsteps' </a:t>
            </a:r>
            <a:r>
              <a:rPr lang="en-US" sz="1400" dirty="0" smtClean="0">
                <a:solidFill>
                  <a:schemeClr val="bg1"/>
                </a:solidFill>
              </a:rPr>
              <a:t>pollution.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No </a:t>
            </a:r>
            <a:r>
              <a:rPr lang="en-US" sz="1400" dirty="0" smtClean="0">
                <a:solidFill>
                  <a:schemeClr val="bg1"/>
                </a:solidFill>
              </a:rPr>
              <a:t>refuge could save the hireling and slave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From the terror of flight, or the gloom of the grave: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And the star-spangled banner in triumph doth wave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O'er the land of the free and the home of the brave!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/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Oh! thus be it ever, when freemen shall stand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Between their loved home and the war's desolation!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Blest with victory and peace, may the </a:t>
            </a:r>
            <a:r>
              <a:rPr lang="en-US" sz="1400" dirty="0" err="1" smtClean="0">
                <a:solidFill>
                  <a:schemeClr val="bg1"/>
                </a:solidFill>
              </a:rPr>
              <a:t>heav'n</a:t>
            </a:r>
            <a:r>
              <a:rPr lang="en-US" sz="1400" dirty="0" smtClean="0">
                <a:solidFill>
                  <a:schemeClr val="bg1"/>
                </a:solidFill>
              </a:rPr>
              <a:t> rescued </a:t>
            </a:r>
            <a:r>
              <a:rPr lang="en-US" sz="1400" dirty="0" smtClean="0">
                <a:solidFill>
                  <a:schemeClr val="bg1"/>
                </a:solidFill>
              </a:rPr>
              <a:t>land Praise </a:t>
            </a:r>
            <a:r>
              <a:rPr lang="en-US" sz="1400" dirty="0" smtClean="0">
                <a:solidFill>
                  <a:schemeClr val="bg1"/>
                </a:solidFill>
              </a:rPr>
              <a:t>the Power that hath made and preserved us a nation.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Then conquer we must, when our cause it is just,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And this be our motto</a:t>
            </a:r>
            <a:r>
              <a:rPr lang="en-US" sz="1400" b="1" dirty="0" smtClean="0">
                <a:solidFill>
                  <a:srgbClr val="C00000"/>
                </a:solidFill>
              </a:rPr>
              <a:t>: "In God is our trust."</a:t>
            </a:r>
            <a:r>
              <a:rPr lang="en-US" sz="1400" dirty="0" smtClean="0">
                <a:solidFill>
                  <a:schemeClr val="bg1"/>
                </a:solidFill>
              </a:rPr>
              <a:t/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And the star-spangled banner in triumph shall wave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228600"/>
            <a:ext cx="2819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What about the rest of the poem?</a:t>
            </a:r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6019800" y="2286000"/>
            <a:ext cx="2514600" cy="37856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In a version hand-written by Francis Scott Key in 1840, the third line reads "Whose bright stars and broad stripes, through the clouds of the fight,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143000"/>
            <a:ext cx="7620000" cy="5295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914400" y="304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 Ends – Treaty of Ghent - 1814</a:t>
            </a:r>
            <a:endParaRPr 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04800"/>
            <a:ext cx="6953250" cy="4728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09600" y="51816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1815 – Battle of New Orleans</a:t>
            </a:r>
            <a:b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General Andrew Jackson</a:t>
            </a:r>
            <a:endParaRPr lang="en-US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381000"/>
            <a:ext cx="5194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 Last Battle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ttle of New Orleans, In 1814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04800" y="304800"/>
            <a:ext cx="5486400" cy="4114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3048000"/>
            <a:ext cx="29051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981200"/>
            <a:ext cx="28956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381000"/>
            <a:ext cx="2895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4419600"/>
            <a:ext cx="28860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943600" y="4343400"/>
            <a:ext cx="9144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4572000"/>
            <a:ext cx="510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Although the Battle of New Orleans had no influence on the terms of the Treaty of Ghent, the defeat at New Orleans did compel Britain to abide by the </a:t>
            </a:r>
            <a:r>
              <a:rPr lang="en-US" sz="2400" dirty="0" smtClean="0"/>
              <a:t>treaty.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Results of the War of 1812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371600"/>
            <a:ext cx="2667000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Nationalism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286000"/>
            <a:ext cx="47244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of the Great Lakes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895600"/>
            <a:ext cx="5162550" cy="322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791200" y="2209800"/>
            <a:ext cx="3048000" cy="378565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4800" dirty="0" smtClean="0"/>
              <a:t> </a:t>
            </a:r>
            <a:r>
              <a:rPr lang="en-US" sz="4800" dirty="0" err="1" smtClean="0"/>
              <a:t>uron</a:t>
            </a:r>
            <a:endParaRPr lang="en-US" sz="4800" dirty="0" smtClean="0"/>
          </a:p>
          <a:p>
            <a:r>
              <a:rPr lang="en-US" sz="4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4800" dirty="0" smtClean="0"/>
              <a:t> </a:t>
            </a:r>
            <a:r>
              <a:rPr lang="en-US" sz="4800" dirty="0" err="1" smtClean="0"/>
              <a:t>ntario</a:t>
            </a:r>
            <a:endParaRPr lang="en-US" sz="4800" dirty="0" smtClean="0"/>
          </a:p>
          <a:p>
            <a:r>
              <a:rPr lang="en-US" sz="4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4800" dirty="0" smtClean="0"/>
              <a:t> </a:t>
            </a:r>
            <a:r>
              <a:rPr lang="en-US" sz="4800" dirty="0" err="1" smtClean="0"/>
              <a:t>ichigan</a:t>
            </a:r>
            <a:endParaRPr lang="en-US" sz="4800" dirty="0" smtClean="0"/>
          </a:p>
          <a:p>
            <a:r>
              <a:rPr lang="en-US" sz="4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4800" dirty="0" smtClean="0"/>
              <a:t> </a:t>
            </a:r>
            <a:r>
              <a:rPr lang="en-US" sz="4800" dirty="0" err="1" smtClean="0"/>
              <a:t>rie</a:t>
            </a:r>
            <a:r>
              <a:rPr lang="en-US" sz="4800" dirty="0" smtClean="0"/>
              <a:t> </a:t>
            </a:r>
          </a:p>
          <a:p>
            <a:r>
              <a:rPr lang="en-US" sz="4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4800" dirty="0" smtClean="0"/>
              <a:t> </a:t>
            </a:r>
            <a:r>
              <a:rPr lang="en-US" sz="4800" dirty="0" err="1" smtClean="0"/>
              <a:t>uperior</a:t>
            </a:r>
            <a:endParaRPr lang="en-US" sz="4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572000" y="1371600"/>
            <a:ext cx="3733800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Westward Expansion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2766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Superior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50292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Michigan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52578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Erie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43434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Huron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3800" y="46482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Ontario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/>
      <p:bldP spid="9" grpId="0"/>
      <p:bldP spid="10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464</TotalTime>
  <Words>360</Words>
  <Application>Microsoft Office PowerPoint</Application>
  <PresentationFormat>On-screen Show (4:3)</PresentationFormat>
  <Paragraphs>67</Paragraphs>
  <Slides>14</Slides>
  <Notes>10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Paper</vt:lpstr>
      <vt:lpstr>Presidency of James Madison &amp;  The War of 1812 </vt:lpstr>
      <vt:lpstr>4th President:  1809 - 1817</vt:lpstr>
      <vt:lpstr>Causes of the War of 1812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Presidency of James Madison &amp; The War of 1812 </dc:title>
  <dc:creator> </dc:creator>
  <cp:lastModifiedBy>Alex</cp:lastModifiedBy>
  <cp:revision>28</cp:revision>
  <dcterms:created xsi:type="dcterms:W3CDTF">2008-03-16T19:12:44Z</dcterms:created>
  <dcterms:modified xsi:type="dcterms:W3CDTF">2011-11-26T15:45:22Z</dcterms:modified>
</cp:coreProperties>
</file>