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8"/>
  </p:notesMasterIdLst>
  <p:handoutMasterIdLst>
    <p:handoutMasterId r:id="rId29"/>
  </p:handoutMasterIdLst>
  <p:sldIdLst>
    <p:sldId id="263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64" r:id="rId19"/>
    <p:sldId id="262" r:id="rId20"/>
    <p:sldId id="265" r:id="rId21"/>
    <p:sldId id="267" r:id="rId22"/>
    <p:sldId id="268" r:id="rId23"/>
    <p:sldId id="270" r:id="rId24"/>
    <p:sldId id="269" r:id="rId25"/>
    <p:sldId id="260" r:id="rId26"/>
    <p:sldId id="266" r:id="rId27"/>
  </p:sldIdLst>
  <p:sldSz cx="9144000" cy="6858000" type="screen4x3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AC2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76" autoAdjust="0"/>
  </p:normalViewPr>
  <p:slideViewPr>
    <p:cSldViewPr>
      <p:cViewPr varScale="1">
        <p:scale>
          <a:sx n="70" d="100"/>
          <a:sy n="70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D5E003-89AF-4707-B7AA-0AD6FFE190D0}" type="doc">
      <dgm:prSet loTypeId="urn:microsoft.com/office/officeart/2005/8/layout/radial2" loCatId="relationship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1D392C23-458F-427F-81F2-4AC5DD35C85B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800" b="1" dirty="0" smtClean="0">
              <a:solidFill>
                <a:schemeClr val="bg1"/>
              </a:solidFill>
            </a:rPr>
            <a:t>Government</a:t>
          </a:r>
          <a:endParaRPr lang="en-US" sz="2800" b="1" dirty="0">
            <a:solidFill>
              <a:schemeClr val="bg1"/>
            </a:solidFill>
          </a:endParaRPr>
        </a:p>
      </dgm:t>
    </dgm:pt>
    <dgm:pt modelId="{C1C1E2AF-274B-46CD-A647-81E8EB46924A}" type="parTrans" cxnId="{8119BC9F-665E-4CE2-B52E-5EC5BE29E34D}">
      <dgm:prSet/>
      <dgm:spPr/>
      <dgm:t>
        <a:bodyPr/>
        <a:lstStyle/>
        <a:p>
          <a:endParaRPr lang="en-US" dirty="0"/>
        </a:p>
      </dgm:t>
    </dgm:pt>
    <dgm:pt modelId="{F0496FF8-7ABD-4C52-A0F1-9F0643D78C37}" type="sibTrans" cxnId="{8119BC9F-665E-4CE2-B52E-5EC5BE29E34D}">
      <dgm:prSet/>
      <dgm:spPr/>
      <dgm:t>
        <a:bodyPr/>
        <a:lstStyle/>
        <a:p>
          <a:endParaRPr lang="en-US"/>
        </a:p>
      </dgm:t>
    </dgm:pt>
    <dgm:pt modelId="{AC083A3C-D35D-48FE-89EA-8C63F498FD5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800" b="1" dirty="0" smtClean="0">
              <a:solidFill>
                <a:schemeClr val="bg1"/>
              </a:solidFill>
            </a:rPr>
            <a:t>Religion</a:t>
          </a:r>
          <a:endParaRPr lang="en-US" sz="2800" b="1" dirty="0">
            <a:solidFill>
              <a:schemeClr val="bg1"/>
            </a:solidFill>
          </a:endParaRPr>
        </a:p>
      </dgm:t>
    </dgm:pt>
    <dgm:pt modelId="{C5C8102F-CC83-459C-A4BD-3658ECC807A6}" type="parTrans" cxnId="{EC28ABE4-0B39-4FBC-8086-2598309C70C6}">
      <dgm:prSet/>
      <dgm:spPr/>
      <dgm:t>
        <a:bodyPr/>
        <a:lstStyle/>
        <a:p>
          <a:endParaRPr lang="en-US" dirty="0"/>
        </a:p>
      </dgm:t>
    </dgm:pt>
    <dgm:pt modelId="{D3C5AE6B-2E1D-43B9-9100-38C56DBBB291}" type="sibTrans" cxnId="{EC28ABE4-0B39-4FBC-8086-2598309C70C6}">
      <dgm:prSet/>
      <dgm:spPr/>
      <dgm:t>
        <a:bodyPr/>
        <a:lstStyle/>
        <a:p>
          <a:endParaRPr lang="en-US"/>
        </a:p>
      </dgm:t>
    </dgm:pt>
    <dgm:pt modelId="{C116977E-7DE0-4ED1-B840-9E7622B429FE}">
      <dgm:prSet phldrT="[Text]" custT="1"/>
      <dgm:spPr/>
      <dgm:t>
        <a:bodyPr/>
        <a:lstStyle/>
        <a:p>
          <a:r>
            <a:rPr lang="en-US" sz="3200" b="1" dirty="0" smtClean="0"/>
            <a:t>Economy</a:t>
          </a:r>
          <a:endParaRPr lang="en-US" sz="3200" b="1" dirty="0"/>
        </a:p>
      </dgm:t>
    </dgm:pt>
    <dgm:pt modelId="{D48B2100-9465-41AE-BD3B-DB3BFA4337D5}" type="parTrans" cxnId="{AE27F7DC-B9E4-4E29-B272-71095DEA56BE}">
      <dgm:prSet/>
      <dgm:spPr/>
      <dgm:t>
        <a:bodyPr/>
        <a:lstStyle/>
        <a:p>
          <a:endParaRPr lang="en-US" dirty="0"/>
        </a:p>
      </dgm:t>
    </dgm:pt>
    <dgm:pt modelId="{E5F559F7-21CF-405E-97DA-E11B3F375900}" type="sibTrans" cxnId="{AE27F7DC-B9E4-4E29-B272-71095DEA56BE}">
      <dgm:prSet/>
      <dgm:spPr/>
      <dgm:t>
        <a:bodyPr/>
        <a:lstStyle/>
        <a:p>
          <a:endParaRPr lang="en-US"/>
        </a:p>
      </dgm:t>
    </dgm:pt>
    <dgm:pt modelId="{7D318539-F031-44DC-AF3B-CC06D3CD0BAF}" type="pres">
      <dgm:prSet presAssocID="{AAD5E003-89AF-4707-B7AA-0AD6FFE190D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EF0464-ACBC-4F72-A8BB-F5E9CC2CB4EC}" type="pres">
      <dgm:prSet presAssocID="{AAD5E003-89AF-4707-B7AA-0AD6FFE190D0}" presName="cycle" presStyleCnt="0"/>
      <dgm:spPr/>
    </dgm:pt>
    <dgm:pt modelId="{CF186100-CAA5-4FF8-BF8B-F13288305BE7}" type="pres">
      <dgm:prSet presAssocID="{AAD5E003-89AF-4707-B7AA-0AD6FFE190D0}" presName="centerShape" presStyleCnt="0"/>
      <dgm:spPr/>
    </dgm:pt>
    <dgm:pt modelId="{B514007A-5B80-458C-BDAE-70D777483458}" type="pres">
      <dgm:prSet presAssocID="{AAD5E003-89AF-4707-B7AA-0AD6FFE190D0}" presName="connSite" presStyleLbl="node1" presStyleIdx="0" presStyleCnt="4"/>
      <dgm:spPr/>
    </dgm:pt>
    <dgm:pt modelId="{AC94303D-535B-4D52-AB3E-EB562EE1BF61}" type="pres">
      <dgm:prSet presAssocID="{AAD5E003-89AF-4707-B7AA-0AD6FFE190D0}" presName="visible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A1E4DA0-754B-460E-8029-A27412D43390}" type="pres">
      <dgm:prSet presAssocID="{C1C1E2AF-274B-46CD-A647-81E8EB46924A}" presName="Name25" presStyleLbl="parChTrans1D1" presStyleIdx="0" presStyleCnt="3"/>
      <dgm:spPr/>
      <dgm:t>
        <a:bodyPr/>
        <a:lstStyle/>
        <a:p>
          <a:endParaRPr lang="en-US"/>
        </a:p>
      </dgm:t>
    </dgm:pt>
    <dgm:pt modelId="{F1626877-8FE3-4D3D-9915-69855CCFC500}" type="pres">
      <dgm:prSet presAssocID="{1D392C23-458F-427F-81F2-4AC5DD35C85B}" presName="node" presStyleCnt="0"/>
      <dgm:spPr/>
    </dgm:pt>
    <dgm:pt modelId="{1517D322-B746-416F-81B4-CBBD6D9AB355}" type="pres">
      <dgm:prSet presAssocID="{1D392C23-458F-427F-81F2-4AC5DD35C85B}" presName="parentNode" presStyleLbl="node1" presStyleIdx="1" presStyleCnt="4" custScaleX="229454" custLinFactNeighborX="-1676" custLinFactNeighborY="-186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24CA5-15AE-4503-A17F-9717AE66AE33}" type="pres">
      <dgm:prSet presAssocID="{1D392C23-458F-427F-81F2-4AC5DD35C85B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25B5C-9CC3-4271-83D9-A98F08F99855}" type="pres">
      <dgm:prSet presAssocID="{C5C8102F-CC83-459C-A4BD-3658ECC807A6}" presName="Name25" presStyleLbl="parChTrans1D1" presStyleIdx="1" presStyleCnt="3"/>
      <dgm:spPr/>
      <dgm:t>
        <a:bodyPr/>
        <a:lstStyle/>
        <a:p>
          <a:endParaRPr lang="en-US"/>
        </a:p>
      </dgm:t>
    </dgm:pt>
    <dgm:pt modelId="{E8980D0A-0E8E-40ED-BC28-1657ACAA2A1C}" type="pres">
      <dgm:prSet presAssocID="{AC083A3C-D35D-48FE-89EA-8C63F498FD55}" presName="node" presStyleCnt="0"/>
      <dgm:spPr/>
    </dgm:pt>
    <dgm:pt modelId="{05E86A94-1C68-4F2F-9A25-DFA64889362A}" type="pres">
      <dgm:prSet presAssocID="{AC083A3C-D35D-48FE-89EA-8C63F498FD55}" presName="parentNode" presStyleLbl="node1" presStyleIdx="2" presStyleCnt="4" custScaleX="215331" custScaleY="90117" custLinFactX="37138" custLinFactNeighborX="100000" custLinFactNeighborY="-173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A4D02-6950-46B9-8E7F-293161CC905E}" type="pres">
      <dgm:prSet presAssocID="{AC083A3C-D35D-48FE-89EA-8C63F498FD5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FD9B19-CCE8-4F45-9307-7B23F55D4124}" type="pres">
      <dgm:prSet presAssocID="{D48B2100-9465-41AE-BD3B-DB3BFA4337D5}" presName="Name25" presStyleLbl="parChTrans1D1" presStyleIdx="2" presStyleCnt="3"/>
      <dgm:spPr/>
      <dgm:t>
        <a:bodyPr/>
        <a:lstStyle/>
        <a:p>
          <a:endParaRPr lang="en-US"/>
        </a:p>
      </dgm:t>
    </dgm:pt>
    <dgm:pt modelId="{665DB814-E02D-4BA7-B715-DB61BC53A590}" type="pres">
      <dgm:prSet presAssocID="{C116977E-7DE0-4ED1-B840-9E7622B429FE}" presName="node" presStyleCnt="0"/>
      <dgm:spPr/>
    </dgm:pt>
    <dgm:pt modelId="{6D7B71BA-18A5-4400-88B5-083F8AC0548E}" type="pres">
      <dgm:prSet presAssocID="{C116977E-7DE0-4ED1-B840-9E7622B429FE}" presName="parentNode" presStyleLbl="node1" presStyleIdx="3" presStyleCnt="4" custScaleX="222155" custLinFactNeighborX="10556" custLinFactNeighborY="-385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873E02-2E81-4DA5-BEB1-C4103A918CF7}" type="pres">
      <dgm:prSet presAssocID="{C116977E-7DE0-4ED1-B840-9E7622B429FE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1ECA68-3B0F-4E3C-ABDE-B699D5B65605}" type="presOf" srcId="{AC083A3C-D35D-48FE-89EA-8C63F498FD55}" destId="{05E86A94-1C68-4F2F-9A25-DFA64889362A}" srcOrd="0" destOrd="0" presId="urn:microsoft.com/office/officeart/2005/8/layout/radial2"/>
    <dgm:cxn modelId="{C9521FA6-D601-4B06-8EA5-8ADECB30144F}" type="presOf" srcId="{D48B2100-9465-41AE-BD3B-DB3BFA4337D5}" destId="{C5FD9B19-CCE8-4F45-9307-7B23F55D4124}" srcOrd="0" destOrd="0" presId="urn:microsoft.com/office/officeart/2005/8/layout/radial2"/>
    <dgm:cxn modelId="{AE27F7DC-B9E4-4E29-B272-71095DEA56BE}" srcId="{AAD5E003-89AF-4707-B7AA-0AD6FFE190D0}" destId="{C116977E-7DE0-4ED1-B840-9E7622B429FE}" srcOrd="2" destOrd="0" parTransId="{D48B2100-9465-41AE-BD3B-DB3BFA4337D5}" sibTransId="{E5F559F7-21CF-405E-97DA-E11B3F375900}"/>
    <dgm:cxn modelId="{8119BC9F-665E-4CE2-B52E-5EC5BE29E34D}" srcId="{AAD5E003-89AF-4707-B7AA-0AD6FFE190D0}" destId="{1D392C23-458F-427F-81F2-4AC5DD35C85B}" srcOrd="0" destOrd="0" parTransId="{C1C1E2AF-274B-46CD-A647-81E8EB46924A}" sibTransId="{F0496FF8-7ABD-4C52-A0F1-9F0643D78C37}"/>
    <dgm:cxn modelId="{21C173AD-64E5-4E0B-ADE8-944E99A76F25}" type="presOf" srcId="{C116977E-7DE0-4ED1-B840-9E7622B429FE}" destId="{6D7B71BA-18A5-4400-88B5-083F8AC0548E}" srcOrd="0" destOrd="0" presId="urn:microsoft.com/office/officeart/2005/8/layout/radial2"/>
    <dgm:cxn modelId="{66DD87FD-7B2E-4689-AE8D-877B2D25D67A}" type="presOf" srcId="{C1C1E2AF-274B-46CD-A647-81E8EB46924A}" destId="{FA1E4DA0-754B-460E-8029-A27412D43390}" srcOrd="0" destOrd="0" presId="urn:microsoft.com/office/officeart/2005/8/layout/radial2"/>
    <dgm:cxn modelId="{FEFE4071-E27F-4A47-9D4B-96B1C8AE467A}" type="presOf" srcId="{AAD5E003-89AF-4707-B7AA-0AD6FFE190D0}" destId="{7D318539-F031-44DC-AF3B-CC06D3CD0BAF}" srcOrd="0" destOrd="0" presId="urn:microsoft.com/office/officeart/2005/8/layout/radial2"/>
    <dgm:cxn modelId="{555E6758-FD92-4389-AF7F-190AB3EC65CB}" type="presOf" srcId="{1D392C23-458F-427F-81F2-4AC5DD35C85B}" destId="{1517D322-B746-416F-81B4-CBBD6D9AB355}" srcOrd="0" destOrd="0" presId="urn:microsoft.com/office/officeart/2005/8/layout/radial2"/>
    <dgm:cxn modelId="{EC28ABE4-0B39-4FBC-8086-2598309C70C6}" srcId="{AAD5E003-89AF-4707-B7AA-0AD6FFE190D0}" destId="{AC083A3C-D35D-48FE-89EA-8C63F498FD55}" srcOrd="1" destOrd="0" parTransId="{C5C8102F-CC83-459C-A4BD-3658ECC807A6}" sibTransId="{D3C5AE6B-2E1D-43B9-9100-38C56DBBB291}"/>
    <dgm:cxn modelId="{C659C86A-7D41-4CD2-B355-505CCE62A752}" type="presOf" srcId="{C5C8102F-CC83-459C-A4BD-3658ECC807A6}" destId="{B6325B5C-9CC3-4271-83D9-A98F08F99855}" srcOrd="0" destOrd="0" presId="urn:microsoft.com/office/officeart/2005/8/layout/radial2"/>
    <dgm:cxn modelId="{5AE4574E-0AF9-4867-9003-560A9BEE0A68}" type="presParOf" srcId="{7D318539-F031-44DC-AF3B-CC06D3CD0BAF}" destId="{3FEF0464-ACBC-4F72-A8BB-F5E9CC2CB4EC}" srcOrd="0" destOrd="0" presId="urn:microsoft.com/office/officeart/2005/8/layout/radial2"/>
    <dgm:cxn modelId="{39333764-FC73-45D6-8562-0F047E76ED70}" type="presParOf" srcId="{3FEF0464-ACBC-4F72-A8BB-F5E9CC2CB4EC}" destId="{CF186100-CAA5-4FF8-BF8B-F13288305BE7}" srcOrd="0" destOrd="0" presId="urn:microsoft.com/office/officeart/2005/8/layout/radial2"/>
    <dgm:cxn modelId="{86EA8B0E-757F-4EC5-85CA-D984854655A9}" type="presParOf" srcId="{CF186100-CAA5-4FF8-BF8B-F13288305BE7}" destId="{B514007A-5B80-458C-BDAE-70D777483458}" srcOrd="0" destOrd="0" presId="urn:microsoft.com/office/officeart/2005/8/layout/radial2"/>
    <dgm:cxn modelId="{EF564041-75F7-4A18-91A9-A7D107E51F76}" type="presParOf" srcId="{CF186100-CAA5-4FF8-BF8B-F13288305BE7}" destId="{AC94303D-535B-4D52-AB3E-EB562EE1BF61}" srcOrd="1" destOrd="0" presId="urn:microsoft.com/office/officeart/2005/8/layout/radial2"/>
    <dgm:cxn modelId="{2300C980-2B32-4D5B-AA68-8B2C497546D7}" type="presParOf" srcId="{3FEF0464-ACBC-4F72-A8BB-F5E9CC2CB4EC}" destId="{FA1E4DA0-754B-460E-8029-A27412D43390}" srcOrd="1" destOrd="0" presId="urn:microsoft.com/office/officeart/2005/8/layout/radial2"/>
    <dgm:cxn modelId="{BC0AFE98-BD8F-45ED-8E2C-64627E5DA947}" type="presParOf" srcId="{3FEF0464-ACBC-4F72-A8BB-F5E9CC2CB4EC}" destId="{F1626877-8FE3-4D3D-9915-69855CCFC500}" srcOrd="2" destOrd="0" presId="urn:microsoft.com/office/officeart/2005/8/layout/radial2"/>
    <dgm:cxn modelId="{1AE21627-239B-4227-904D-6652BFD39DDB}" type="presParOf" srcId="{F1626877-8FE3-4D3D-9915-69855CCFC500}" destId="{1517D322-B746-416F-81B4-CBBD6D9AB355}" srcOrd="0" destOrd="0" presId="urn:microsoft.com/office/officeart/2005/8/layout/radial2"/>
    <dgm:cxn modelId="{394B3017-1EBD-40B4-B73F-E324F1E2D976}" type="presParOf" srcId="{F1626877-8FE3-4D3D-9915-69855CCFC500}" destId="{C0E24CA5-15AE-4503-A17F-9717AE66AE33}" srcOrd="1" destOrd="0" presId="urn:microsoft.com/office/officeart/2005/8/layout/radial2"/>
    <dgm:cxn modelId="{96C9C64A-CE1C-49C0-A82F-D9FFCF4E5E0B}" type="presParOf" srcId="{3FEF0464-ACBC-4F72-A8BB-F5E9CC2CB4EC}" destId="{B6325B5C-9CC3-4271-83D9-A98F08F99855}" srcOrd="3" destOrd="0" presId="urn:microsoft.com/office/officeart/2005/8/layout/radial2"/>
    <dgm:cxn modelId="{1AC36CAB-6F3F-4B75-9BDF-F6EEE421F722}" type="presParOf" srcId="{3FEF0464-ACBC-4F72-A8BB-F5E9CC2CB4EC}" destId="{E8980D0A-0E8E-40ED-BC28-1657ACAA2A1C}" srcOrd="4" destOrd="0" presId="urn:microsoft.com/office/officeart/2005/8/layout/radial2"/>
    <dgm:cxn modelId="{1679F04A-7F49-4860-8741-2084C390EE7B}" type="presParOf" srcId="{E8980D0A-0E8E-40ED-BC28-1657ACAA2A1C}" destId="{05E86A94-1C68-4F2F-9A25-DFA64889362A}" srcOrd="0" destOrd="0" presId="urn:microsoft.com/office/officeart/2005/8/layout/radial2"/>
    <dgm:cxn modelId="{55390734-1C19-4DEF-9459-C7B859CA756F}" type="presParOf" srcId="{E8980D0A-0E8E-40ED-BC28-1657ACAA2A1C}" destId="{350A4D02-6950-46B9-8E7F-293161CC905E}" srcOrd="1" destOrd="0" presId="urn:microsoft.com/office/officeart/2005/8/layout/radial2"/>
    <dgm:cxn modelId="{8895B136-6C6D-413A-A6FA-01407B651E79}" type="presParOf" srcId="{3FEF0464-ACBC-4F72-A8BB-F5E9CC2CB4EC}" destId="{C5FD9B19-CCE8-4F45-9307-7B23F55D4124}" srcOrd="5" destOrd="0" presId="urn:microsoft.com/office/officeart/2005/8/layout/radial2"/>
    <dgm:cxn modelId="{BFB0D8B5-788B-42CB-B21F-09B0656ADDEC}" type="presParOf" srcId="{3FEF0464-ACBC-4F72-A8BB-F5E9CC2CB4EC}" destId="{665DB814-E02D-4BA7-B715-DB61BC53A590}" srcOrd="6" destOrd="0" presId="urn:microsoft.com/office/officeart/2005/8/layout/radial2"/>
    <dgm:cxn modelId="{3D85B492-FF17-4728-837B-5D26597D5D50}" type="presParOf" srcId="{665DB814-E02D-4BA7-B715-DB61BC53A590}" destId="{6D7B71BA-18A5-4400-88B5-083F8AC0548E}" srcOrd="0" destOrd="0" presId="urn:microsoft.com/office/officeart/2005/8/layout/radial2"/>
    <dgm:cxn modelId="{ACF42B00-3974-4962-BC39-4C5420D739EB}" type="presParOf" srcId="{665DB814-E02D-4BA7-B715-DB61BC53A590}" destId="{B1873E02-2E81-4DA5-BEB1-C4103A918CF7}" srcOrd="1" destOrd="0" presId="urn:microsoft.com/office/officeart/2005/8/layout/radial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9014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3F54B5C-7534-4145-BD4B-3230E213F9C6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7747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9014" y="6947747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58DBD58-BEFB-4693-A2EE-EEB253C24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6652758-2C65-404E-A788-83B30BE2AB6D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2AD28B2-794C-4F87-A662-B78FD2820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emphis,_Egypt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Hippopotamus" TargetMode="External"/><Relationship Id="rId4" Type="http://schemas.openxmlformats.org/officeDocument/2006/relationships/hyperlink" Target="http://en.wikipedia.org/wiki/Manetho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Shadouf</a:t>
            </a:r>
            <a:endParaRPr lang="en-US" b="1" dirty="0" smtClean="0"/>
          </a:p>
          <a:p>
            <a:r>
              <a:rPr lang="en-US" dirty="0" smtClean="0"/>
              <a:t>Most irrigation in the Nile Valley is done by gas-powered or diesel-powered pumps nowadays -- but every so often we saw someone using a </a:t>
            </a:r>
            <a:r>
              <a:rPr lang="en-US" dirty="0" err="1" smtClean="0"/>
              <a:t>shadouf</a:t>
            </a:r>
            <a:r>
              <a:rPr lang="en-US" dirty="0" smtClean="0"/>
              <a:t>. This ancient irrigation technique is a bucket on a long, counter-weighted arm that the farmer swings down into the water and over to the field.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4FFFC-A32E-47E0-B16A-56D940DFB22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85D26D-D838-453A-9798-ED290D82661F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Menes is also credited with the foundation of </a:t>
            </a:r>
            <a:r>
              <a:rPr lang="en-US" dirty="0" smtClean="0">
                <a:hlinkClick r:id="rId3" tooltip="Memphis, Egypt"/>
              </a:rPr>
              <a:t>Memphis</a:t>
            </a:r>
            <a:r>
              <a:rPr lang="en-US" dirty="0" smtClean="0"/>
              <a:t>,</a:t>
            </a:r>
            <a:r>
              <a:rPr lang="en-US" baseline="30000" dirty="0" smtClean="0"/>
              <a:t> </a:t>
            </a:r>
            <a:r>
              <a:rPr lang="en-US" dirty="0" smtClean="0"/>
              <a:t>which he established as the Egyptian capital. According to </a:t>
            </a:r>
            <a:r>
              <a:rPr lang="en-US" dirty="0" err="1" smtClean="0">
                <a:hlinkClick r:id="rId4" tooltip="Manetho"/>
              </a:rPr>
              <a:t>Manetho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Menes reigned for 62 years and was killed by a </a:t>
            </a:r>
            <a:r>
              <a:rPr lang="en-US" dirty="0" smtClean="0">
                <a:hlinkClick r:id="rId5" tooltip="Hippopotamus"/>
              </a:rPr>
              <a:t>hippopotamus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68070A-FCFB-4FC9-BB45-8582AED22F8D}" type="slidenum">
              <a:rPr lang="en-US"/>
              <a:pPr/>
              <a:t>25</a:t>
            </a:fld>
            <a:endParaRPr lang="en-US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fld id="{704D3977-4732-4DD8-8842-386859341AE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76467AEC-A723-4CC5-B5B0-65B54F13B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Egypt%20-%20BETA%202010-11\The%20Nile%20-%20Egypt.wmv" TargetMode="Externa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Egypt%20-%20BETA%202010-11\The%20Mighty%20Nile%20-%20Classroom.wmv" TargetMode="Externa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66800"/>
            <a:ext cx="7772400" cy="1619251"/>
          </a:xfrm>
        </p:spPr>
        <p:txBody>
          <a:bodyPr/>
          <a:lstStyle/>
          <a:p>
            <a:r>
              <a:rPr lang="en-US" sz="6000" b="1" dirty="0" smtClean="0">
                <a:latin typeface="Papyrus" pitchFamily="66" charset="0"/>
              </a:rPr>
              <a:t>Land of the Pharaohs</a:t>
            </a:r>
            <a:endParaRPr lang="en-US" sz="6000" b="1" dirty="0">
              <a:latin typeface="Papyru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762000"/>
          </a:xfrm>
        </p:spPr>
        <p:txBody>
          <a:bodyPr/>
          <a:lstStyle/>
          <a:p>
            <a:r>
              <a:rPr lang="en-US" sz="3600" b="1" dirty="0" smtClean="0"/>
              <a:t> Egyptian Civilization</a:t>
            </a:r>
            <a:endParaRPr lang="en-US" sz="3600" b="1" dirty="0"/>
          </a:p>
        </p:txBody>
      </p:sp>
      <p:pic>
        <p:nvPicPr>
          <p:cNvPr id="4" name="Picture 3" descr="TUTBANNER_Sm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981200"/>
            <a:ext cx="5181600" cy="421898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71600" y="5903893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DO NOW:  </a:t>
            </a:r>
            <a:r>
              <a:rPr lang="en-US" sz="2800" dirty="0" smtClean="0"/>
              <a:t>Do Now Worksheet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28600"/>
            <a:ext cx="647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AIM: What was the significance of Geography on Egypt? </a:t>
            </a:r>
            <a:endParaRPr lang="en-US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685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GEOGRAPHY</a:t>
            </a:r>
            <a:endParaRPr 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3" descr="SPS7154~Temple-Of-Philae-Post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5803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7620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" pitchFamily="34" charset="0"/>
              </a:rPr>
              <a:t>Ancient Egypt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Ultra Bol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581400"/>
            <a:ext cx="2514600" cy="2573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nilefromabovenarrowangl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3505200"/>
            <a:ext cx="3862917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saqqara_stepped_pyrami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3581400"/>
            <a:ext cx="2743200" cy="2672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in the world is Egypt?</a:t>
            </a:r>
            <a:endParaRPr lang="en-US" sz="36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Continent: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11430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7526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Location: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9400" y="18288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Northeast Corner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590800"/>
            <a:ext cx="7239000" cy="3619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895600" y="1828800"/>
            <a:ext cx="5334000" cy="6096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95600" y="1143000"/>
            <a:ext cx="2438400" cy="6096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Compas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2667000"/>
            <a:ext cx="1814513" cy="1874452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gypt_ma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9800" y="609600"/>
            <a:ext cx="259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Egypt’s most visible &amp; Important Geographic feature?</a:t>
            </a:r>
            <a:endParaRPr lang="en-US" sz="2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3352800"/>
            <a:ext cx="2819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</a:t>
            </a:r>
            <a:b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 the lifeblood of Egypt.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Why?</a:t>
            </a:r>
          </a:p>
        </p:txBody>
      </p:sp>
      <p:pic>
        <p:nvPicPr>
          <p:cNvPr id="9" name="Picture 8" descr="sts104.egypt.nile-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5791200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533400" y="1066800"/>
            <a:ext cx="5287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</a:t>
            </a:r>
            <a:r>
              <a:rPr lang="en-US" sz="5400" b="1" cap="none" spc="0" dirty="0" smtClean="0">
                <a:ln w="28575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Nile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River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Striped Right Arrow 10"/>
          <p:cNvSpPr/>
          <p:nvPr/>
        </p:nvSpPr>
        <p:spPr>
          <a:xfrm rot="5806087">
            <a:off x="1504714" y="2099891"/>
            <a:ext cx="2550959" cy="914400"/>
          </a:xfrm>
          <a:prstGeom prst="stripedRightArrow">
            <a:avLst/>
          </a:prstGeom>
          <a:solidFill>
            <a:srgbClr val="00B050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Egyptian pic 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52400"/>
            <a:ext cx="5840479" cy="62484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04 -0.02848 C 0.08785 -0.01968 0.07049 -0.01181 0.05365 -0.00232 C 0.01407 0.0199 0.07032 -0.00672 0.04306 0.00578 C 0.03768 0.01273 0.04115 0.00902 0.03091 0.01389 C 0.025 0.01666 0.02084 0.02176 0.01424 0.02384 C 0.00382 0.03333 -0.00694 0.03402 -0.01909 0.03611 C -0.03281 0.03842 -0.04461 0.04444 -0.05868 0.04606 C -0.06666 0.04977 -0.07361 0.05486 -0.08142 0.05833 C -0.0868 0.06389 -0.08715 0.06481 -0.09357 0.06828 C -0.09635 0.0699 -0.10243 0.07245 -0.10243 0.07268 C -0.10764 0.07893 -0.11475 0.08078 -0.11909 0.08657 C -0.12621 0.09606 -0.13055 0.10879 -0.13732 0.11898 C -0.14357 0.12847 -0.15139 0.13727 -0.15694 0.14722 C -0.16632 0.16342 -0.16024 0.15926 -0.16909 0.16342 C -0.17309 0.16852 -0.17534 0.17338 -0.17968 0.17754 C -0.18194 0.18657 -0.18455 0.18541 -0.19027 0.18958 C -0.19357 0.19189 -0.19965 0.19768 -0.19965 0.19791 C -0.20121 0.20139 -0.20416 0.20393 -0.20555 0.20787 C -0.20902 0.21713 -0.20868 0.22708 -0.21302 0.23611 C -0.21093 0.25486 -0.20972 0.24977 -0.19496 0.25231 C -0.18698 0.26227 -0.19722 0.25046 -0.1875 0.25833 C -0.18073 0.26342 -0.18229 0.2706 -0.17361 0.27453 C -0.16302 0.28495 -0.16354 0.28171 -0.16007 0.29861 C -0.16059 0.30463 -0.16007 0.31111 -0.16163 0.31689 C -0.16232 0.31921 -0.16475 0.31921 -0.16614 0.32083 C -0.17361 0.32893 -0.17326 0.32824 -0.1842 0.33102 C -0.20191 0.33541 -0.21944 0.33889 -0.2375 0.3412 C -0.24288 0.34352 -0.24722 0.34768 -0.25243 0.35115 C -0.25642 0.3662 -0.25069 0.34814 -0.2585 0.36134 C -0.25955 0.36296 -0.25902 0.36574 -0.26007 0.36736 C -0.26319 0.37268 -0.26771 0.37222 -0.27222 0.37338 C -0.27586 0.37847 -0.27916 0.37916 -0.2842 0.38148 C -0.28524 0.38287 -0.28663 0.38402 -0.2875 0.38564 C -0.28836 0.3875 -0.28767 0.39027 -0.28889 0.39166 C -0.29184 0.39467 -0.296 0.39421 -0.29948 0.3956 C -0.30277 0.40023 -0.30104 0.39977 -0.30399 0.39977 L -0.22361 0.3412 L -0.14948 0.29676 L -0.2085 0.21782 L -0.08142 0.06041 " pathEditMode="relative" rAng="0" ptsTypes="fffffffffffffffffffffffffffffffffff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448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0728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28956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looking at the map which way do you think the Nile river flows</a:t>
            </a:r>
            <a:r>
              <a:rPr lang="en-US" sz="3200" dirty="0" smtClean="0"/>
              <a:t>?</a:t>
            </a:r>
          </a:p>
          <a:p>
            <a:r>
              <a:rPr lang="en-US" sz="3200" dirty="0" smtClean="0"/>
              <a:t>(From what direction to what direction?)</a:t>
            </a:r>
          </a:p>
          <a:p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28600"/>
            <a:ext cx="57531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 rot="10800000">
            <a:off x="6400800" y="533400"/>
            <a:ext cx="1981200" cy="1295400"/>
          </a:xfrm>
          <a:prstGeom prst="rightArrow">
            <a:avLst/>
          </a:prstGeom>
          <a:solidFill>
            <a:srgbClr val="C00000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10800000">
            <a:off x="6172200" y="2438400"/>
            <a:ext cx="1981200" cy="1295400"/>
          </a:xfrm>
          <a:prstGeom prst="rightArrow">
            <a:avLst/>
          </a:prstGeom>
          <a:solidFill>
            <a:schemeClr val="bg1"/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9906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Egypt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28956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Upper Egypt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733800" y="2667000"/>
            <a:ext cx="3429000" cy="7620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map_e1_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28600"/>
            <a:ext cx="5791200" cy="6165588"/>
          </a:xfrm>
          <a:prstGeom prst="rect">
            <a:avLst/>
          </a:prstGeom>
        </p:spPr>
      </p:pic>
      <p:sp>
        <p:nvSpPr>
          <p:cNvPr id="21" name="Up Arrow 20"/>
          <p:cNvSpPr/>
          <p:nvPr/>
        </p:nvSpPr>
        <p:spPr>
          <a:xfrm>
            <a:off x="5105400" y="457200"/>
            <a:ext cx="1371600" cy="6019800"/>
          </a:xfrm>
          <a:prstGeom prst="upArrow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South to North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Picture 21" descr="map_e1_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28600"/>
            <a:ext cx="5791200" cy="6324600"/>
          </a:xfrm>
          <a:prstGeom prst="rect">
            <a:avLst/>
          </a:prstGeom>
        </p:spPr>
      </p:pic>
      <p:pic>
        <p:nvPicPr>
          <p:cNvPr id="20" name="Picture 19" descr="Compass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4419600"/>
            <a:ext cx="1814513" cy="187445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3886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Egypt is divided into </a:t>
            </a:r>
            <a:br>
              <a:rPr 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(2) parts</a:t>
            </a:r>
            <a:r>
              <a:rPr lang="en-US" sz="3200" dirty="0" smtClean="0"/>
              <a:t>.</a:t>
            </a:r>
          </a:p>
          <a:p>
            <a:endParaRPr lang="en-US" dirty="0" smtClean="0"/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called?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28600"/>
            <a:ext cx="57531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 rot="10800000">
            <a:off x="6400800" y="533400"/>
            <a:ext cx="1981200" cy="1295400"/>
          </a:xfrm>
          <a:prstGeom prst="rightArrow">
            <a:avLst/>
          </a:prstGeom>
          <a:solidFill>
            <a:srgbClr val="C00000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10800000">
            <a:off x="6172200" y="2438400"/>
            <a:ext cx="1981200" cy="1295400"/>
          </a:xfrm>
          <a:prstGeom prst="rightArrow">
            <a:avLst/>
          </a:prstGeom>
          <a:solidFill>
            <a:schemeClr val="bg1"/>
          </a:solidFill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9906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Egypt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28956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Upper Egypt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886200" y="2590800"/>
            <a:ext cx="2590800" cy="7620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2400" y="2971800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dirty="0" smtClean="0"/>
              <a:t>_____________</a:t>
            </a:r>
          </a:p>
          <a:p>
            <a:pPr marL="342900" indent="-342900">
              <a:buAutoNum type="arabicPeriod"/>
            </a:pPr>
            <a:endParaRPr lang="en-US" sz="2000" b="1" dirty="0" smtClean="0"/>
          </a:p>
          <a:p>
            <a:pPr marL="342900" indent="-342900">
              <a:buAutoNum type="arabicPeriod"/>
            </a:pPr>
            <a:endParaRPr lang="en-US" sz="2000" b="1" dirty="0" smtClean="0"/>
          </a:p>
          <a:p>
            <a:pPr marL="342900" indent="-342900"/>
            <a:r>
              <a:rPr lang="en-US" sz="2000" b="1" dirty="0" smtClean="0"/>
              <a:t>2. _____________</a:t>
            </a:r>
            <a:endParaRPr lang="en-US" sz="2000" b="1" dirty="0"/>
          </a:p>
        </p:txBody>
      </p:sp>
      <p:pic>
        <p:nvPicPr>
          <p:cNvPr id="18" name="Picture 17" descr="map_e1_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28600"/>
            <a:ext cx="5791200" cy="616558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8600" y="4572000"/>
            <a:ext cx="289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on the map are they located?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19" descr="Compass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4419600"/>
            <a:ext cx="1814513" cy="187445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152400"/>
            <a:ext cx="388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rulers of Lower &amp; Upper Egypt had crowns to wear.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crow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05400" cy="647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0" y="2667000"/>
            <a:ext cx="388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would a ruler wear both crowns at the same time?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crown_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44" y="0"/>
            <a:ext cx="9151144" cy="6858000"/>
          </a:xfrm>
          <a:prstGeom prst="rect">
            <a:avLst/>
          </a:prstGeom>
        </p:spPr>
      </p:pic>
      <p:pic>
        <p:nvPicPr>
          <p:cNvPr id="6" name="Picture 5" descr="nile03-0044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440318" cy="6858000"/>
          </a:xfrm>
          <a:prstGeom prst="rect">
            <a:avLst/>
          </a:prstGeom>
        </p:spPr>
      </p:pic>
      <p:pic>
        <p:nvPicPr>
          <p:cNvPr id="7" name="Picture 6" descr="12562-004-4AC4DECC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8800" y="0"/>
            <a:ext cx="47752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524000"/>
            <a:ext cx="6019800" cy="495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667000" y="3048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wide part of the 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Nile River called?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Isosceles Triangle 4"/>
          <p:cNvSpPr/>
          <p:nvPr/>
        </p:nvSpPr>
        <p:spPr>
          <a:xfrm rot="10800000">
            <a:off x="3733800" y="1981200"/>
            <a:ext cx="2667000" cy="1447800"/>
          </a:xfrm>
          <a:prstGeom prst="triangle">
            <a:avLst>
              <a:gd name="adj" fmla="val 44886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733800"/>
            <a:ext cx="12954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4800" y="48768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GREEK LETTER </a:t>
            </a:r>
          </a:p>
          <a:p>
            <a:r>
              <a:rPr lang="en-US" b="1" dirty="0" smtClean="0"/>
              <a:t>DELTA </a:t>
            </a:r>
            <a:br>
              <a:rPr lang="en-US" b="1" dirty="0" smtClean="0"/>
            </a:br>
            <a:r>
              <a:rPr lang="en-US" b="1" dirty="0" smtClean="0"/>
              <a:t>The letter for our “D”</a:t>
            </a:r>
            <a:endParaRPr lang="en-US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381000" y="3657600"/>
            <a:ext cx="1318270" cy="123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9601200" y="3581400"/>
            <a:ext cx="7924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A Delta or</a:t>
            </a:r>
            <a:br>
              <a:rPr lang="en-US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</a:br>
            <a:r>
              <a:rPr lang="en-US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The Nile Delta</a:t>
            </a:r>
            <a:endParaRPr lang="en-US" sz="5400" b="1" spc="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990600"/>
            <a:ext cx="1447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 you think we call it a delta?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609600"/>
            <a:ext cx="1524000" cy="571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022E-16 L -0.9 -0.0055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9" grpId="1"/>
      <p:bldP spid="10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886200"/>
            <a:ext cx="42576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3657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the Nile flows into the Mediterranean Sea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dumps 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into the 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Nile Delta?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152400"/>
            <a:ext cx="4953000" cy="398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943600" y="4191000"/>
            <a:ext cx="1393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Silt</a:t>
            </a:r>
            <a:endParaRPr lang="en-US" sz="5400" b="1" cap="none" spc="0" dirty="0">
              <a:ln w="17780" cmpd="sng">
                <a:solidFill>
                  <a:srgbClr val="C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5029200"/>
            <a:ext cx="426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A tiny mixture of soil and rock.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4114800"/>
            <a:ext cx="4419600" cy="990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0" y="5105400"/>
            <a:ext cx="4419600" cy="990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3200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think the Ancient Egyptian Farmer watered their fields?</a:t>
            </a:r>
          </a:p>
          <a:p>
            <a:pPr algn="ctr"/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technology was used?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5257800"/>
            <a:ext cx="518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The watering of land by canals or pipes.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400" y="5257800"/>
            <a:ext cx="5029200" cy="1143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152400"/>
            <a:ext cx="5257800" cy="524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152400" y="5486400"/>
            <a:ext cx="3711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irrigation</a:t>
            </a:r>
            <a:endParaRPr lang="en-US" sz="5400" b="1" cap="none" spc="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5562600"/>
            <a:ext cx="3429000" cy="838200"/>
          </a:xfrm>
          <a:prstGeom prst="rect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hadou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152400"/>
            <a:ext cx="5257800" cy="6324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2286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</a:rPr>
              <a:t>Why the Nile matters to Egyptians</a:t>
            </a:r>
            <a:endParaRPr lang="en-US" sz="3200" dirty="0">
              <a:solidFill>
                <a:srgbClr val="00B0F0"/>
              </a:solidFill>
              <a:latin typeface="Algerian" pitchFamily="82" charset="0"/>
            </a:endParaRPr>
          </a:p>
        </p:txBody>
      </p:sp>
      <p:pic>
        <p:nvPicPr>
          <p:cNvPr id="4" name="The Nile - Egyp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71600" y="1066800"/>
            <a:ext cx="6604000" cy="4953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he Mighty Nile - Classro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6908800" cy="518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1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1430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What is a Pharaoh?</a:t>
            </a:r>
          </a:p>
        </p:txBody>
      </p:sp>
      <p:pic>
        <p:nvPicPr>
          <p:cNvPr id="2050" name="Picture 2" descr="C:\Documents and Settings\Alex\Desktop\Egypt Lessons\Pharaoh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2895600" cy="375077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3352800" y="1905000"/>
            <a:ext cx="5029200" cy="609600"/>
          </a:xfrm>
          <a:prstGeom prst="rect">
            <a:avLst/>
          </a:prstGeom>
          <a:solidFill>
            <a:srgbClr val="F1AC2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9000" y="2743200"/>
            <a:ext cx="41857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What is unification?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429000" y="3429000"/>
            <a:ext cx="5105400" cy="609600"/>
          </a:xfrm>
          <a:prstGeom prst="rect">
            <a:avLst/>
          </a:prstGeom>
          <a:solidFill>
            <a:srgbClr val="F1AC2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000" y="350520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Joining of separate parts into one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19050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ruler of Egypt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228600" y="4191000"/>
            <a:ext cx="8915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Name some ways a Pharaoh could </a:t>
            </a:r>
          </a:p>
          <a:p>
            <a:r>
              <a:rPr lang="en-US" sz="3200" b="1" dirty="0" smtClean="0"/>
              <a:t>unify Egypt?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Egyptmap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371600"/>
            <a:ext cx="3516153" cy="5257800"/>
          </a:xfrm>
          <a:prstGeom prst="rect">
            <a:avLst/>
          </a:prstGeom>
          <a:noFill/>
        </p:spPr>
      </p:pic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457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b="1" dirty="0"/>
              <a:t>The Unification of Upper and Lower Egypt was regarded as the beginning of Egyptian history by the Egyptians themselves.  </a:t>
            </a:r>
          </a:p>
        </p:txBody>
      </p:sp>
      <p:pic>
        <p:nvPicPr>
          <p:cNvPr id="4" name="Picture 3" descr="crown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3657600"/>
            <a:ext cx="2819400" cy="29665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295400"/>
            <a:ext cx="6324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3100 BC</a:t>
            </a:r>
            <a:br>
              <a:rPr lang="en-US" sz="3200" dirty="0" smtClean="0"/>
            </a:b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Menes </a:t>
            </a:r>
            <a:br>
              <a:rPr lang="en-US" sz="3200" dirty="0" smtClean="0"/>
            </a:br>
            <a:r>
              <a:rPr lang="en-US" sz="3200" dirty="0" smtClean="0"/>
              <a:t> </a:t>
            </a:r>
            <a:r>
              <a:rPr lang="en-US" sz="2800" dirty="0" smtClean="0"/>
              <a:t>(King of Upper Egypt)</a:t>
            </a:r>
            <a:br>
              <a:rPr lang="en-US" sz="2800" dirty="0" smtClean="0"/>
            </a:b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Defeats King of Lower Egypt</a:t>
            </a:r>
            <a:br>
              <a:rPr lang="en-US" sz="3200" dirty="0" smtClean="0"/>
            </a:b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Unification of Upper &amp; Lower  </a:t>
            </a:r>
            <a:br>
              <a:rPr lang="en-US" sz="3200" dirty="0" smtClean="0"/>
            </a:br>
            <a:r>
              <a:rPr lang="en-US" sz="3200" dirty="0" smtClean="0"/>
              <a:t>  Egypt as told by the Egyptians.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990600"/>
            <a:ext cx="2551814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57200" y="58674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Early Dynastic Period – Egypt’s 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Unified Kingdom(s)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6260048" cy="9144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Egypt’s First Pharaoh</a:t>
            </a:r>
            <a:endParaRPr lang="en-US" sz="5400" b="1" cap="none" spc="0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pic>
        <p:nvPicPr>
          <p:cNvPr id="8" name="Picture 7" descr="Menes - Cartouch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1371600"/>
            <a:ext cx="1658874" cy="40004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6260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Life Under Pharaoh</a:t>
            </a:r>
            <a:endParaRPr lang="en-US" sz="5400" b="1" cap="none" spc="0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0" y="1778000"/>
          <a:ext cx="86106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2" name="Elbow Connector 11"/>
          <p:cNvCxnSpPr>
            <a:endCxn id="13" idx="1"/>
          </p:cNvCxnSpPr>
          <p:nvPr/>
        </p:nvCxnSpPr>
        <p:spPr bwMode="auto">
          <a:xfrm flipV="1">
            <a:off x="5105400" y="5905500"/>
            <a:ext cx="838200" cy="266700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 bwMode="auto">
          <a:xfrm>
            <a:off x="5943600" y="5105400"/>
            <a:ext cx="3048000" cy="1600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Domestication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smtClean="0">
                <a:latin typeface="Arial" charset="0"/>
              </a:rPr>
              <a:t>Agriculture – Farming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Surplus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US" sz="2000" b="1" dirty="0" smtClean="0">
                <a:latin typeface="Arial" charset="0"/>
              </a:rPr>
              <a:t> Specialization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lang="en-US" sz="2000" b="1" dirty="0" smtClean="0">
                <a:latin typeface="Arial" charset="0"/>
              </a:rPr>
              <a:t>Trade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867400" y="2133600"/>
            <a:ext cx="3048000" cy="7620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Child of Sun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God Ra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latin typeface="Arial" charset="0"/>
              </a:rPr>
              <a:t>He Gives Life to Egypt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Elbow Connector 26"/>
          <p:cNvCxnSpPr/>
          <p:nvPr/>
        </p:nvCxnSpPr>
        <p:spPr bwMode="auto">
          <a:xfrm rot="5400000" flipH="1" flipV="1">
            <a:off x="6705600" y="3048000"/>
            <a:ext cx="914400" cy="6096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ounded Rectangle 29"/>
          <p:cNvSpPr/>
          <p:nvPr/>
        </p:nvSpPr>
        <p:spPr bwMode="auto">
          <a:xfrm>
            <a:off x="228600" y="990600"/>
            <a:ext cx="5867400" cy="5334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Administration</a:t>
            </a:r>
            <a:r>
              <a:rPr lang="en-US" sz="2800" b="1" dirty="0" smtClean="0">
                <a:latin typeface="Arial" charset="0"/>
              </a:rPr>
              <a:t>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Taxes, Judges </a:t>
            </a:r>
          </a:p>
        </p:txBody>
      </p:sp>
      <p:cxnSp>
        <p:nvCxnSpPr>
          <p:cNvPr id="32" name="Elbow Connector 31"/>
          <p:cNvCxnSpPr/>
          <p:nvPr/>
        </p:nvCxnSpPr>
        <p:spPr bwMode="auto">
          <a:xfrm rot="16200000" flipV="1">
            <a:off x="1600200" y="1676400"/>
            <a:ext cx="533400" cy="2286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Oval 10"/>
          <p:cNvSpPr/>
          <p:nvPr/>
        </p:nvSpPr>
        <p:spPr bwMode="auto">
          <a:xfrm>
            <a:off x="4419600" y="3733800"/>
            <a:ext cx="2895600" cy="1143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752600" y="1905000"/>
            <a:ext cx="3124200" cy="12192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057400" y="5486400"/>
            <a:ext cx="2895600" cy="1143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  <p:bldP spid="30" grpId="0" animBg="1"/>
      <p:bldP spid="11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29017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pyrus" pitchFamily="66" charset="0"/>
              </a:rPr>
              <a:t>Religion</a:t>
            </a:r>
            <a:endParaRPr 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8" name="Picture 7" descr="Sun god 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52525"/>
            <a:ext cx="2514600" cy="57054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19400" y="13716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Ra – Pharaoh was his 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9400" y="20574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 sun god – one of the creator gods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Pharaoh was Ra on Earth</a:t>
            </a:r>
          </a:p>
          <a:p>
            <a:r>
              <a:rPr lang="en-US" sz="2800" b="1" dirty="0" smtClean="0"/>
              <a:t>Later called </a:t>
            </a:r>
            <a:r>
              <a:rPr lang="en-US" sz="2800" b="1" dirty="0" err="1" smtClean="0">
                <a:solidFill>
                  <a:srgbClr val="C00000"/>
                </a:solidFill>
              </a:rPr>
              <a:t>Amun</a:t>
            </a:r>
            <a:r>
              <a:rPr lang="en-US" sz="2800" b="1" dirty="0" smtClean="0">
                <a:solidFill>
                  <a:srgbClr val="C00000"/>
                </a:solidFill>
              </a:rPr>
              <a:t>-Ra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12" name="Picture 11" descr="Eye of 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3810000"/>
            <a:ext cx="4305300" cy="2693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ounded Rectangle 12"/>
          <p:cNvSpPr/>
          <p:nvPr/>
        </p:nvSpPr>
        <p:spPr bwMode="auto">
          <a:xfrm>
            <a:off x="2895600" y="2057400"/>
            <a:ext cx="5791200" cy="1600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29017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pyrus" pitchFamily="66" charset="0"/>
              </a:rPr>
              <a:t>Religion</a:t>
            </a:r>
            <a:endParaRPr 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2192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Anubis – Jackal/Dog Man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19050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Tomb-caretaker god.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4384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Watches over the dead.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447800"/>
            <a:ext cx="2955290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048000"/>
            <a:ext cx="4419600" cy="3558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 bwMode="auto">
          <a:xfrm>
            <a:off x="228600" y="1828800"/>
            <a:ext cx="5181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29017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pyrus" pitchFamily="66" charset="0"/>
              </a:rPr>
              <a:t>Religion</a:t>
            </a:r>
            <a:endParaRPr 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13716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Osiris – as a man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19050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Watches the underworld.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Husband of Isis.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90600"/>
            <a:ext cx="2924175" cy="560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7835" y="2667801"/>
            <a:ext cx="2106165" cy="419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124200" y="32766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Isis – as a woman</a:t>
            </a:r>
          </a:p>
          <a:p>
            <a:endParaRPr lang="en-US" sz="32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200400" y="3886200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Goddess of magical power and healing. Wife of Osiris.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3200400" y="2971800"/>
            <a:ext cx="3581400" cy="158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ounded Rectangle 10"/>
          <p:cNvSpPr/>
          <p:nvPr/>
        </p:nvSpPr>
        <p:spPr bwMode="auto">
          <a:xfrm>
            <a:off x="3429000" y="1981200"/>
            <a:ext cx="3810000" cy="762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3124200" y="3886200"/>
            <a:ext cx="3810000" cy="1676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Narmar palette 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noFill/>
        </p:spPr>
      </p:pic>
      <p:pic>
        <p:nvPicPr>
          <p:cNvPr id="137219" name="Picture 3" descr="narmar palette 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</p:spPr>
      </p:pic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2362200" y="5562600"/>
            <a:ext cx="4038600" cy="1077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Narmer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</a:t>
            </a:r>
            <a:r>
              <a:rPr lang="en-US" sz="3200" b="1" baseline="30000" dirty="0" smtClean="0">
                <a:solidFill>
                  <a:schemeClr val="tx1"/>
                </a:solidFill>
              </a:rPr>
              <a:t>st</a:t>
            </a:r>
            <a:r>
              <a:rPr lang="en-US" sz="3200" b="1" dirty="0" smtClean="0">
                <a:solidFill>
                  <a:schemeClr val="tx1"/>
                </a:solidFill>
              </a:rPr>
              <a:t> Unified King?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Chronology of Ancient Egypt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47800" y="1295400"/>
          <a:ext cx="7467600" cy="5654040"/>
        </p:xfrm>
        <a:graphic>
          <a:graphicData uri="http://schemas.openxmlformats.org/drawingml/2006/table">
            <a:tbl>
              <a:tblPr/>
              <a:tblGrid>
                <a:gridCol w="74676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Early </a:t>
                      </a:r>
                      <a:r>
                        <a:rPr lang="en-US" b="1" dirty="0"/>
                        <a:t>Dynastic </a:t>
                      </a:r>
                      <a:r>
                        <a:rPr lang="en-US" b="1" dirty="0" smtClean="0"/>
                        <a:t>Period (c. 3100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BC – c.2686 BC) </a:t>
                      </a:r>
                      <a:r>
                        <a:rPr lang="en-US" b="1" dirty="0" smtClean="0"/>
                        <a:t>– Menes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500</a:t>
                      </a:r>
                      <a:r>
                        <a:rPr lang="en-US" baseline="0" dirty="0" smtClean="0"/>
                        <a:t> Years of Kings ruling both Lower &amp; Upper Egypt, Memphis founded), Hieroglyphic writing. 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Old Kingdom (c. 2868 BC –</a:t>
                      </a:r>
                      <a:r>
                        <a:rPr lang="en-US" b="1" baseline="0" dirty="0" smtClean="0"/>
                        <a:t> c.2181 BC)</a:t>
                      </a:r>
                      <a:endParaRPr lang="en-US" dirty="0" smtClean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Age of Pyramids,</a:t>
                      </a:r>
                      <a:r>
                        <a:rPr lang="en-US" baseline="0" dirty="0" smtClean="0"/>
                        <a:t> Pyramids at Giza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Middle Kingdom (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c. 2040 BC  - c. 1640 BC)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Rulers</a:t>
                      </a:r>
                      <a:r>
                        <a:rPr lang="en-US" baseline="0" dirty="0" smtClean="0"/>
                        <a:t> could not keep control of all of Egypt, and had capital at Thebes. 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New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Kingdom (c.1570–c.1070 BC)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u="none" baseline="0" dirty="0" smtClean="0"/>
                        <a:t> Hyksos</a:t>
                      </a:r>
                      <a:r>
                        <a:rPr lang="en-US" baseline="0" dirty="0" smtClean="0"/>
                        <a:t> (foreign rulers) invade take over Lower Egypt, control most of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  Egypt.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aseline="0" dirty="0" smtClean="0"/>
                        <a:t> Ahmose  expels the Hyksos (foreign rulers)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aseline="0" dirty="0" smtClean="0"/>
                        <a:t> Hatshepsut (woman) rules as Pharaoh, Expedition to Land of Punt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aseline="0" dirty="0" smtClean="0"/>
                        <a:t> Akhenaton -  Makes worship of all of the gods illegal except one (Sun  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  Disk or the </a:t>
                      </a:r>
                      <a:r>
                        <a:rPr lang="en-US" baseline="0" dirty="0" err="1" smtClean="0"/>
                        <a:t>Aten</a:t>
                      </a:r>
                      <a:r>
                        <a:rPr lang="en-US" baseline="0" dirty="0" smtClean="0"/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aseline="0" dirty="0" smtClean="0"/>
                        <a:t>  </a:t>
                      </a:r>
                      <a:r>
                        <a:rPr lang="en-US" baseline="0" dirty="0" err="1" smtClean="0"/>
                        <a:t>Tutankhamun</a:t>
                      </a:r>
                      <a:r>
                        <a:rPr lang="en-US" baseline="0" dirty="0" smtClean="0"/>
                        <a:t> rules as a boy king from age of 11 to age 20.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Rameses</a:t>
                      </a:r>
                      <a:r>
                        <a:rPr lang="en-US" baseline="0" dirty="0" smtClean="0"/>
                        <a:t> II greatest Pharaoh is Egyptian history  rules and builds 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  many monuments that bear his name.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Notched Right Arrow 3"/>
          <p:cNvSpPr/>
          <p:nvPr/>
        </p:nvSpPr>
        <p:spPr bwMode="auto">
          <a:xfrm rot="5400000">
            <a:off x="-1981200" y="2895600"/>
            <a:ext cx="5257800" cy="1295400"/>
          </a:xfrm>
          <a:prstGeom prst="notchedRight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TIME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mesesII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99"/>
      </a:hlink>
      <a:folHlink>
        <a:srgbClr val="FFFF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ramesesII</Template>
  <TotalTime>1020</TotalTime>
  <Words>585</Words>
  <Application>Microsoft Office PowerPoint</Application>
  <PresentationFormat>On-screen Show (4:3)</PresentationFormat>
  <Paragraphs>133</Paragraphs>
  <Slides>26</Slides>
  <Notes>26</Notes>
  <HiddenSlides>5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ramesesII</vt:lpstr>
      <vt:lpstr>Land of the Pharaohs</vt:lpstr>
      <vt:lpstr>Ancient Egypt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29</cp:revision>
  <dcterms:created xsi:type="dcterms:W3CDTF">2008-10-25T14:35:04Z</dcterms:created>
  <dcterms:modified xsi:type="dcterms:W3CDTF">2010-10-21T00:19:52Z</dcterms:modified>
</cp:coreProperties>
</file>