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2"/>
  </p:notesMasterIdLst>
  <p:sldIdLst>
    <p:sldId id="256" r:id="rId2"/>
    <p:sldId id="257" r:id="rId3"/>
    <p:sldId id="258" r:id="rId4"/>
    <p:sldId id="259" r:id="rId5"/>
    <p:sldId id="260" r:id="rId6"/>
    <p:sldId id="261" r:id="rId7"/>
    <p:sldId id="269" r:id="rId8"/>
    <p:sldId id="263" r:id="rId9"/>
    <p:sldId id="264" r:id="rId10"/>
    <p:sldId id="265" r:id="rId11"/>
    <p:sldId id="272" r:id="rId12"/>
    <p:sldId id="266" r:id="rId13"/>
    <p:sldId id="267" r:id="rId14"/>
    <p:sldId id="270" r:id="rId15"/>
    <p:sldId id="268" r:id="rId16"/>
    <p:sldId id="275" r:id="rId17"/>
    <p:sldId id="276" r:id="rId18"/>
    <p:sldId id="277" r:id="rId19"/>
    <p:sldId id="278" r:id="rId20"/>
    <p:sldId id="279" r:id="rId21"/>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96" charset="-128"/>
        <a:cs typeface="+mn-cs"/>
      </a:defRPr>
    </a:lvl5pPr>
    <a:lvl6pPr marL="2286000" algn="l" defTabSz="914400" rtl="0" eaLnBrk="1" latinLnBrk="0" hangingPunct="1">
      <a:defRPr sz="2400" kern="1200">
        <a:solidFill>
          <a:schemeClr val="tx1"/>
        </a:solidFill>
        <a:latin typeface="Arial" charset="0"/>
        <a:ea typeface="ＭＳ Ｐゴシック" pitchFamily="-96" charset="-128"/>
        <a:cs typeface="+mn-cs"/>
      </a:defRPr>
    </a:lvl6pPr>
    <a:lvl7pPr marL="2743200" algn="l" defTabSz="914400" rtl="0" eaLnBrk="1" latinLnBrk="0" hangingPunct="1">
      <a:defRPr sz="2400" kern="1200">
        <a:solidFill>
          <a:schemeClr val="tx1"/>
        </a:solidFill>
        <a:latin typeface="Arial" charset="0"/>
        <a:ea typeface="ＭＳ Ｐゴシック" pitchFamily="-96" charset="-128"/>
        <a:cs typeface="+mn-cs"/>
      </a:defRPr>
    </a:lvl7pPr>
    <a:lvl8pPr marL="3200400" algn="l" defTabSz="914400" rtl="0" eaLnBrk="1" latinLnBrk="0" hangingPunct="1">
      <a:defRPr sz="2400" kern="1200">
        <a:solidFill>
          <a:schemeClr val="tx1"/>
        </a:solidFill>
        <a:latin typeface="Arial" charset="0"/>
        <a:ea typeface="ＭＳ Ｐゴシック" pitchFamily="-96" charset="-128"/>
        <a:cs typeface="+mn-cs"/>
      </a:defRPr>
    </a:lvl8pPr>
    <a:lvl9pPr marL="3657600" algn="l" defTabSz="914400" rtl="0" eaLnBrk="1" latinLnBrk="0" hangingPunct="1">
      <a:defRPr sz="2400" kern="1200">
        <a:solidFill>
          <a:schemeClr val="tx1"/>
        </a:solidFill>
        <a:latin typeface="Arial" charset="0"/>
        <a:ea typeface="ＭＳ Ｐゴシック" pitchFamily="-9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96" autoAdjust="0"/>
    <p:restoredTop sz="90929"/>
  </p:normalViewPr>
  <p:slideViewPr>
    <p:cSldViewPr>
      <p:cViewPr varScale="1">
        <p:scale>
          <a:sx n="62" d="100"/>
          <a:sy n="62" d="100"/>
        </p:scale>
        <p:origin x="-1142"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smtClean="0"/>
            </a:lvl1pPr>
          </a:lstStyle>
          <a:p>
            <a:pPr>
              <a:defRPr/>
            </a:pPr>
            <a:endParaRPr lang="en-US"/>
          </a:p>
        </p:txBody>
      </p:sp>
      <p:sp>
        <p:nvSpPr>
          <p:cNvPr id="921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23556"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smtClean="0"/>
            </a:lvl1pPr>
          </a:lstStyle>
          <a:p>
            <a:pPr>
              <a:defRPr/>
            </a:pPr>
            <a:endParaRPr lang="en-US"/>
          </a:p>
        </p:txBody>
      </p:sp>
      <p:sp>
        <p:nvSpPr>
          <p:cNvPr id="922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smtClean="0"/>
            </a:lvl1pPr>
          </a:lstStyle>
          <a:p>
            <a:pPr>
              <a:defRPr/>
            </a:pPr>
            <a:fld id="{194BCA32-AD9A-4083-9862-7796950DD24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9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EE80CFC6-C826-461A-8563-A682063BE5DB}" type="slidenum">
              <a:rPr lang="en-US"/>
              <a:pPr/>
              <a:t>2</a:t>
            </a:fld>
            <a:endParaRPr lang="en-US"/>
          </a:p>
        </p:txBody>
      </p:sp>
      <p:sp>
        <p:nvSpPr>
          <p:cNvPr id="24579" name="Rectangle 2"/>
          <p:cNvSpPr>
            <a:spLocks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t>"Opening of The Erie Canal" -- an Engraving of a Print by Howard Pyle (1853-1911). From The "Evolution of New York", by Thomas A. Janvier, in "Harper's New Monthly Magazine", Vol. 87, no. 517, June 1893.</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76EF41B9-1902-4A3C-BA95-40090932C61F}" type="slidenum">
              <a:rPr lang="en-US"/>
              <a:pPr/>
              <a:t>4</a:t>
            </a:fld>
            <a:endParaRPr lang="en-US"/>
          </a:p>
        </p:txBody>
      </p:sp>
      <p:sp>
        <p:nvSpPr>
          <p:cNvPr id="25603" name="Rectangle 2"/>
          <p:cNvSpPr>
            <a:spLocks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buFontTx/>
              <a:buChar char="•"/>
            </a:pPr>
            <a:r>
              <a:rPr lang="en-US" i="1" smtClean="0"/>
              <a:t>“Wedding of the Waters: The Erie Canal and the Making of a Great Nation” by Peter L. Bernstein.  (New York: W.W. Norton, 2005)</a:t>
            </a:r>
          </a:p>
          <a:p>
            <a:pPr eaLnBrk="1" hangingPunct="1">
              <a:buFontTx/>
              <a:buChar char="•"/>
            </a:pPr>
            <a:r>
              <a:rPr lang="en-US" smtClean="0"/>
              <a:t>“The Marriage of the Waters" by C.Y. Turner, 1905 -- A mural decoration in the DeWitt Clinton High School, N.Y.C . depicting Governor DeWitt Clinton pouring water from Lake Erie into the ocean at New York in a ceremony celebrating the "Marriage of the Waters" between Lake Erie and the Atlantic in 1825</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24ABD744-A201-4525-B4F0-C38025B03F8A}" type="slidenum">
              <a:rPr lang="en-US"/>
              <a:pPr/>
              <a:t>6</a:t>
            </a:fld>
            <a:endParaRPr lang="en-US"/>
          </a:p>
        </p:txBody>
      </p:sp>
      <p:sp>
        <p:nvSpPr>
          <p:cNvPr id="26627" name="Rectangle 2"/>
          <p:cNvSpPr>
            <a:spLocks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algn="just" eaLnBrk="1" hangingPunct="1">
              <a:lnSpc>
                <a:spcPct val="96000"/>
              </a:lnSpc>
              <a:buFontTx/>
              <a:buChar char="•"/>
            </a:pPr>
            <a:r>
              <a:rPr lang="en-US" smtClean="0">
                <a:solidFill>
                  <a:srgbClr val="000000"/>
                </a:solidFill>
              </a:rPr>
              <a:t>“</a:t>
            </a:r>
            <a:r>
              <a:rPr lang="en-US" smtClean="0">
                <a:solidFill>
                  <a:srgbClr val="000000"/>
                </a:solidFill>
                <a:latin typeface="Times New Roman" pitchFamily="80" charset="0"/>
              </a:rPr>
              <a:t>Digging the Dirt at Public Expense: Governance in the Building of the Erie Canal and Other Public Works</a:t>
            </a:r>
            <a:r>
              <a:rPr lang="en-US" smtClean="0">
                <a:solidFill>
                  <a:srgbClr val="000000"/>
                </a:solidFill>
              </a:rPr>
              <a:t>”</a:t>
            </a:r>
            <a:r>
              <a:rPr lang="en-US" smtClean="0">
                <a:solidFill>
                  <a:srgbClr val="000000"/>
                </a:solidFill>
                <a:latin typeface="Times New Roman" pitchFamily="80" charset="0"/>
              </a:rPr>
              <a:t> by Stanley L. Engerman and Kenneth L. Sokoloff  (Working Paper of the National Bureau of Economic Research, </a:t>
            </a:r>
            <a:r>
              <a:rPr lang="en-US" smtClean="0"/>
              <a:t>NBER Working Paper No. 10965. Issued in December 2004</a:t>
            </a:r>
            <a:r>
              <a:rPr lang="en-US" smtClean="0">
                <a:solidFill>
                  <a:srgbClr val="000000"/>
                </a:solidFill>
                <a:latin typeface="Times New Roman" pitchFamily="80" charset="0"/>
              </a:rPr>
              <a:t>). </a:t>
            </a:r>
            <a:r>
              <a:rPr lang="en-US" smtClean="0"/>
              <a:t>Published: Glaeser, Edward L. and Claudia Goldin (eds.) “Corruption and Reform: Lessons from America's Economic History” (National Bureau of Economic Research Conference Report). Chicago: University Of Chicago Press, 2006.</a:t>
            </a:r>
            <a:endParaRPr lang="en-US" smtClean="0">
              <a:solidFill>
                <a:srgbClr val="000000"/>
              </a:solidFill>
              <a:latin typeface="Times New Roman" pitchFamily="80" charset="0"/>
            </a:endParaRPr>
          </a:p>
          <a:p>
            <a:pPr algn="just" eaLnBrk="1" hangingPunct="1">
              <a:lnSpc>
                <a:spcPct val="96000"/>
              </a:lnSpc>
              <a:buFontTx/>
              <a:buChar char="•"/>
            </a:pPr>
            <a:r>
              <a:rPr lang="en-US" smtClean="0">
                <a:solidFill>
                  <a:srgbClr val="000000"/>
                </a:solidFill>
                <a:latin typeface="Times New Roman" pitchFamily="80" charset="0"/>
              </a:rPr>
              <a:t>The photograph is of apple barrels getting ready for transport along the canal.  About 1905</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C5DC10AC-0FDF-4DA5-8F21-FDCC2FFE1E94}" type="slidenum">
              <a:rPr lang="en-US"/>
              <a:pPr/>
              <a:t>7</a:t>
            </a:fld>
            <a:endParaRPr lang="en-US"/>
          </a:p>
        </p:txBody>
      </p:sp>
      <p:sp>
        <p:nvSpPr>
          <p:cNvPr id="27651" name="Rectangle 2"/>
          <p:cNvSpPr>
            <a:spLocks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algn="just" eaLnBrk="1" hangingPunct="1">
              <a:lnSpc>
                <a:spcPct val="96000"/>
              </a:lnSpc>
              <a:buFontTx/>
              <a:buChar char="•"/>
            </a:pPr>
            <a:endParaRPr lang="en-US" smtClean="0">
              <a:solidFill>
                <a:srgbClr val="000000"/>
              </a:solidFill>
              <a:latin typeface="Times New Roman" pitchFamily="80" charset="0"/>
            </a:endParaRPr>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87267884-A6D6-4D2C-ABB6-1EADBF2C14FF}" type="slidenum">
              <a:rPr lang="en-US"/>
              <a:pPr/>
              <a:t>8</a:t>
            </a:fld>
            <a:endParaRPr lang="en-US"/>
          </a:p>
        </p:txBody>
      </p:sp>
      <p:sp>
        <p:nvSpPr>
          <p:cNvPr id="28675" name="Rectangle 2"/>
          <p:cNvSpPr>
            <a:spLocks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algn="just" eaLnBrk="1" hangingPunct="1">
              <a:lnSpc>
                <a:spcPct val="96000"/>
              </a:lnSpc>
              <a:buFontTx/>
              <a:buChar char="•"/>
            </a:pPr>
            <a:r>
              <a:rPr lang="en-US" smtClean="0">
                <a:solidFill>
                  <a:srgbClr val="000000"/>
                </a:solidFill>
                <a:latin typeface="Helvetica" pitchFamily="80" charset="0"/>
              </a:rPr>
              <a:t>Carol Sheriff, </a:t>
            </a:r>
            <a:r>
              <a:rPr lang="en-US" smtClean="0">
                <a:solidFill>
                  <a:srgbClr val="000000"/>
                </a:solidFill>
              </a:rPr>
              <a:t>“</a:t>
            </a:r>
            <a:r>
              <a:rPr lang="en-US" smtClean="0">
                <a:solidFill>
                  <a:srgbClr val="000000"/>
                </a:solidFill>
                <a:latin typeface="Helvetica" pitchFamily="80" charset="0"/>
              </a:rPr>
              <a:t>The Artificial River: The Erie Canal and the Paradox of Progress, 1817-1862</a:t>
            </a:r>
            <a:r>
              <a:rPr lang="en-US" smtClean="0">
                <a:solidFill>
                  <a:srgbClr val="000000"/>
                </a:solidFill>
              </a:rPr>
              <a:t>”</a:t>
            </a:r>
            <a:r>
              <a:rPr lang="en-US" smtClean="0">
                <a:solidFill>
                  <a:srgbClr val="000000"/>
                </a:solidFill>
                <a:latin typeface="Helvetica" pitchFamily="80" charset="0"/>
              </a:rPr>
              <a:t> (1997)</a:t>
            </a:r>
          </a:p>
          <a:p>
            <a:pPr algn="just" eaLnBrk="1" hangingPunct="1">
              <a:lnSpc>
                <a:spcPct val="96000"/>
              </a:lnSpc>
              <a:buFontTx/>
              <a:buChar char="•"/>
            </a:pPr>
            <a:r>
              <a:rPr lang="en-US" smtClean="0">
                <a:solidFill>
                  <a:srgbClr val="000000"/>
                </a:solidFill>
                <a:latin typeface="Helvetica" pitchFamily="80" charset="0"/>
              </a:rPr>
              <a:t>The Canal corridor was a strip of l and 20 miles wide on each side of the Erie Canal and its tributaries.</a:t>
            </a:r>
          </a:p>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418B93E0-4321-44A8-B8ED-EBCA19CFC66F}" type="slidenum">
              <a:rPr lang="en-US"/>
              <a:pPr/>
              <a:t>9</a:t>
            </a:fld>
            <a:endParaRPr lang="en-US"/>
          </a:p>
        </p:txBody>
      </p:sp>
      <p:sp>
        <p:nvSpPr>
          <p:cNvPr id="29699" name="Rectangle 2"/>
          <p:cNvSpPr>
            <a:spLocks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algn="just" eaLnBrk="1" hangingPunct="1">
              <a:lnSpc>
                <a:spcPct val="96000"/>
              </a:lnSpc>
            </a:pPr>
            <a:r>
              <a:rPr lang="en-US" smtClean="0">
                <a:solidFill>
                  <a:srgbClr val="000000"/>
                </a:solidFill>
                <a:latin typeface="Helvetica" pitchFamily="80" charset="0"/>
              </a:rPr>
              <a:t>Mohawk River Valley</a:t>
            </a:r>
          </a:p>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9027EC85-314C-4505-BFEE-1837B0D63982}" type="slidenum">
              <a:rPr lang="en-US"/>
              <a:pPr/>
              <a:t>10</a:t>
            </a:fld>
            <a:endParaRPr lang="en-US"/>
          </a:p>
        </p:txBody>
      </p:sp>
      <p:sp>
        <p:nvSpPr>
          <p:cNvPr id="30723" name="Rectangle 2"/>
          <p:cNvSpPr>
            <a:spLocks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smtClean="0"/>
              <a:t>One of the only drawing of the excavation - 1824.</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A68030EF-F9C9-4C2A-B889-773C577021D2}" type="slidenum">
              <a:rPr lang="en-US"/>
              <a:pPr/>
              <a:t>11</a:t>
            </a:fld>
            <a:endParaRPr lang="en-US"/>
          </a:p>
        </p:txBody>
      </p:sp>
      <p:sp>
        <p:nvSpPr>
          <p:cNvPr id="31747" name="Rectangle 2"/>
          <p:cNvSpPr>
            <a:spLocks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1B1816AE-BFBF-497E-9E2E-22AFDD646EC4}" type="slidenum">
              <a:rPr lang="en-US"/>
              <a:pPr/>
              <a:t>12</a:t>
            </a:fld>
            <a:endParaRPr lang="en-US"/>
          </a:p>
        </p:txBody>
      </p:sp>
      <p:sp>
        <p:nvSpPr>
          <p:cNvPr id="32771" name="Rectangle 2"/>
          <p:cNvSpPr>
            <a:spLocks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AFEC9394-96D8-4020-A489-29275B43C032}" type="slidenum">
              <a:rPr lang="en-US"/>
              <a:pPr/>
              <a:t>13</a:t>
            </a:fld>
            <a:endParaRPr lang="en-US"/>
          </a:p>
        </p:txBody>
      </p:sp>
      <p:sp>
        <p:nvSpPr>
          <p:cNvPr id="33795" name="Rectangle 2"/>
          <p:cNvSpPr>
            <a:spLocks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68EE3EC-71E6-45A3-AF4B-B83851DC62E7}" type="slidenum">
              <a:rPr lang="en-US"/>
              <a:pPr/>
              <a:t>14</a:t>
            </a:fld>
            <a:endParaRPr lang="en-US"/>
          </a:p>
        </p:txBody>
      </p:sp>
      <p:sp>
        <p:nvSpPr>
          <p:cNvPr id="34819" name="Rectangle 2"/>
          <p:cNvSpPr>
            <a:spLocks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Dr. Andrew Barto of Chittenango took a handful of moist mortar made from local limestone, mixed it with sand, rolled it into a ball, and deposited in into a pail of water where it sat overnight.  The next morning, it was hard and solid as a rock.  Dr. Barto arranged for a factory to be set up outside of Chittenango to grind and manufacture the material for $3.50 a barrel.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7788F06D-B340-485C-83E3-FE67F418772D}" type="slidenum">
              <a:rPr lang="en-US"/>
              <a:pPr/>
              <a:t>15</a:t>
            </a:fld>
            <a:endParaRPr lang="en-US"/>
          </a:p>
        </p:txBody>
      </p:sp>
      <p:sp>
        <p:nvSpPr>
          <p:cNvPr id="35843" name="Rectangle 2"/>
          <p:cNvSpPr>
            <a:spLocks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smtClean="0"/>
              <a:t> 1832 painting by John W. Hill, courtesy of the Collection of the New-York Historical Society.</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9D6002B0-9BBB-41A9-AD4D-C21D13F2E89D}" type="slidenum">
              <a:rPr lang="en-US"/>
              <a:pPr/>
              <a:t>16</a:t>
            </a:fld>
            <a:endParaRPr lang="en-US"/>
          </a:p>
        </p:txBody>
      </p:sp>
      <p:sp>
        <p:nvSpPr>
          <p:cNvPr id="36867" name="Rectangle 2"/>
          <p:cNvSpPr>
            <a:spLocks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solidFill>
                  <a:srgbClr val="000000"/>
                </a:solidFill>
                <a:latin typeface="Times New Roman" pitchFamily="80" charset="0"/>
              </a:rPr>
              <a:t>Completion of the Erie Canal dramatically altered life in Ohio. Thousands of settlers utilized the canal to move to Ohio. Cities in northern Ohio, especially Cleveland and Toledo, grew quickly and became important ports. Farmers and industrialists in northern Ohio now had a relatively cheap and quick means of transporting their products to market. The success of the Erie Canal also prompted the Ohio government to invest in canals within Ohio, most notably the Ohio and Erie Canal and the Miami and Erie Canal, both of which connected Lake Erie with the Ohio River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F37E3D73-A960-44DF-AAFC-8999B1530099}" type="slidenum">
              <a:rPr lang="en-US"/>
              <a:pPr/>
              <a:t>17</a:t>
            </a:fld>
            <a:endParaRPr lang="en-US"/>
          </a:p>
        </p:txBody>
      </p:sp>
      <p:sp>
        <p:nvSpPr>
          <p:cNvPr id="37891" name="Rectangle 2"/>
          <p:cNvSpPr>
            <a:spLocks noRot="1" noChangeArrowheads="1" noTextEdit="1"/>
          </p:cNvSpPr>
          <p:nvPr>
            <p:ph type="sldImg"/>
          </p:nvPr>
        </p:nvSpPr>
        <p:spPr>
          <a:ln/>
        </p:spPr>
      </p:sp>
      <p:sp>
        <p:nvSpPr>
          <p:cNvPr id="37892" name="Rectangle 3"/>
          <p:cNvSpPr>
            <a:spLocks noGrp="1" noChangeArrowheads="1"/>
          </p:cNvSpPr>
          <p:nvPr>
            <p:ph type="body" idx="1"/>
          </p:nvPr>
        </p:nvSpPr>
        <p:spPr>
          <a:noFill/>
          <a:ln/>
        </p:spPr>
        <p:txBody>
          <a:bodyPr lIns="90004" tIns="45002" rIns="90004" bIns="45002"/>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C272BB8E-AD4E-46C9-9411-79C6DEB2C1FF}" type="slidenum">
              <a:rPr lang="en-US"/>
              <a:pPr/>
              <a:t>18</a:t>
            </a:fld>
            <a:endParaRPr lang="en-US"/>
          </a:p>
        </p:txBody>
      </p:sp>
      <p:sp>
        <p:nvSpPr>
          <p:cNvPr id="38915" name="Rectangle 2"/>
          <p:cNvSpPr>
            <a:spLocks noRot="1" noChangeArrowheads="1" noTextEdit="1"/>
          </p:cNvSpPr>
          <p:nvPr>
            <p:ph type="sldImg"/>
          </p:nvPr>
        </p:nvSpPr>
        <p:spPr>
          <a:ln/>
        </p:spPr>
      </p:sp>
      <p:sp>
        <p:nvSpPr>
          <p:cNvPr id="38916" name="Rectangle 3"/>
          <p:cNvSpPr>
            <a:spLocks noGrp="1" noChangeArrowheads="1"/>
          </p:cNvSpPr>
          <p:nvPr>
            <p:ph type="body" idx="1"/>
          </p:nvPr>
        </p:nvSpPr>
        <p:spPr>
          <a:noFill/>
          <a:ln/>
        </p:spPr>
        <p:txBody>
          <a:bodyPr lIns="90004" tIns="45002" rIns="90004" bIns="45002"/>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908B8B79-D2A7-403D-A992-52B1FDAA49F4}" type="slidenum">
              <a:rPr lang="en-US"/>
              <a:pPr/>
              <a:t>19</a:t>
            </a:fld>
            <a:endParaRPr lang="en-US"/>
          </a:p>
        </p:txBody>
      </p:sp>
      <p:sp>
        <p:nvSpPr>
          <p:cNvPr id="39939" name="Rectangle 2"/>
          <p:cNvSpPr>
            <a:spLocks noRot="1" noChangeArrowheads="1" noTextEdit="1"/>
          </p:cNvSpPr>
          <p:nvPr>
            <p:ph type="sldImg"/>
          </p:nvPr>
        </p:nvSpPr>
        <p:spPr>
          <a:ln/>
        </p:spPr>
      </p:sp>
      <p:sp>
        <p:nvSpPr>
          <p:cNvPr id="39940" name="Rectangle 3"/>
          <p:cNvSpPr>
            <a:spLocks noGrp="1" noChangeArrowheads="1"/>
          </p:cNvSpPr>
          <p:nvPr>
            <p:ph type="body" idx="1"/>
          </p:nvPr>
        </p:nvSpPr>
        <p:spPr>
          <a:noFill/>
          <a:ln/>
        </p:spPr>
        <p:txBody>
          <a:bodyPr lIns="90004" tIns="45002" rIns="90004" bIns="45002"/>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DA0D2BA6-5EDC-4866-A7B7-9E96E2D78EDC}" type="slidenum">
              <a:rPr lang="en-US"/>
              <a:pPr/>
              <a:t>20</a:t>
            </a:fld>
            <a:endParaRPr lang="en-US"/>
          </a:p>
        </p:txBody>
      </p:sp>
      <p:sp>
        <p:nvSpPr>
          <p:cNvPr id="40963" name="Rectangle 2"/>
          <p:cNvSpPr>
            <a:spLocks noRot="1" noChangeArrowheads="1" noTextEdit="1"/>
          </p:cNvSpPr>
          <p:nvPr>
            <p:ph type="sldImg"/>
          </p:nvPr>
        </p:nvSpPr>
        <p:spPr>
          <a:ln/>
        </p:spPr>
      </p:sp>
      <p:sp>
        <p:nvSpPr>
          <p:cNvPr id="40964" name="Rectangle 3"/>
          <p:cNvSpPr>
            <a:spLocks noGrp="1" noChangeArrowheads="1"/>
          </p:cNvSpPr>
          <p:nvPr>
            <p:ph type="body" idx="1"/>
          </p:nvPr>
        </p:nvSpPr>
        <p:spPr>
          <a:noFill/>
          <a:ln/>
        </p:spPr>
        <p:txBody>
          <a:bodyPr lIns="90004" tIns="45002" rIns="90004" bIns="45002"/>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285750" y="2803525"/>
            <a:ext cx="1588" cy="3035300"/>
          </a:xfrm>
          <a:custGeom>
            <a:avLst/>
            <a:gdLst>
              <a:gd name="T0" fmla="*/ 0 h 1912"/>
              <a:gd name="T1" fmla="*/ 6 h 1912"/>
              <a:gd name="T2" fmla="*/ 6 h 1912"/>
              <a:gd name="T3" fmla="*/ 60 h 1912"/>
              <a:gd name="T4" fmla="*/ 1912 h 1912"/>
              <a:gd name="T5" fmla="*/ 1912 h 1912"/>
              <a:gd name="T6" fmla="*/ 0 h 1912"/>
              <a:gd name="T7" fmla="*/ 0 h 1912"/>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1912">
                <a:moveTo>
                  <a:pt x="0" y="0"/>
                </a:moveTo>
                <a:lnTo>
                  <a:pt x="0" y="6"/>
                </a:lnTo>
                <a:lnTo>
                  <a:pt x="0" y="6"/>
                </a:lnTo>
                <a:lnTo>
                  <a:pt x="0" y="60"/>
                </a:lnTo>
                <a:lnTo>
                  <a:pt x="0" y="1912"/>
                </a:lnTo>
                <a:lnTo>
                  <a:pt x="0" y="1912"/>
                </a:lnTo>
                <a:lnTo>
                  <a:pt x="0" y="0"/>
                </a:lnTo>
                <a:lnTo>
                  <a:pt x="0" y="0"/>
                </a:lnTo>
                <a:close/>
              </a:path>
            </a:pathLst>
          </a:custGeom>
          <a:solidFill>
            <a:srgbClr val="6BBA27"/>
          </a:solidFill>
          <a:ln w="9525">
            <a:noFill/>
            <a:round/>
            <a:headEnd/>
            <a:tailEnd/>
          </a:ln>
        </p:spPr>
        <p:txBody>
          <a:bodyPr/>
          <a:lstStyle/>
          <a:p>
            <a:pPr>
              <a:defRPr/>
            </a:pPr>
            <a:endParaRPr lang="en-US"/>
          </a:p>
        </p:txBody>
      </p:sp>
      <p:sp>
        <p:nvSpPr>
          <p:cNvPr id="6146" name="Rectangle 2"/>
          <p:cNvSpPr>
            <a:spLocks noGrp="1" noChangeArrowheads="1"/>
          </p:cNvSpPr>
          <p:nvPr>
            <p:ph type="ctrTitle" sz="quarter"/>
          </p:nvPr>
        </p:nvSpPr>
        <p:spPr>
          <a:xfrm>
            <a:off x="685800" y="1997075"/>
            <a:ext cx="7772400" cy="1431925"/>
          </a:xfrm>
        </p:spPr>
        <p:txBody>
          <a:bodyPr anchor="b" anchorCtr="1"/>
          <a:lstStyle>
            <a:lvl1pPr algn="ctr">
              <a:defRPr/>
            </a:lvl1pPr>
          </a:lstStyle>
          <a:p>
            <a:r>
              <a:rPr lang="en-US"/>
              <a:t>Click to edit Master title style</a:t>
            </a:r>
          </a:p>
        </p:txBody>
      </p:sp>
      <p:sp>
        <p:nvSpPr>
          <p:cNvPr id="6147" name="Rectangle 3"/>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5" name="Rectangle 5"/>
          <p:cNvSpPr>
            <a:spLocks noGrp="1" noChangeArrowheads="1"/>
          </p:cNvSpPr>
          <p:nvPr>
            <p:ph type="ftr" sz="quarter" idx="10"/>
          </p:nvPr>
        </p:nvSpPr>
        <p:spPr/>
        <p:txBody>
          <a:bodyPr/>
          <a:lstStyle>
            <a:lvl1pPr>
              <a:defRPr smtClean="0">
                <a:effectLst>
                  <a:outerShdw blurRad="38100" dist="38100" dir="2700000" algn="tl">
                    <a:srgbClr val="000000"/>
                  </a:outerShdw>
                </a:effectLst>
              </a:defRPr>
            </a:lvl1pPr>
          </a:lstStyle>
          <a:p>
            <a:pPr>
              <a:defRPr/>
            </a:pPr>
            <a:endParaRPr lang="en-US"/>
          </a:p>
        </p:txBody>
      </p:sp>
      <p:sp>
        <p:nvSpPr>
          <p:cNvPr id="6" name="Rectangle 6"/>
          <p:cNvSpPr>
            <a:spLocks noGrp="1" noChangeArrowheads="1"/>
          </p:cNvSpPr>
          <p:nvPr>
            <p:ph type="sldNum" sz="quarter" idx="11"/>
          </p:nvPr>
        </p:nvSpPr>
        <p:spPr/>
        <p:txBody>
          <a:bodyPr/>
          <a:lstStyle>
            <a:lvl1pPr>
              <a:defRPr smtClean="0">
                <a:effectLst>
                  <a:outerShdw blurRad="38100" dist="38100" dir="2700000" algn="tl">
                    <a:srgbClr val="000000"/>
                  </a:outerShdw>
                </a:effectLst>
              </a:defRPr>
            </a:lvl1pPr>
          </a:lstStyle>
          <a:p>
            <a:pPr>
              <a:defRPr/>
            </a:pPr>
            <a:fld id="{46B67B4C-7550-4C6F-8448-743D035B2FBF}" type="slidenum">
              <a:rPr lang="en-US"/>
              <a:pPr>
                <a:defRPr/>
              </a:pPr>
              <a:t>‹#›</a:t>
            </a:fld>
            <a:endParaRPr lang="en-US"/>
          </a:p>
        </p:txBody>
      </p:sp>
      <p:sp>
        <p:nvSpPr>
          <p:cNvPr id="7" name="Rectangle 7"/>
          <p:cNvSpPr>
            <a:spLocks noGrp="1" noChangeArrowheads="1"/>
          </p:cNvSpPr>
          <p:nvPr>
            <p:ph type="dt" sz="quarter" idx="12"/>
          </p:nvPr>
        </p:nvSpPr>
        <p:spPr/>
        <p:txBody>
          <a:bodyPr/>
          <a:lstStyle>
            <a:lvl1pPr>
              <a:defRPr smtClean="0">
                <a:effectLst>
                  <a:outerShdw blurRad="38100" dist="38100" dir="2700000" algn="tl">
                    <a:srgbClr val="000000"/>
                  </a:outerShdw>
                </a:effectLst>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AF5920-0A35-41DC-8FAE-C1ED4F032DF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4AC8A3-5DD8-4960-8FA5-488815E9FE34}"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050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F025629-F4FE-4DF0-A277-3816816569B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ED8BCFB-7A45-46A2-AB77-09B232FF8A5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F0C4BC3-719F-4FC0-A912-7A4AF15758D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DC937EC-0DBE-4204-A87D-EAAF3D71B29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38E0F9B-7DED-497F-BDC7-F98541012B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8F5593C-760D-4AF6-ADAB-E97E8CDEC05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63B5C95-765B-467A-9635-A6EDE05427B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92100"/>
            <a:ext cx="2057400" cy="57277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92100"/>
            <a:ext cx="6019800" cy="57277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7EF59D5-6D62-46E9-8A13-1F2783981D5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62F54F7-6046-4FD6-9D66-47318985AC52}"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050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4038600"/>
            <a:ext cx="8229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88B5B1-99E8-4FAE-8E6B-05DFAD8D93F9}"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Tx" preserve="1">
  <p:cSld name="Title, 2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9050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57200" y="4038600"/>
            <a:ext cx="40386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half" idx="3"/>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pPr>
              <a:defRPr/>
            </a:pPr>
            <a:endParaRPr lang="en-US"/>
          </a:p>
        </p:txBody>
      </p:sp>
      <p:sp>
        <p:nvSpPr>
          <p:cNvPr id="7" name="Rectangle 5"/>
          <p:cNvSpPr>
            <a:spLocks noGrp="1" noChangeArrowheads="1"/>
          </p:cNvSpPr>
          <p:nvPr>
            <p:ph type="ftr" sz="quarter" idx="11"/>
          </p:nvPr>
        </p:nvSpPr>
        <p:spPr>
          <a:ln/>
        </p:spPr>
        <p:txBody>
          <a:bodyPr/>
          <a:lstStyle>
            <a:lvl1pPr>
              <a:defRPr/>
            </a:lvl1pPr>
          </a:lstStyle>
          <a:p>
            <a:pPr>
              <a:defRPr/>
            </a:pPr>
            <a:endParaRPr lang="en-US"/>
          </a:p>
        </p:txBody>
      </p:sp>
      <p:sp>
        <p:nvSpPr>
          <p:cNvPr id="8" name="Rectangle 6"/>
          <p:cNvSpPr>
            <a:spLocks noGrp="1" noChangeArrowheads="1"/>
          </p:cNvSpPr>
          <p:nvPr>
            <p:ph type="sldNum" sz="quarter" idx="12"/>
          </p:nvPr>
        </p:nvSpPr>
        <p:spPr>
          <a:ln/>
        </p:spPr>
        <p:txBody>
          <a:bodyPr/>
          <a:lstStyle>
            <a:lvl1pPr>
              <a:defRPr/>
            </a:lvl1pPr>
          </a:lstStyle>
          <a:p>
            <a:pPr>
              <a:defRPr/>
            </a:pPr>
            <a:fld id="{18E58F98-3CFE-4CC6-85AF-328FEAC4BEE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92100"/>
            <a:ext cx="8229600" cy="1384300"/>
          </a:xfrm>
          <a:prstGeom prst="rect">
            <a:avLst/>
          </a:prstGeom>
          <a:noFill/>
          <a:ln w="9525">
            <a:noFill/>
            <a:miter lim="800000"/>
            <a:headEnd/>
            <a:tailEnd/>
          </a:ln>
          <a:effectLst>
            <a:outerShdw dist="35921" dir="2700000" algn="ctr" rotWithShape="0">
              <a:srgbClr val="808080">
                <a:alpha val="75000"/>
              </a:srgbClr>
            </a:outerShdw>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5123" name="Rectangle 3"/>
          <p:cNvSpPr>
            <a:spLocks noGrp="1" noChangeArrowheads="1"/>
          </p:cNvSpPr>
          <p:nvPr>
            <p:ph type="body" idx="1"/>
          </p:nvPr>
        </p:nvSpPr>
        <p:spPr bwMode="auto">
          <a:xfrm>
            <a:off x="457200" y="1905000"/>
            <a:ext cx="8229600" cy="4114800"/>
          </a:xfrm>
          <a:prstGeom prst="rect">
            <a:avLst/>
          </a:prstGeom>
          <a:noFill/>
          <a:ln w="9525">
            <a:noFill/>
            <a:miter lim="800000"/>
            <a:headEnd/>
            <a:tailEnd/>
          </a:ln>
          <a:effectLst>
            <a:outerShdw dist="25399" dir="2700000" algn="ctr" rotWithShape="0">
              <a:srgbClr val="808080">
                <a:alpha val="75000"/>
              </a:srgbClr>
            </a:outerShdw>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12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a:outerShdw dist="25399" dir="2700000" algn="ctr" rotWithShape="0">
              <a:srgbClr val="808080">
                <a:alpha val="75000"/>
              </a:srgbClr>
            </a:outerShdw>
          </a:effectLst>
        </p:spPr>
        <p:txBody>
          <a:bodyPr vert="horz" wrap="square" lIns="91440" tIns="45720" rIns="91440" bIns="45720" numCol="1" anchor="b" anchorCtr="0" compatLnSpc="1">
            <a:prstTxWarp prst="textNoShape">
              <a:avLst/>
            </a:prstTxWarp>
          </a:bodyPr>
          <a:lstStyle>
            <a:lvl1pPr eaLnBrk="1" hangingPunct="1">
              <a:defRPr sz="1400" smtClean="0"/>
            </a:lvl1pPr>
          </a:lstStyle>
          <a:p>
            <a:pPr>
              <a:defRPr/>
            </a:pPr>
            <a:endParaRPr lang="en-US"/>
          </a:p>
        </p:txBody>
      </p:sp>
      <p:sp>
        <p:nvSpPr>
          <p:cNvPr id="512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a:outerShdw dist="25399" dir="2700000" algn="ctr" rotWithShape="0">
              <a:srgbClr val="808080">
                <a:alpha val="75000"/>
              </a:srgbClr>
            </a:outerShdw>
          </a:effectLst>
        </p:spPr>
        <p:txBody>
          <a:bodyPr vert="horz" wrap="square" lIns="91440" tIns="45720" rIns="91440" bIns="45720" numCol="1" anchor="b" anchorCtr="0" compatLnSpc="1">
            <a:prstTxWarp prst="textNoShape">
              <a:avLst/>
            </a:prstTxWarp>
          </a:bodyPr>
          <a:lstStyle>
            <a:lvl1pPr algn="ctr" eaLnBrk="1" hangingPunct="1">
              <a:defRPr sz="1400" smtClean="0"/>
            </a:lvl1pPr>
          </a:lstStyle>
          <a:p>
            <a:pPr>
              <a:defRPr/>
            </a:pPr>
            <a:endParaRPr lang="en-US"/>
          </a:p>
        </p:txBody>
      </p:sp>
      <p:sp>
        <p:nvSpPr>
          <p:cNvPr id="512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a:outerShdw dist="25399" dir="2700000" algn="ctr" rotWithShape="0">
              <a:srgbClr val="808080">
                <a:alpha val="75000"/>
              </a:srgbClr>
            </a:outerShdw>
          </a:effec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39DD700A-089D-4904-8E98-2405FD103115}"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80"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sldNum="0" hdr="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charset="0"/>
        </a:defRPr>
      </a:lvl2pPr>
      <a:lvl3pPr algn="l" rtl="0" eaLnBrk="0" fontAlgn="base" hangingPunct="0">
        <a:spcBef>
          <a:spcPct val="0"/>
        </a:spcBef>
        <a:spcAft>
          <a:spcPct val="0"/>
        </a:spcAft>
        <a:defRPr sz="4400">
          <a:solidFill>
            <a:schemeClr val="tx2"/>
          </a:solidFill>
          <a:latin typeface="Arial" charset="0"/>
        </a:defRPr>
      </a:lvl3pPr>
      <a:lvl4pPr algn="l" rtl="0" eaLnBrk="0" fontAlgn="base" hangingPunct="0">
        <a:spcBef>
          <a:spcPct val="0"/>
        </a:spcBef>
        <a:spcAft>
          <a:spcPct val="0"/>
        </a:spcAft>
        <a:defRPr sz="4400">
          <a:solidFill>
            <a:schemeClr val="tx2"/>
          </a:solidFill>
          <a:latin typeface="Arial" charset="0"/>
        </a:defRPr>
      </a:lvl4pPr>
      <a:lvl5pPr algn="l" rtl="0" eaLnBrk="0" fontAlgn="base" hangingPunct="0">
        <a:spcBef>
          <a:spcPct val="0"/>
        </a:spcBef>
        <a:spcAft>
          <a:spcPct val="0"/>
        </a:spcAft>
        <a:defRPr sz="4400">
          <a:solidFill>
            <a:schemeClr val="tx2"/>
          </a:solidFill>
          <a:latin typeface="Arial" charset="0"/>
        </a:defRPr>
      </a:lvl5pPr>
      <a:lvl6pPr marL="457200" algn="l" rtl="0" fontAlgn="base">
        <a:spcBef>
          <a:spcPct val="0"/>
        </a:spcBef>
        <a:spcAft>
          <a:spcPct val="0"/>
        </a:spcAft>
        <a:defRPr sz="4400">
          <a:solidFill>
            <a:schemeClr val="tx2"/>
          </a:solidFill>
          <a:latin typeface="Arial" charset="0"/>
        </a:defRPr>
      </a:lvl6pPr>
      <a:lvl7pPr marL="914400" algn="l" rtl="0" fontAlgn="base">
        <a:spcBef>
          <a:spcPct val="0"/>
        </a:spcBef>
        <a:spcAft>
          <a:spcPct val="0"/>
        </a:spcAft>
        <a:defRPr sz="4400">
          <a:solidFill>
            <a:schemeClr val="tx2"/>
          </a:solidFill>
          <a:latin typeface="Arial" charset="0"/>
        </a:defRPr>
      </a:lvl7pPr>
      <a:lvl8pPr marL="1371600" algn="l" rtl="0" fontAlgn="base">
        <a:spcBef>
          <a:spcPct val="0"/>
        </a:spcBef>
        <a:spcAft>
          <a:spcPct val="0"/>
        </a:spcAft>
        <a:defRPr sz="4400">
          <a:solidFill>
            <a:schemeClr val="tx2"/>
          </a:solidFill>
          <a:latin typeface="Arial" charset="0"/>
        </a:defRPr>
      </a:lvl8pPr>
      <a:lvl9pPr marL="1828800" algn="l"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chemeClr val="hlink"/>
        </a:buClr>
        <a:buSzPct val="12000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defRPr>
      </a:lvl2pPr>
      <a:lvl3pPr marL="1143000" indent="-228600" algn="l" rtl="0" eaLnBrk="0" fontAlgn="base" hangingPunct="0">
        <a:spcBef>
          <a:spcPct val="20000"/>
        </a:spcBef>
        <a:spcAft>
          <a:spcPct val="0"/>
        </a:spcAft>
        <a:buClr>
          <a:schemeClr val="hlink"/>
        </a:buClr>
        <a:buSzPct val="120000"/>
        <a:buChar char="•"/>
        <a:defRPr sz="2400">
          <a:solidFill>
            <a:schemeClr val="tx1"/>
          </a:solidFill>
          <a:latin typeface="+mn-lt"/>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80000"/>
        <a:buFont typeface="Wingdings" pitchFamily="80" charset="2"/>
        <a:buChar char="v"/>
        <a:defRPr sz="2000">
          <a:solidFill>
            <a:schemeClr val="tx1"/>
          </a:solidFill>
          <a:latin typeface="+mn-lt"/>
        </a:defRPr>
      </a:lvl5pPr>
      <a:lvl6pPr marL="2514600" indent="-228600" algn="l" rtl="0" fontAlgn="base">
        <a:spcBef>
          <a:spcPct val="20000"/>
        </a:spcBef>
        <a:spcAft>
          <a:spcPct val="0"/>
        </a:spcAft>
        <a:buClr>
          <a:schemeClr val="hlink"/>
        </a:buClr>
        <a:buSzPct val="80000"/>
        <a:buFont typeface="Wingdings" pitchFamily="80" charset="2"/>
        <a:buChar char="v"/>
        <a:defRPr sz="2000">
          <a:solidFill>
            <a:schemeClr val="tx1"/>
          </a:solidFill>
          <a:latin typeface="+mn-lt"/>
        </a:defRPr>
      </a:lvl6pPr>
      <a:lvl7pPr marL="2971800" indent="-228600" algn="l" rtl="0" fontAlgn="base">
        <a:spcBef>
          <a:spcPct val="20000"/>
        </a:spcBef>
        <a:spcAft>
          <a:spcPct val="0"/>
        </a:spcAft>
        <a:buClr>
          <a:schemeClr val="hlink"/>
        </a:buClr>
        <a:buSzPct val="80000"/>
        <a:buFont typeface="Wingdings" pitchFamily="80" charset="2"/>
        <a:buChar char="v"/>
        <a:defRPr sz="2000">
          <a:solidFill>
            <a:schemeClr val="tx1"/>
          </a:solidFill>
          <a:latin typeface="+mn-lt"/>
        </a:defRPr>
      </a:lvl7pPr>
      <a:lvl8pPr marL="3429000" indent="-228600" algn="l" rtl="0" fontAlgn="base">
        <a:spcBef>
          <a:spcPct val="20000"/>
        </a:spcBef>
        <a:spcAft>
          <a:spcPct val="0"/>
        </a:spcAft>
        <a:buClr>
          <a:schemeClr val="hlink"/>
        </a:buClr>
        <a:buSzPct val="80000"/>
        <a:buFont typeface="Wingdings" pitchFamily="80" charset="2"/>
        <a:buChar char="v"/>
        <a:defRPr sz="2000">
          <a:solidFill>
            <a:schemeClr val="tx1"/>
          </a:solidFill>
          <a:latin typeface="+mn-lt"/>
        </a:defRPr>
      </a:lvl8pPr>
      <a:lvl9pPr marL="3886200" indent="-228600" algn="l" rtl="0" fontAlgn="base">
        <a:spcBef>
          <a:spcPct val="20000"/>
        </a:spcBef>
        <a:spcAft>
          <a:spcPct val="0"/>
        </a:spcAft>
        <a:buClr>
          <a:schemeClr val="hlink"/>
        </a:buClr>
        <a:buSzPct val="80000"/>
        <a:buFont typeface="Wingdings" pitchFamily="80" charset="2"/>
        <a:buChar char="v"/>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ideo" Target="file:///C:\Users\Alex\Desktop\Erie%20Canal%20Bruce%20Springsteen.wm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mysocialstudiesteacher.com/morse/"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81000" y="152400"/>
            <a:ext cx="8229600" cy="1384300"/>
          </a:xfrm>
        </p:spPr>
        <p:txBody>
          <a:bodyPr/>
          <a:lstStyle/>
          <a:p>
            <a:pPr algn="ctr" eaLnBrk="1" hangingPunct="1">
              <a:defRPr/>
            </a:pPr>
            <a:r>
              <a:rPr lang="en-US" sz="4000" dirty="0" smtClean="0">
                <a:effectLst>
                  <a:outerShdw blurRad="38100" dist="38100" dir="2700000" algn="tl">
                    <a:srgbClr val="000000">
                      <a:alpha val="43137"/>
                    </a:srgbClr>
                  </a:outerShdw>
                </a:effectLst>
              </a:rPr>
              <a:t>An Economic Journey through </a:t>
            </a:r>
            <a:br>
              <a:rPr lang="en-US" sz="4000" dirty="0" smtClean="0">
                <a:effectLst>
                  <a:outerShdw blurRad="38100" dist="38100" dir="2700000" algn="tl">
                    <a:srgbClr val="000000">
                      <a:alpha val="43137"/>
                    </a:srgbClr>
                  </a:outerShdw>
                </a:effectLst>
              </a:rPr>
            </a:br>
            <a:r>
              <a:rPr lang="en-US" sz="4000" dirty="0" smtClean="0">
                <a:effectLst>
                  <a:outerShdw blurRad="38100" dist="38100" dir="2700000" algn="tl">
                    <a:srgbClr val="000000">
                      <a:alpha val="43137"/>
                    </a:srgbClr>
                  </a:outerShdw>
                </a:effectLst>
              </a:rPr>
              <a:t>the Erie Canal</a:t>
            </a:r>
            <a:endParaRPr lang="en-US" dirty="0" smtClean="0">
              <a:effectLst>
                <a:outerShdw blurRad="38100" dist="38100" dir="2700000" algn="tl">
                  <a:srgbClr val="000000">
                    <a:alpha val="43137"/>
                  </a:srgbClr>
                </a:outerShdw>
              </a:effectLst>
            </a:endParaRPr>
          </a:p>
        </p:txBody>
      </p:sp>
      <p:sp>
        <p:nvSpPr>
          <p:cNvPr id="7" name="TextBox 6"/>
          <p:cNvSpPr txBox="1"/>
          <p:nvPr/>
        </p:nvSpPr>
        <p:spPr>
          <a:xfrm>
            <a:off x="609600" y="1524000"/>
            <a:ext cx="7772400" cy="1200150"/>
          </a:xfrm>
          <a:prstGeom prst="rect">
            <a:avLst/>
          </a:prstGeom>
        </p:spPr>
        <p:style>
          <a:lnRef idx="3">
            <a:schemeClr val="lt1"/>
          </a:lnRef>
          <a:fillRef idx="1">
            <a:schemeClr val="dk1"/>
          </a:fillRef>
          <a:effectRef idx="1">
            <a:schemeClr val="dk1"/>
          </a:effectRef>
          <a:fontRef idx="minor">
            <a:schemeClr val="lt1"/>
          </a:fontRef>
        </p:style>
        <p:txBody>
          <a:bodyPr>
            <a:spAutoFit/>
          </a:bodyPr>
          <a:lstStyle/>
          <a:p>
            <a:pPr>
              <a:defRPr/>
            </a:pPr>
            <a:r>
              <a:rPr lang="en-US" dirty="0"/>
              <a:t>AIM: What were the effects of the Erie Canal?</a:t>
            </a:r>
          </a:p>
          <a:p>
            <a:pPr>
              <a:defRPr/>
            </a:pPr>
            <a:endParaRPr lang="en-US" dirty="0"/>
          </a:p>
          <a:p>
            <a:pPr>
              <a:defRPr/>
            </a:pPr>
            <a:r>
              <a:rPr lang="en-US" dirty="0"/>
              <a:t>Do Now:  What is New York State’s </a:t>
            </a:r>
            <a:r>
              <a:rPr lang="en-US" dirty="0" smtClean="0"/>
              <a:t>Nickname?</a:t>
            </a:r>
            <a:endParaRPr lang="en-US" dirty="0"/>
          </a:p>
        </p:txBody>
      </p:sp>
      <p:pic>
        <p:nvPicPr>
          <p:cNvPr id="8" name="Erie Canal Bruce Springsteen.wmv">
            <a:hlinkClick r:id="" action="ppaction://media"/>
          </p:cNvPr>
          <p:cNvPicPr>
            <a:picLocks noRot="1" noChangeAspect="1"/>
          </p:cNvPicPr>
          <p:nvPr>
            <a:videoFile r:link="rId1"/>
          </p:nvPr>
        </p:nvPicPr>
        <p:blipFill>
          <a:blip r:embed="rId3" cstate="print"/>
          <a:srcRect/>
          <a:stretch>
            <a:fillRect/>
          </a:stretch>
        </p:blipFill>
        <p:spPr bwMode="auto">
          <a:xfrm>
            <a:off x="2057400" y="2895600"/>
            <a:ext cx="5029200" cy="37719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endCondLst>
                    <p:cond evt="onNext" delay="0">
                      <p:tgtEl>
                        <p:sldTgt/>
                      </p:tgtEl>
                    </p:cond>
                    <p:cond evt="onPrev" delay="0">
                      <p:tgtEl>
                        <p:sldTgt/>
                      </p:tgtEl>
                    </p:cond>
                  </p:endCondLst>
                </p:cTn>
                <p:tgtEl>
                  <p:spTgt spid="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170" name="Rectangle 2"/>
          <p:cNvSpPr>
            <a:spLocks noGrp="1" noChangeArrowheads="1"/>
          </p:cNvSpPr>
          <p:nvPr>
            <p:ph type="title"/>
          </p:nvPr>
        </p:nvSpPr>
        <p:spPr>
          <a:xfrm>
            <a:off x="457200" y="292100"/>
            <a:ext cx="8229600" cy="774700"/>
          </a:xfrm>
        </p:spPr>
        <p:txBody>
          <a:bodyPr/>
          <a:lstStyle/>
          <a:p>
            <a:pPr eaLnBrk="1" hangingPunct="1">
              <a:defRPr/>
            </a:pPr>
            <a:r>
              <a:rPr lang="en-US" sz="3600" smtClean="0"/>
              <a:t>What is a canal?</a:t>
            </a:r>
          </a:p>
        </p:txBody>
      </p:sp>
      <p:sp>
        <p:nvSpPr>
          <p:cNvPr id="7171" name="Rectangle 3"/>
          <p:cNvSpPr>
            <a:spLocks noGrp="1" noChangeArrowheads="1"/>
          </p:cNvSpPr>
          <p:nvPr>
            <p:ph type="body" sz="half" idx="2"/>
          </p:nvPr>
        </p:nvSpPr>
        <p:spPr>
          <a:xfrm>
            <a:off x="4648200" y="1219200"/>
            <a:ext cx="4267200" cy="5105400"/>
          </a:xfrm>
        </p:spPr>
        <p:txBody>
          <a:bodyPr/>
          <a:lstStyle/>
          <a:p>
            <a:pPr eaLnBrk="1" hangingPunct="1">
              <a:lnSpc>
                <a:spcPct val="90000"/>
              </a:lnSpc>
              <a:defRPr/>
            </a:pPr>
            <a:r>
              <a:rPr lang="en-US" sz="2600" dirty="0" smtClean="0"/>
              <a:t>The word canal comes from the Latin </a:t>
            </a:r>
            <a:r>
              <a:rPr lang="en-US" sz="2600" i="1" dirty="0" err="1" smtClean="0"/>
              <a:t>canalis</a:t>
            </a:r>
            <a:r>
              <a:rPr lang="en-US" sz="2600" dirty="0" smtClean="0"/>
              <a:t> meaning pipe or channel.</a:t>
            </a:r>
          </a:p>
          <a:p>
            <a:pPr eaLnBrk="1" hangingPunct="1">
              <a:lnSpc>
                <a:spcPct val="90000"/>
              </a:lnSpc>
              <a:buFontTx/>
              <a:buNone/>
              <a:defRPr/>
            </a:pPr>
            <a:endParaRPr lang="en-US" sz="2600" dirty="0" smtClean="0"/>
          </a:p>
          <a:p>
            <a:pPr eaLnBrk="1" hangingPunct="1">
              <a:lnSpc>
                <a:spcPct val="90000"/>
              </a:lnSpc>
              <a:defRPr/>
            </a:pPr>
            <a:r>
              <a:rPr lang="en-US" sz="2600" dirty="0" smtClean="0"/>
              <a:t>A </a:t>
            </a:r>
            <a:r>
              <a:rPr lang="en-US" sz="2600" dirty="0" smtClean="0">
                <a:solidFill>
                  <a:srgbClr val="FFFF00"/>
                </a:solidFill>
              </a:rPr>
              <a:t>canal is a man made, artificial body of water - or channel</a:t>
            </a:r>
            <a:r>
              <a:rPr lang="en-US" sz="2600" dirty="0" smtClean="0"/>
              <a:t> -  that provides movement from one body of water to another body while holding the water almost motionless so that boats can move in both directions.</a:t>
            </a:r>
            <a:endParaRPr lang="en-US" sz="2400" dirty="0" smtClean="0"/>
          </a:p>
        </p:txBody>
      </p:sp>
      <p:pic>
        <p:nvPicPr>
          <p:cNvPr id="7173" name="Picture 5" descr="OpeningCanal1893"/>
          <p:cNvPicPr>
            <a:picLocks noGrp="1" noChangeAspect="1" noChangeArrowheads="1"/>
          </p:cNvPicPr>
          <p:nvPr>
            <p:ph sz="half" idx="1"/>
          </p:nvPr>
        </p:nvPicPr>
        <p:blipFill>
          <a:blip r:embed="rId3" cstate="print"/>
          <a:srcRect/>
          <a:stretch>
            <a:fillRect/>
          </a:stretch>
        </p:blipFill>
        <p:spPr>
          <a:xfrm>
            <a:off x="533400" y="1371600"/>
            <a:ext cx="3733800" cy="495300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030" name="Rectangle 6"/>
          <p:cNvSpPr>
            <a:spLocks noGrp="1" noChangeArrowheads="1"/>
          </p:cNvSpPr>
          <p:nvPr>
            <p:ph type="title"/>
          </p:nvPr>
        </p:nvSpPr>
        <p:spPr>
          <a:xfrm>
            <a:off x="457200" y="292100"/>
            <a:ext cx="8229600" cy="698500"/>
          </a:xfrm>
        </p:spPr>
        <p:txBody>
          <a:bodyPr/>
          <a:lstStyle/>
          <a:p>
            <a:pPr eaLnBrk="1" hangingPunct="1">
              <a:defRPr/>
            </a:pPr>
            <a:r>
              <a:rPr lang="en-US" sz="3600" smtClean="0"/>
              <a:t>How can a canal shape a nation’s economy?</a:t>
            </a:r>
            <a:endParaRPr lang="en-US" smtClean="0"/>
          </a:p>
        </p:txBody>
      </p:sp>
      <p:pic>
        <p:nvPicPr>
          <p:cNvPr id="1031" name="Picture 7"/>
          <p:cNvPicPr>
            <a:picLocks noGrp="1" noChangeAspect="1" noChangeArrowheads="1"/>
          </p:cNvPicPr>
          <p:nvPr>
            <p:ph sz="half" idx="1"/>
          </p:nvPr>
        </p:nvPicPr>
        <p:blipFill>
          <a:blip r:embed="rId2" cstate="print"/>
          <a:srcRect/>
          <a:stretch>
            <a:fillRect/>
          </a:stretch>
        </p:blipFill>
        <p:spPr/>
      </p:pic>
      <p:sp>
        <p:nvSpPr>
          <p:cNvPr id="1032" name="Rectangle 8"/>
          <p:cNvSpPr>
            <a:spLocks noGrp="1" noChangeArrowheads="1"/>
          </p:cNvSpPr>
          <p:nvPr>
            <p:ph type="body" sz="half" idx="2"/>
          </p:nvPr>
        </p:nvSpPr>
        <p:spPr>
          <a:xfrm>
            <a:off x="4648200" y="914400"/>
            <a:ext cx="4267200" cy="5486400"/>
          </a:xfrm>
        </p:spPr>
        <p:txBody>
          <a:bodyPr/>
          <a:lstStyle/>
          <a:p>
            <a:pPr eaLnBrk="1" hangingPunct="1">
              <a:lnSpc>
                <a:spcPct val="90000"/>
              </a:lnSpc>
              <a:defRPr/>
            </a:pPr>
            <a:r>
              <a:rPr lang="en-US" sz="2200" dirty="0" smtClean="0"/>
              <a:t>By </a:t>
            </a:r>
            <a:r>
              <a:rPr lang="en-US" sz="2200" dirty="0" smtClean="0">
                <a:solidFill>
                  <a:srgbClr val="FFFF00"/>
                </a:solidFill>
              </a:rPr>
              <a:t>allowing boats to move in both directions, a canal provides a way to move goods and services quickly and inexpensively from one place to another.</a:t>
            </a:r>
          </a:p>
          <a:p>
            <a:pPr eaLnBrk="1" hangingPunct="1">
              <a:lnSpc>
                <a:spcPct val="90000"/>
              </a:lnSpc>
              <a:defRPr/>
            </a:pPr>
            <a:endParaRPr lang="en-US" sz="2200" dirty="0" smtClean="0"/>
          </a:p>
          <a:p>
            <a:pPr eaLnBrk="1" hangingPunct="1">
              <a:lnSpc>
                <a:spcPct val="90000"/>
              </a:lnSpc>
              <a:defRPr/>
            </a:pPr>
            <a:r>
              <a:rPr lang="en-US" sz="2200" dirty="0" smtClean="0"/>
              <a:t>The Erie Canal did just that - it allowed goods and services to flow 363 miles eastward from Buffalo, on Lake Erie in upstate New York, to Albany on the Hudson River and then 150 miles downstream to New York City.  It also allowed the eastern flow of goods and services via the reverse route.</a:t>
            </a:r>
            <a:r>
              <a:rPr lang="en-US" sz="2400"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11266" name="Rectangle 2"/>
          <p:cNvSpPr>
            <a:spLocks noGrp="1" noChangeArrowheads="1"/>
          </p:cNvSpPr>
          <p:nvPr>
            <p:ph type="title"/>
          </p:nvPr>
        </p:nvSpPr>
        <p:spPr>
          <a:xfrm>
            <a:off x="0" y="228600"/>
            <a:ext cx="9144000" cy="1143000"/>
          </a:xfrm>
        </p:spPr>
        <p:txBody>
          <a:bodyPr/>
          <a:lstStyle/>
          <a:p>
            <a:pPr eaLnBrk="1" hangingPunct="1">
              <a:defRPr/>
            </a:pPr>
            <a:r>
              <a:rPr lang="en-US" sz="2800" smtClean="0"/>
              <a:t>While experts disagree about the effect of building the Erie Canal on all Americans, they all agree that it both shaped and stimulated the U.S. economy.</a:t>
            </a:r>
            <a:endParaRPr lang="en-US" smtClean="0"/>
          </a:p>
        </p:txBody>
      </p:sp>
      <p:sp>
        <p:nvSpPr>
          <p:cNvPr id="11268" name="Rectangle 4"/>
          <p:cNvSpPr>
            <a:spLocks noGrp="1" noChangeArrowheads="1"/>
          </p:cNvSpPr>
          <p:nvPr>
            <p:ph type="body" sz="half" idx="2"/>
          </p:nvPr>
        </p:nvSpPr>
        <p:spPr>
          <a:xfrm>
            <a:off x="4648200" y="1524000"/>
            <a:ext cx="4495800" cy="4876800"/>
          </a:xfrm>
        </p:spPr>
        <p:txBody>
          <a:bodyPr/>
          <a:lstStyle/>
          <a:p>
            <a:pPr eaLnBrk="1" hangingPunct="1">
              <a:lnSpc>
                <a:spcPct val="90000"/>
              </a:lnSpc>
              <a:defRPr/>
            </a:pPr>
            <a:r>
              <a:rPr lang="en-US" sz="2000" dirty="0" smtClean="0"/>
              <a:t>In </a:t>
            </a:r>
            <a:r>
              <a:rPr lang="en-US" sz="2000" i="1" dirty="0" smtClean="0"/>
              <a:t>Wedding of the Waters</a:t>
            </a:r>
            <a:r>
              <a:rPr lang="en-US" sz="2000" dirty="0" smtClean="0"/>
              <a:t>, Peter Bernstein argues that the Erie Canal stimulated the Industrial Revolution, propelled globalization, and revolutionized the entire world’s food production and supply networks.  In so doing, it demonstrated that “trade and commerce are the keys to the expansion of prosperity and freedom itself.”.</a:t>
            </a:r>
          </a:p>
          <a:p>
            <a:pPr eaLnBrk="1" hangingPunct="1">
              <a:lnSpc>
                <a:spcPct val="90000"/>
              </a:lnSpc>
              <a:defRPr/>
            </a:pPr>
            <a:endParaRPr lang="en-US" sz="2000" dirty="0" smtClean="0"/>
          </a:p>
          <a:p>
            <a:pPr eaLnBrk="1" hangingPunct="1">
              <a:lnSpc>
                <a:spcPct val="90000"/>
              </a:lnSpc>
              <a:defRPr/>
            </a:pPr>
            <a:r>
              <a:rPr lang="en-US" sz="2000" dirty="0" smtClean="0"/>
              <a:t>Thus, to Bernstein, the building of the Erie Canal is the story of “how a revolutionary technological network molded the triumph of the U.S. as a continental power and as a giant in the world economy.”</a:t>
            </a:r>
          </a:p>
          <a:p>
            <a:pPr eaLnBrk="1" hangingPunct="1">
              <a:lnSpc>
                <a:spcPct val="90000"/>
              </a:lnSpc>
              <a:defRPr/>
            </a:pPr>
            <a:endParaRPr lang="en-US" sz="2000" dirty="0" smtClean="0"/>
          </a:p>
          <a:p>
            <a:pPr eaLnBrk="1" hangingPunct="1">
              <a:lnSpc>
                <a:spcPct val="90000"/>
              </a:lnSpc>
              <a:defRPr/>
            </a:pPr>
            <a:endParaRPr lang="en-US" sz="2000" dirty="0" smtClean="0"/>
          </a:p>
        </p:txBody>
      </p:sp>
      <p:pic>
        <p:nvPicPr>
          <p:cNvPr id="11270" name="Picture 6" descr="marriage"/>
          <p:cNvPicPr>
            <a:picLocks noGrp="1" noChangeAspect="1" noChangeArrowheads="1"/>
          </p:cNvPicPr>
          <p:nvPr>
            <p:ph sz="half" idx="1"/>
          </p:nvPr>
        </p:nvPicPr>
        <p:blipFill>
          <a:blip r:embed="rId3" cstate="print"/>
          <a:srcRect/>
          <a:stretch>
            <a:fillRect/>
          </a:stretch>
        </p:blipFill>
        <p:spPr>
          <a:xfrm>
            <a:off x="457200" y="2133600"/>
            <a:ext cx="4038600" cy="3733800"/>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12291" name="Rectangle 3"/>
          <p:cNvSpPr>
            <a:spLocks noGrp="1" noChangeArrowheads="1"/>
          </p:cNvSpPr>
          <p:nvPr>
            <p:ph type="body" sz="half" idx="2"/>
          </p:nvPr>
        </p:nvSpPr>
        <p:spPr>
          <a:xfrm>
            <a:off x="0" y="3810000"/>
            <a:ext cx="9144000" cy="2209800"/>
          </a:xfrm>
        </p:spPr>
        <p:txBody>
          <a:bodyPr/>
          <a:lstStyle/>
          <a:p>
            <a:pPr eaLnBrk="1" hangingPunct="1">
              <a:lnSpc>
                <a:spcPct val="90000"/>
              </a:lnSpc>
              <a:defRPr/>
            </a:pPr>
            <a:r>
              <a:rPr lang="en-US" sz="2100" smtClean="0"/>
              <a:t>Bernstein further argued that the U.S. was in great need of a major economic stimulus to move goods from east to west and west to east.  The transportation system that existed in 1800 “…was not just obsolete - it was a positive restraint on economic growth.”</a:t>
            </a:r>
          </a:p>
          <a:p>
            <a:pPr eaLnBrk="1" hangingPunct="1">
              <a:lnSpc>
                <a:spcPct val="90000"/>
              </a:lnSpc>
              <a:defRPr/>
            </a:pPr>
            <a:r>
              <a:rPr lang="en-US" sz="2100" smtClean="0"/>
              <a:t>Stimulating the nation’s economic growth became the goal of New York State which financed the Erie Canal by selling its own bonds to the public and financial markets abroad.  State financing was a complete success - the tolls collected were far in excess of the operating expenses and the state easily repaid its bonds.</a:t>
            </a:r>
            <a:endParaRPr lang="en-US" sz="2000" smtClean="0"/>
          </a:p>
          <a:p>
            <a:pPr eaLnBrk="1" hangingPunct="1">
              <a:lnSpc>
                <a:spcPct val="90000"/>
              </a:lnSpc>
              <a:defRPr/>
            </a:pPr>
            <a:endParaRPr lang="en-US" sz="2000" smtClean="0"/>
          </a:p>
          <a:p>
            <a:pPr eaLnBrk="1" hangingPunct="1">
              <a:lnSpc>
                <a:spcPct val="90000"/>
              </a:lnSpc>
              <a:buFontTx/>
              <a:buNone/>
              <a:defRPr/>
            </a:pPr>
            <a:endParaRPr lang="en-US" sz="2000" smtClean="0"/>
          </a:p>
          <a:p>
            <a:pPr eaLnBrk="1" hangingPunct="1">
              <a:lnSpc>
                <a:spcPct val="90000"/>
              </a:lnSpc>
              <a:defRPr/>
            </a:pPr>
            <a:endParaRPr lang="en-US" sz="2000" smtClean="0"/>
          </a:p>
          <a:p>
            <a:pPr eaLnBrk="1" hangingPunct="1">
              <a:lnSpc>
                <a:spcPct val="90000"/>
              </a:lnSpc>
              <a:defRPr/>
            </a:pPr>
            <a:endParaRPr lang="en-US" sz="2000" smtClean="0"/>
          </a:p>
        </p:txBody>
      </p:sp>
      <p:pic>
        <p:nvPicPr>
          <p:cNvPr id="12297" name="Picture 9" descr="Map"/>
          <p:cNvPicPr>
            <a:picLocks noGrp="1" noChangeAspect="1" noChangeArrowheads="1"/>
          </p:cNvPicPr>
          <p:nvPr>
            <p:ph sz="half" idx="1"/>
          </p:nvPr>
        </p:nvPicPr>
        <p:blipFill>
          <a:blip r:embed="rId2" cstate="print"/>
          <a:srcRect/>
          <a:stretch>
            <a:fillRect/>
          </a:stretch>
        </p:blipFill>
        <p:spPr>
          <a:xfrm>
            <a:off x="1066800" y="152400"/>
            <a:ext cx="6858000" cy="350520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13314" name="Rectangle 2"/>
          <p:cNvSpPr>
            <a:spLocks noGrp="1" noChangeArrowheads="1"/>
          </p:cNvSpPr>
          <p:nvPr>
            <p:ph type="body" sz="half" idx="2"/>
          </p:nvPr>
        </p:nvSpPr>
        <p:spPr>
          <a:xfrm>
            <a:off x="152400" y="3962400"/>
            <a:ext cx="8991600" cy="3200400"/>
          </a:xfrm>
        </p:spPr>
        <p:txBody>
          <a:bodyPr/>
          <a:lstStyle/>
          <a:p>
            <a:pPr eaLnBrk="1" hangingPunct="1">
              <a:lnSpc>
                <a:spcPct val="90000"/>
              </a:lnSpc>
              <a:defRPr/>
            </a:pPr>
            <a:r>
              <a:rPr lang="en-US" sz="2200" smtClean="0"/>
              <a:t>Stanley Engerman and Kenneth Sokoloff go one step further - not only was the Erie Canal the nation’s first large public works project but New York State accepted the challenge largely because its scope was beyond what a private firm could manage during the early 19th Century.</a:t>
            </a:r>
            <a:r>
              <a:rPr lang="en-US" sz="2200" smtClean="0">
                <a:solidFill>
                  <a:srgbClr val="000000"/>
                </a:solidFill>
                <a:latin typeface="Times New Roman" pitchFamily="80" charset="0"/>
              </a:rPr>
              <a:t> </a:t>
            </a:r>
          </a:p>
          <a:p>
            <a:pPr eaLnBrk="1" hangingPunct="1">
              <a:lnSpc>
                <a:spcPct val="90000"/>
              </a:lnSpc>
              <a:defRPr/>
            </a:pPr>
            <a:r>
              <a:rPr lang="en-US" sz="2200" smtClean="0"/>
              <a:t>The construction of the Erie Canal was well conceived and executed by the New York legislature; it paid off more than its costs through tolls and it also generated substantial welfare improvements for New Yorkers in the form of producer and consumer surplus.</a:t>
            </a:r>
            <a:r>
              <a:rPr lang="en-US" sz="2400" smtClean="0">
                <a:solidFill>
                  <a:srgbClr val="000000"/>
                </a:solidFill>
                <a:latin typeface="Times New Roman" pitchFamily="80" charset="0"/>
              </a:rPr>
              <a:t> </a:t>
            </a:r>
            <a:endParaRPr lang="en-US" sz="2600" smtClean="0"/>
          </a:p>
          <a:p>
            <a:pPr eaLnBrk="1" hangingPunct="1">
              <a:lnSpc>
                <a:spcPct val="90000"/>
              </a:lnSpc>
              <a:defRPr/>
            </a:pPr>
            <a:endParaRPr lang="en-US" sz="2600" smtClean="0"/>
          </a:p>
          <a:p>
            <a:pPr eaLnBrk="1" hangingPunct="1">
              <a:lnSpc>
                <a:spcPct val="90000"/>
              </a:lnSpc>
              <a:defRPr/>
            </a:pPr>
            <a:endParaRPr lang="en-US" sz="2000" smtClean="0"/>
          </a:p>
          <a:p>
            <a:pPr eaLnBrk="1" hangingPunct="1">
              <a:lnSpc>
                <a:spcPct val="90000"/>
              </a:lnSpc>
              <a:defRPr/>
            </a:pPr>
            <a:endParaRPr lang="en-US" sz="2000" smtClean="0"/>
          </a:p>
          <a:p>
            <a:pPr eaLnBrk="1" hangingPunct="1">
              <a:lnSpc>
                <a:spcPct val="90000"/>
              </a:lnSpc>
              <a:buFontTx/>
              <a:buNone/>
              <a:defRPr/>
            </a:pPr>
            <a:endParaRPr lang="en-US" sz="2000" smtClean="0"/>
          </a:p>
          <a:p>
            <a:pPr eaLnBrk="1" hangingPunct="1">
              <a:lnSpc>
                <a:spcPct val="90000"/>
              </a:lnSpc>
              <a:defRPr/>
            </a:pPr>
            <a:endParaRPr lang="en-US" sz="2000" smtClean="0"/>
          </a:p>
          <a:p>
            <a:pPr eaLnBrk="1" hangingPunct="1">
              <a:lnSpc>
                <a:spcPct val="90000"/>
              </a:lnSpc>
              <a:defRPr/>
            </a:pPr>
            <a:endParaRPr lang="en-US" sz="2000" smtClean="0"/>
          </a:p>
        </p:txBody>
      </p:sp>
      <p:pic>
        <p:nvPicPr>
          <p:cNvPr id="13320" name="Picture 8" descr="GoodsErie"/>
          <p:cNvPicPr>
            <a:picLocks noGrp="1" noChangeAspect="1" noChangeArrowheads="1"/>
          </p:cNvPicPr>
          <p:nvPr>
            <p:ph sz="half" idx="1"/>
          </p:nvPr>
        </p:nvPicPr>
        <p:blipFill>
          <a:blip r:embed="rId3" cstate="print"/>
          <a:srcRect/>
          <a:stretch>
            <a:fillRect/>
          </a:stretch>
        </p:blipFill>
        <p:spPr>
          <a:xfrm>
            <a:off x="1219200" y="304800"/>
            <a:ext cx="6705600" cy="35814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30722" name="Rectangle 2"/>
          <p:cNvSpPr>
            <a:spLocks noGrp="1" noChangeArrowheads="1"/>
          </p:cNvSpPr>
          <p:nvPr>
            <p:ph type="body" sz="half" idx="2"/>
          </p:nvPr>
        </p:nvSpPr>
        <p:spPr>
          <a:xfrm>
            <a:off x="4343400" y="1143000"/>
            <a:ext cx="4572000" cy="5715000"/>
          </a:xfrm>
        </p:spPr>
        <p:txBody>
          <a:bodyPr/>
          <a:lstStyle/>
          <a:p>
            <a:pPr eaLnBrk="1" hangingPunct="1">
              <a:lnSpc>
                <a:spcPct val="90000"/>
              </a:lnSpc>
              <a:buFontTx/>
              <a:buNone/>
              <a:defRPr/>
            </a:pPr>
            <a:r>
              <a:rPr lang="en-US" sz="2400" dirty="0" smtClean="0"/>
              <a:t>	In short, the experts agree, the </a:t>
            </a:r>
            <a:r>
              <a:rPr lang="en-US" sz="2400" dirty="0" smtClean="0">
                <a:solidFill>
                  <a:srgbClr val="FFFF00"/>
                </a:solidFill>
              </a:rPr>
              <a:t>Erie Canal was the transportation marvel and economic model of its day</a:t>
            </a:r>
            <a:r>
              <a:rPr lang="en-US" sz="2400" dirty="0" smtClean="0"/>
              <a:t>. It reduced the travel time from the Hudson River to the Great Lakes by one half and provided travelers a welcome alternative to the rutted, muddy road of the stage coach. Passengers traveled on packet boats pulled by a team of horses or mules at a leisurely pace equivalent to that of a fast walk. </a:t>
            </a:r>
            <a:endParaRPr lang="en-US" sz="2000" dirty="0" smtClean="0">
              <a:solidFill>
                <a:srgbClr val="000000"/>
              </a:solidFill>
              <a:latin typeface="Times New Roman" pitchFamily="80" charset="0"/>
            </a:endParaRPr>
          </a:p>
          <a:p>
            <a:pPr eaLnBrk="1" hangingPunct="1">
              <a:lnSpc>
                <a:spcPct val="90000"/>
              </a:lnSpc>
              <a:buFontTx/>
              <a:buNone/>
              <a:defRPr/>
            </a:pPr>
            <a:endParaRPr lang="en-US" sz="2600" dirty="0" smtClean="0"/>
          </a:p>
          <a:p>
            <a:pPr eaLnBrk="1" hangingPunct="1">
              <a:lnSpc>
                <a:spcPct val="90000"/>
              </a:lnSpc>
              <a:defRPr/>
            </a:pPr>
            <a:endParaRPr lang="en-US" sz="2000" dirty="0" smtClean="0"/>
          </a:p>
          <a:p>
            <a:pPr eaLnBrk="1" hangingPunct="1">
              <a:lnSpc>
                <a:spcPct val="90000"/>
              </a:lnSpc>
              <a:defRPr/>
            </a:pPr>
            <a:endParaRPr lang="en-US" sz="2000" dirty="0" smtClean="0"/>
          </a:p>
          <a:p>
            <a:pPr eaLnBrk="1" hangingPunct="1">
              <a:lnSpc>
                <a:spcPct val="90000"/>
              </a:lnSpc>
              <a:buFontTx/>
              <a:buNone/>
              <a:defRPr/>
            </a:pPr>
            <a:endParaRPr lang="en-US" sz="2000" dirty="0" smtClean="0"/>
          </a:p>
          <a:p>
            <a:pPr eaLnBrk="1" hangingPunct="1">
              <a:lnSpc>
                <a:spcPct val="90000"/>
              </a:lnSpc>
              <a:defRPr/>
            </a:pPr>
            <a:endParaRPr lang="en-US" sz="2000" dirty="0" smtClean="0"/>
          </a:p>
          <a:p>
            <a:pPr eaLnBrk="1" hangingPunct="1">
              <a:lnSpc>
                <a:spcPct val="90000"/>
              </a:lnSpc>
              <a:defRPr/>
            </a:pPr>
            <a:endParaRPr lang="en-US" sz="2000" dirty="0" smtClean="0"/>
          </a:p>
        </p:txBody>
      </p:sp>
      <p:pic>
        <p:nvPicPr>
          <p:cNvPr id="30725" name="Picture 5" descr="packetboat"/>
          <p:cNvPicPr>
            <a:picLocks noGrp="1" noChangeAspect="1" noChangeArrowheads="1"/>
          </p:cNvPicPr>
          <p:nvPr>
            <p:ph sz="half" idx="1"/>
          </p:nvPr>
        </p:nvPicPr>
        <p:blipFill>
          <a:blip r:embed="rId3" cstate="print"/>
          <a:srcRect/>
          <a:stretch>
            <a:fillRect/>
          </a:stretch>
        </p:blipFill>
        <p:spPr>
          <a:xfrm>
            <a:off x="304800" y="1447800"/>
            <a:ext cx="4038600" cy="40386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p:cNvSpPr>
            <a:spLocks noGrp="1"/>
          </p:cNvSpPr>
          <p:nvPr>
            <p:ph type="dt" sz="quarter" idx="10"/>
          </p:nvPr>
        </p:nvSpPr>
        <p:spPr/>
        <p:txBody>
          <a:bodyPr/>
          <a:lstStyle/>
          <a:p>
            <a:pPr>
              <a:defRPr/>
            </a:pPr>
            <a:endParaRPr lang="en-US"/>
          </a:p>
        </p:txBody>
      </p:sp>
      <p:sp>
        <p:nvSpPr>
          <p:cNvPr id="7" name="Footer Placeholder 5"/>
          <p:cNvSpPr>
            <a:spLocks noGrp="1"/>
          </p:cNvSpPr>
          <p:nvPr>
            <p:ph type="ftr" sz="quarter" idx="11"/>
          </p:nvPr>
        </p:nvSpPr>
        <p:spPr/>
        <p:txBody>
          <a:bodyPr/>
          <a:lstStyle/>
          <a:p>
            <a:pPr>
              <a:defRPr/>
            </a:pPr>
            <a:endParaRPr lang="en-US"/>
          </a:p>
        </p:txBody>
      </p:sp>
      <p:sp>
        <p:nvSpPr>
          <p:cNvPr id="18434" name="Rectangle 2"/>
          <p:cNvSpPr>
            <a:spLocks noGrp="1" noChangeArrowheads="1"/>
          </p:cNvSpPr>
          <p:nvPr>
            <p:ph type="title"/>
          </p:nvPr>
        </p:nvSpPr>
        <p:spPr>
          <a:xfrm>
            <a:off x="457200" y="0"/>
            <a:ext cx="8229600" cy="1371600"/>
          </a:xfrm>
        </p:spPr>
        <p:txBody>
          <a:bodyPr/>
          <a:lstStyle/>
          <a:p>
            <a:pPr eaLnBrk="1" hangingPunct="1">
              <a:defRPr/>
            </a:pPr>
            <a:r>
              <a:rPr lang="en-US" sz="2800" smtClean="0"/>
              <a:t>While experts on the Erie Canal continuously praise such economic progress, some are clear that not all prospered.</a:t>
            </a:r>
            <a:endParaRPr lang="en-US" smtClean="0"/>
          </a:p>
        </p:txBody>
      </p:sp>
      <p:sp>
        <p:nvSpPr>
          <p:cNvPr id="18436" name="Rectangle 4"/>
          <p:cNvSpPr>
            <a:spLocks noGrp="1" noChangeArrowheads="1"/>
          </p:cNvSpPr>
          <p:nvPr>
            <p:ph type="body" sz="half" idx="2"/>
          </p:nvPr>
        </p:nvSpPr>
        <p:spPr>
          <a:xfrm>
            <a:off x="4648200" y="1143000"/>
            <a:ext cx="4343400" cy="5257800"/>
          </a:xfrm>
        </p:spPr>
        <p:txBody>
          <a:bodyPr/>
          <a:lstStyle/>
          <a:p>
            <a:pPr eaLnBrk="1" hangingPunct="1">
              <a:lnSpc>
                <a:spcPct val="90000"/>
              </a:lnSpc>
              <a:defRPr/>
            </a:pPr>
            <a:r>
              <a:rPr lang="en-US" sz="2000" smtClean="0"/>
              <a:t>In </a:t>
            </a:r>
            <a:r>
              <a:rPr lang="en-US" sz="2000" i="1" smtClean="0"/>
              <a:t>The Artificial River,</a:t>
            </a:r>
            <a:r>
              <a:rPr lang="en-US" sz="2000" smtClean="0"/>
              <a:t> Carol Sheriff argues that while new commercial endeavors made possible by the Erie Canal certainly meant success or “progress” for a select group of well-invested merchants and developers, the canal also caused irreversible destruction to the way of life and property of many citizens.</a:t>
            </a:r>
            <a:r>
              <a:rPr lang="en-US" sz="2000" smtClean="0">
                <a:solidFill>
                  <a:srgbClr val="000000"/>
                </a:solidFill>
                <a:latin typeface="Helvetica" pitchFamily="80" charset="0"/>
              </a:rPr>
              <a:t> </a:t>
            </a:r>
          </a:p>
          <a:p>
            <a:pPr eaLnBrk="1" hangingPunct="1">
              <a:lnSpc>
                <a:spcPct val="90000"/>
              </a:lnSpc>
              <a:buFontTx/>
              <a:buNone/>
              <a:defRPr/>
            </a:pPr>
            <a:endParaRPr lang="en-US" sz="2000" smtClean="0">
              <a:solidFill>
                <a:srgbClr val="000000"/>
              </a:solidFill>
              <a:latin typeface="Helvetica" pitchFamily="80" charset="0"/>
            </a:endParaRPr>
          </a:p>
          <a:p>
            <a:pPr eaLnBrk="1" hangingPunct="1">
              <a:lnSpc>
                <a:spcPct val="90000"/>
              </a:lnSpc>
              <a:defRPr/>
            </a:pPr>
            <a:r>
              <a:rPr lang="en-US" sz="2000" smtClean="0">
                <a:latin typeface="Helvetica" pitchFamily="80" charset="0"/>
              </a:rPr>
              <a:t>She paints a picture of two groups wrestling with the idea of the “common good” and with the emerging “culture of progress”:  the members of the Canal Board and the residents of the Canal corridor.</a:t>
            </a:r>
            <a:r>
              <a:rPr lang="en-US" sz="2400" smtClean="0">
                <a:solidFill>
                  <a:srgbClr val="000000"/>
                </a:solidFill>
                <a:latin typeface="Helvetica" pitchFamily="80" charset="0"/>
              </a:rPr>
              <a:t>  </a:t>
            </a:r>
          </a:p>
        </p:txBody>
      </p:sp>
      <p:pic>
        <p:nvPicPr>
          <p:cNvPr id="18437" name="Picture 5" descr="Dewitt"/>
          <p:cNvPicPr>
            <a:picLocks noGrp="1" noChangeAspect="1" noChangeArrowheads="1"/>
          </p:cNvPicPr>
          <p:nvPr>
            <p:ph sz="half" idx="1"/>
          </p:nvPr>
        </p:nvPicPr>
        <p:blipFill>
          <a:blip r:embed="rId3" cstate="print"/>
          <a:srcRect/>
          <a:stretch>
            <a:fillRect/>
          </a:stretch>
        </p:blipFill>
        <p:spPr>
          <a:xfrm>
            <a:off x="838200" y="1524000"/>
            <a:ext cx="3581400" cy="4343400"/>
          </a:xfrm>
        </p:spPr>
      </p:pic>
      <p:sp>
        <p:nvSpPr>
          <p:cNvPr id="10247" name="Text Box 6"/>
          <p:cNvSpPr txBox="1">
            <a:spLocks noChangeArrowheads="1"/>
          </p:cNvSpPr>
          <p:nvPr/>
        </p:nvSpPr>
        <p:spPr bwMode="auto">
          <a:xfrm>
            <a:off x="685800" y="5915025"/>
            <a:ext cx="3962400" cy="641350"/>
          </a:xfrm>
          <a:prstGeom prst="rect">
            <a:avLst/>
          </a:prstGeom>
          <a:noFill/>
          <a:ln w="9525">
            <a:noFill/>
            <a:miter lim="800000"/>
            <a:headEnd/>
            <a:tailEnd/>
          </a:ln>
        </p:spPr>
        <p:txBody>
          <a:bodyPr>
            <a:spAutoFit/>
          </a:bodyPr>
          <a:lstStyle/>
          <a:p>
            <a:pPr algn="ctr"/>
            <a:r>
              <a:rPr lang="en-US" sz="1800"/>
              <a:t>Dewitt Clinton, member of Canal Commission and Canal promoter.</a:t>
            </a:r>
            <a:r>
              <a:rPr lang="en-US"/>
              <a:t>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quarter"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20482" name="Rectangle 2"/>
          <p:cNvSpPr>
            <a:spLocks noGrp="1" noChangeArrowheads="1"/>
          </p:cNvSpPr>
          <p:nvPr>
            <p:ph type="title"/>
          </p:nvPr>
        </p:nvSpPr>
        <p:spPr>
          <a:xfrm>
            <a:off x="228600" y="0"/>
            <a:ext cx="8458200" cy="1447800"/>
          </a:xfrm>
        </p:spPr>
        <p:txBody>
          <a:bodyPr/>
          <a:lstStyle/>
          <a:p>
            <a:pPr eaLnBrk="1" hangingPunct="1">
              <a:defRPr/>
            </a:pPr>
            <a:r>
              <a:rPr lang="en-US" sz="2600" smtClean="0"/>
              <a:t>Indeed, while most studies of the Erie Canal focus on the story of economic progress and political intrigue, few focus on the laborers who built the Canal.</a:t>
            </a:r>
            <a:endParaRPr lang="en-US" smtClean="0"/>
          </a:p>
        </p:txBody>
      </p:sp>
      <p:sp>
        <p:nvSpPr>
          <p:cNvPr id="20484" name="Rectangle 4"/>
          <p:cNvSpPr>
            <a:spLocks noGrp="1" noChangeArrowheads="1"/>
          </p:cNvSpPr>
          <p:nvPr>
            <p:ph type="body" sz="half" idx="2"/>
          </p:nvPr>
        </p:nvSpPr>
        <p:spPr>
          <a:xfrm>
            <a:off x="4648200" y="1600200"/>
            <a:ext cx="4343400" cy="4953000"/>
          </a:xfrm>
        </p:spPr>
        <p:txBody>
          <a:bodyPr/>
          <a:lstStyle/>
          <a:p>
            <a:pPr eaLnBrk="1" hangingPunct="1">
              <a:lnSpc>
                <a:spcPct val="90000"/>
              </a:lnSpc>
              <a:defRPr/>
            </a:pPr>
            <a:r>
              <a:rPr lang="en-US" sz="2100" smtClean="0">
                <a:latin typeface="Helvetica" pitchFamily="80" charset="0"/>
              </a:rPr>
              <a:t>The 363-mile Canal was built in eight years for $7.2 million by somewhere between 8,000 and 9,000 laborers, many of whom were Irish immigrants, and with the help of 10,000 horses and mules.</a:t>
            </a:r>
          </a:p>
          <a:p>
            <a:pPr eaLnBrk="1" hangingPunct="1">
              <a:lnSpc>
                <a:spcPct val="90000"/>
              </a:lnSpc>
              <a:buFontTx/>
              <a:buNone/>
              <a:defRPr/>
            </a:pPr>
            <a:endParaRPr lang="en-US" sz="2100" smtClean="0">
              <a:latin typeface="Helvetica" pitchFamily="80" charset="0"/>
            </a:endParaRPr>
          </a:p>
          <a:p>
            <a:pPr eaLnBrk="1" hangingPunct="1">
              <a:lnSpc>
                <a:spcPct val="90000"/>
              </a:lnSpc>
              <a:defRPr/>
            </a:pPr>
            <a:r>
              <a:rPr lang="en-US" sz="2100" smtClean="0">
                <a:latin typeface="Helvetica" pitchFamily="80" charset="0"/>
              </a:rPr>
              <a:t>The first step occurred when the crews moved through the wide Mohawk River Valley, clearing the forests of thousands of trees, chopped them up into movable sizes, uprooted the stumps, then carted away the logs, branches, and leaves.</a:t>
            </a:r>
            <a:endParaRPr lang="en-US" sz="2000" smtClean="0">
              <a:latin typeface="Helvetica" pitchFamily="80" charset="0"/>
            </a:endParaRPr>
          </a:p>
        </p:txBody>
      </p:sp>
      <p:pic>
        <p:nvPicPr>
          <p:cNvPr id="20487" name="Picture 7" descr="brttrenrav"/>
          <p:cNvPicPr>
            <a:picLocks noGrp="1" noChangeAspect="1" noChangeArrowheads="1"/>
          </p:cNvPicPr>
          <p:nvPr>
            <p:ph sz="half" idx="1"/>
          </p:nvPr>
        </p:nvPicPr>
        <p:blipFill>
          <a:blip r:embed="rId3" cstate="print"/>
          <a:srcRect/>
          <a:stretch>
            <a:fillRect/>
          </a:stretch>
        </p:blipFill>
        <p:spPr>
          <a:xfrm>
            <a:off x="228600" y="2057400"/>
            <a:ext cx="4419600" cy="42672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22532" name="Rectangle 4"/>
          <p:cNvSpPr>
            <a:spLocks noGrp="1" noChangeArrowheads="1"/>
          </p:cNvSpPr>
          <p:nvPr>
            <p:ph type="body" sz="half" idx="2"/>
          </p:nvPr>
        </p:nvSpPr>
        <p:spPr>
          <a:xfrm>
            <a:off x="381000" y="4038600"/>
            <a:ext cx="8305800" cy="2819400"/>
          </a:xfrm>
        </p:spPr>
        <p:txBody>
          <a:bodyPr/>
          <a:lstStyle/>
          <a:p>
            <a:pPr eaLnBrk="1" hangingPunct="1">
              <a:lnSpc>
                <a:spcPct val="90000"/>
              </a:lnSpc>
              <a:defRPr/>
            </a:pPr>
            <a:r>
              <a:rPr lang="en-US" sz="2400" smtClean="0"/>
              <a:t>The ground was then ready for excavation.  But no one had built anything as enormous as the Erie Canal.  In the early stages, the men dug with spades and carted the excess earth away on wheelbarrows.  Later, horse-drawn plows carted away the earth, crude pulleys were used to move large objects, and stump pullers were invented.</a:t>
            </a:r>
          </a:p>
          <a:p>
            <a:pPr eaLnBrk="1" hangingPunct="1">
              <a:lnSpc>
                <a:spcPct val="90000"/>
              </a:lnSpc>
              <a:defRPr/>
            </a:pPr>
            <a:r>
              <a:rPr lang="en-US" sz="2400" smtClean="0"/>
              <a:t>In short, the entire canal was essentially a hand dug ditch that was 4 feet deep and 40 feet wide.</a:t>
            </a:r>
          </a:p>
        </p:txBody>
      </p:sp>
      <p:pic>
        <p:nvPicPr>
          <p:cNvPr id="22533" name="Picture 5" descr="ExcavatingCanal1824"/>
          <p:cNvPicPr>
            <a:picLocks noGrp="1" noChangeAspect="1" noChangeArrowheads="1"/>
          </p:cNvPicPr>
          <p:nvPr>
            <p:ph sz="half" idx="1"/>
          </p:nvPr>
        </p:nvPicPr>
        <p:blipFill>
          <a:blip r:embed="rId3" cstate="print"/>
          <a:srcRect/>
          <a:stretch>
            <a:fillRect/>
          </a:stretch>
        </p:blipFill>
        <p:spPr>
          <a:xfrm>
            <a:off x="1676400" y="381000"/>
            <a:ext cx="5715000" cy="3505200"/>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39938" name="Rectangle 2"/>
          <p:cNvSpPr>
            <a:spLocks noGrp="1" noChangeArrowheads="1"/>
          </p:cNvSpPr>
          <p:nvPr>
            <p:ph type="body" sz="half" idx="2"/>
          </p:nvPr>
        </p:nvSpPr>
        <p:spPr>
          <a:xfrm>
            <a:off x="228600" y="3657600"/>
            <a:ext cx="8686800" cy="3581400"/>
          </a:xfrm>
        </p:spPr>
        <p:txBody>
          <a:bodyPr/>
          <a:lstStyle/>
          <a:p>
            <a:pPr eaLnBrk="1" hangingPunct="1">
              <a:defRPr/>
            </a:pPr>
            <a:r>
              <a:rPr lang="en-US" sz="2000" smtClean="0"/>
              <a:t>But the Erie Canal was more than just a long ditch or a man-made river. Lake Erie was 571 feet higher than the Hudson River and the land from Buffalo at Lake Erie to Albany on the Hudson River is not level. So Canal builders used eighty-three </a:t>
            </a:r>
            <a:r>
              <a:rPr lang="en-US" sz="2000" smtClean="0">
                <a:ea typeface="ヒラギノ角ゴ Pro W3" pitchFamily="80" charset="-128"/>
              </a:rPr>
              <a:t>locks</a:t>
            </a:r>
            <a:r>
              <a:rPr lang="en-US" sz="2000" smtClean="0"/>
              <a:t> to lift and lower boats. </a:t>
            </a:r>
          </a:p>
          <a:p>
            <a:pPr eaLnBrk="1" hangingPunct="1">
              <a:defRPr/>
            </a:pPr>
            <a:r>
              <a:rPr lang="en-US" sz="2000" smtClean="0"/>
              <a:t>A lock is like a big box that opens at both ends. When a boat enters a lock and needs to be lifted, the ends are closed and water is pumped into the box. Once the boat floats to the new higher level, the box is opened and the boat continues on its journey. When a boat is being lowered, water flows out of the box until the boat is at the lower level.</a:t>
            </a:r>
            <a:r>
              <a:rPr lang="en-US" sz="2800" smtClean="0"/>
              <a:t> </a:t>
            </a:r>
          </a:p>
        </p:txBody>
      </p:sp>
      <p:pic>
        <p:nvPicPr>
          <p:cNvPr id="39941" name="Picture 5" descr="tunislock"/>
          <p:cNvPicPr>
            <a:picLocks noGrp="1" noChangeAspect="1" noChangeArrowheads="1"/>
          </p:cNvPicPr>
          <p:nvPr>
            <p:ph sz="half" idx="1"/>
          </p:nvPr>
        </p:nvPicPr>
        <p:blipFill>
          <a:blip r:embed="rId3" cstate="print"/>
          <a:srcRect/>
          <a:stretch>
            <a:fillRect/>
          </a:stretch>
        </p:blipFill>
        <p:spPr>
          <a:xfrm>
            <a:off x="838200" y="228600"/>
            <a:ext cx="7543800" cy="32766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5"/>
          <p:cNvSpPr>
            <a:spLocks noGrp="1"/>
          </p:cNvSpPr>
          <p:nvPr>
            <p:ph type="dt" sz="quarter" idx="10"/>
          </p:nvPr>
        </p:nvSpPr>
        <p:spPr/>
        <p:txBody>
          <a:bodyPr/>
          <a:lstStyle/>
          <a:p>
            <a:pPr>
              <a:defRPr/>
            </a:pPr>
            <a:endParaRPr lang="en-US"/>
          </a:p>
        </p:txBody>
      </p:sp>
      <p:sp>
        <p:nvSpPr>
          <p:cNvPr id="6" name="Footer Placeholder 6"/>
          <p:cNvSpPr>
            <a:spLocks noGrp="1"/>
          </p:cNvSpPr>
          <p:nvPr>
            <p:ph type="ftr" sz="quarter" idx="11"/>
          </p:nvPr>
        </p:nvSpPr>
        <p:spPr/>
        <p:txBody>
          <a:bodyPr/>
          <a:lstStyle/>
          <a:p>
            <a:pPr>
              <a:defRPr/>
            </a:pPr>
            <a:endParaRPr lang="en-US"/>
          </a:p>
        </p:txBody>
      </p:sp>
      <p:sp>
        <p:nvSpPr>
          <p:cNvPr id="23555" name="Rectangle 3"/>
          <p:cNvSpPr>
            <a:spLocks noGrp="1" noChangeArrowheads="1"/>
          </p:cNvSpPr>
          <p:nvPr>
            <p:ph type="body" sz="half" idx="3"/>
          </p:nvPr>
        </p:nvSpPr>
        <p:spPr>
          <a:xfrm>
            <a:off x="4648200" y="381000"/>
            <a:ext cx="4495800" cy="6477000"/>
          </a:xfrm>
        </p:spPr>
        <p:txBody>
          <a:bodyPr/>
          <a:lstStyle/>
          <a:p>
            <a:pPr eaLnBrk="1" hangingPunct="1">
              <a:lnSpc>
                <a:spcPct val="90000"/>
              </a:lnSpc>
              <a:defRPr/>
            </a:pPr>
            <a:r>
              <a:rPr lang="en-US" sz="2000" smtClean="0"/>
              <a:t>The canal’s design was too shallow and narrow for steamboats, impractical for sail boats, and too slow and impossible a job for poling due to heavy  loads. </a:t>
            </a:r>
          </a:p>
          <a:p>
            <a:pPr eaLnBrk="1" hangingPunct="1">
              <a:lnSpc>
                <a:spcPct val="90000"/>
              </a:lnSpc>
              <a:buFontTx/>
              <a:buNone/>
              <a:defRPr/>
            </a:pPr>
            <a:endParaRPr lang="en-US" sz="2000" smtClean="0"/>
          </a:p>
          <a:p>
            <a:pPr eaLnBrk="1" hangingPunct="1">
              <a:lnSpc>
                <a:spcPct val="90000"/>
              </a:lnSpc>
              <a:defRPr/>
            </a:pPr>
            <a:r>
              <a:rPr lang="en-US" sz="2000" smtClean="0"/>
              <a:t>The only practical method was towing flat bottomed boats pulled by horses or mules, bringing travel to about four miles per hour. The boats floated in the canal and the horses and mules walked beside the canal on a dirt towpath. Ropes were tied to the boat and to animals. </a:t>
            </a:r>
          </a:p>
          <a:p>
            <a:pPr eaLnBrk="1" hangingPunct="1">
              <a:lnSpc>
                <a:spcPct val="90000"/>
              </a:lnSpc>
              <a:buFontTx/>
              <a:buNone/>
              <a:defRPr/>
            </a:pPr>
            <a:endParaRPr lang="en-US" sz="2000" smtClean="0"/>
          </a:p>
          <a:p>
            <a:pPr eaLnBrk="1" hangingPunct="1">
              <a:lnSpc>
                <a:spcPct val="90000"/>
              </a:lnSpc>
              <a:defRPr/>
            </a:pPr>
            <a:r>
              <a:rPr lang="en-US" sz="2000" smtClean="0"/>
              <a:t>The canal had to have  a towpath along the entire width of the canal which was designed to be 20 feet wider than the 40 foot wide ditch.</a:t>
            </a:r>
          </a:p>
        </p:txBody>
      </p:sp>
      <p:pic>
        <p:nvPicPr>
          <p:cNvPr id="23562" name="Picture 10" descr="Traveling1831"/>
          <p:cNvPicPr>
            <a:picLocks noGrp="1" noChangeAspect="1" noChangeArrowheads="1"/>
          </p:cNvPicPr>
          <p:nvPr>
            <p:ph sz="quarter" idx="1"/>
          </p:nvPr>
        </p:nvPicPr>
        <p:blipFill>
          <a:blip r:embed="rId3" cstate="print"/>
          <a:srcRect/>
          <a:stretch>
            <a:fillRect/>
          </a:stretch>
        </p:blipFill>
        <p:spPr>
          <a:xfrm>
            <a:off x="457200" y="381000"/>
            <a:ext cx="4038600" cy="2971800"/>
          </a:xfrm>
        </p:spPr>
      </p:pic>
      <p:pic>
        <p:nvPicPr>
          <p:cNvPr id="23567" name="Picture 15" descr="Buffalo-1908"/>
          <p:cNvPicPr>
            <a:picLocks noGrp="1" noChangeAspect="1" noChangeArrowheads="1"/>
          </p:cNvPicPr>
          <p:nvPr>
            <p:ph sz="quarter" idx="2"/>
          </p:nvPr>
        </p:nvPicPr>
        <p:blipFill>
          <a:blip r:embed="rId4" cstate="print"/>
          <a:srcRect/>
          <a:stretch>
            <a:fillRect/>
          </a:stretch>
        </p:blipFill>
        <p:spPr>
          <a:xfrm>
            <a:off x="457200" y="3657600"/>
            <a:ext cx="4038600" cy="28956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24578" name="Rectangle 2"/>
          <p:cNvSpPr>
            <a:spLocks noGrp="1" noChangeArrowheads="1"/>
          </p:cNvSpPr>
          <p:nvPr>
            <p:ph type="body" sz="half" idx="2"/>
          </p:nvPr>
        </p:nvSpPr>
        <p:spPr>
          <a:xfrm>
            <a:off x="4800600" y="609600"/>
            <a:ext cx="4343400" cy="6019800"/>
          </a:xfrm>
        </p:spPr>
        <p:txBody>
          <a:bodyPr/>
          <a:lstStyle/>
          <a:p>
            <a:pPr eaLnBrk="1" hangingPunct="1">
              <a:buFontTx/>
              <a:buNone/>
              <a:defRPr/>
            </a:pPr>
            <a:r>
              <a:rPr lang="en-US" sz="2400" smtClean="0"/>
              <a:t>	The first builders of the Erie Canal faced enormous engineering challenges at a time when there were almost no professional engineers in the United States. The principal engineers were not professionally trained engineers when they began the project. Nevertheless, they were able to construct a canal so successful that it outgrew itself almost immediately.</a:t>
            </a:r>
          </a:p>
        </p:txBody>
      </p:sp>
      <p:pic>
        <p:nvPicPr>
          <p:cNvPr id="24581" name="Picture 5" descr="canal1829"/>
          <p:cNvPicPr>
            <a:picLocks noGrp="1" noChangeAspect="1" noChangeArrowheads="1"/>
          </p:cNvPicPr>
          <p:nvPr>
            <p:ph sz="half" idx="1"/>
          </p:nvPr>
        </p:nvPicPr>
        <p:blipFill>
          <a:blip r:embed="rId3" cstate="print"/>
          <a:srcRect/>
          <a:stretch>
            <a:fillRect/>
          </a:stretch>
        </p:blipFill>
        <p:spPr>
          <a:xfrm>
            <a:off x="533400" y="1524000"/>
            <a:ext cx="4343400" cy="3581400"/>
          </a:xfr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5"/>
          <p:cNvSpPr>
            <a:spLocks noGrp="1"/>
          </p:cNvSpPr>
          <p:nvPr>
            <p:ph type="dt" sz="quarter" idx="10"/>
          </p:nvPr>
        </p:nvSpPr>
        <p:spPr/>
        <p:txBody>
          <a:bodyPr/>
          <a:lstStyle/>
          <a:p>
            <a:pPr>
              <a:defRPr/>
            </a:pPr>
            <a:endParaRPr lang="en-US"/>
          </a:p>
        </p:txBody>
      </p:sp>
      <p:sp>
        <p:nvSpPr>
          <p:cNvPr id="6" name="Footer Placeholder 6"/>
          <p:cNvSpPr>
            <a:spLocks noGrp="1"/>
          </p:cNvSpPr>
          <p:nvPr>
            <p:ph type="ftr" sz="quarter" idx="11"/>
          </p:nvPr>
        </p:nvSpPr>
        <p:spPr/>
        <p:txBody>
          <a:bodyPr/>
          <a:lstStyle/>
          <a:p>
            <a:pPr>
              <a:defRPr/>
            </a:pPr>
            <a:endParaRPr lang="en-US"/>
          </a:p>
        </p:txBody>
      </p:sp>
      <p:sp>
        <p:nvSpPr>
          <p:cNvPr id="32770" name="Rectangle 1026"/>
          <p:cNvSpPr>
            <a:spLocks noGrp="1" noChangeArrowheads="1"/>
          </p:cNvSpPr>
          <p:nvPr>
            <p:ph type="body" sz="half" idx="3"/>
          </p:nvPr>
        </p:nvSpPr>
        <p:spPr>
          <a:xfrm>
            <a:off x="4648200" y="228600"/>
            <a:ext cx="4267200" cy="5791200"/>
          </a:xfrm>
        </p:spPr>
        <p:txBody>
          <a:bodyPr/>
          <a:lstStyle/>
          <a:p>
            <a:pPr eaLnBrk="1" hangingPunct="1">
              <a:lnSpc>
                <a:spcPct val="90000"/>
              </a:lnSpc>
              <a:defRPr/>
            </a:pPr>
            <a:r>
              <a:rPr lang="en-US" sz="2100" smtClean="0"/>
              <a:t>Among the obstacles they faced were leveling all 363 miles of the Canal; building bridges for all paths that crossed the canal; constructing aqueducts in order to cross other bodies of water; designing and operating locks and aqueducts; and finding a substance that could seal the spaces between the stones lining the canal, the locks, and aqueducts.</a:t>
            </a:r>
          </a:p>
          <a:p>
            <a:pPr eaLnBrk="1" hangingPunct="1">
              <a:lnSpc>
                <a:spcPct val="90000"/>
              </a:lnSpc>
              <a:buFontTx/>
              <a:buNone/>
              <a:defRPr/>
            </a:pPr>
            <a:endParaRPr lang="en-US" sz="2100" smtClean="0"/>
          </a:p>
          <a:p>
            <a:pPr eaLnBrk="1" hangingPunct="1">
              <a:lnSpc>
                <a:spcPct val="90000"/>
              </a:lnSpc>
              <a:defRPr/>
            </a:pPr>
            <a:r>
              <a:rPr lang="en-US" sz="2100" smtClean="0"/>
              <a:t>One by one, the men who designed and who built the Canal overcame the obstacles.  A local scientist in a small town along the Canal route performed an experiment in a local bar to make a crude cement - and it worked.</a:t>
            </a:r>
          </a:p>
        </p:txBody>
      </p:sp>
      <p:pic>
        <p:nvPicPr>
          <p:cNvPr id="32779" name="Picture 1035" descr="CanalAqueduct"/>
          <p:cNvPicPr>
            <a:picLocks noGrp="1" noChangeAspect="1" noChangeArrowheads="1"/>
          </p:cNvPicPr>
          <p:nvPr>
            <p:ph sz="quarter" idx="2"/>
          </p:nvPr>
        </p:nvPicPr>
        <p:blipFill>
          <a:blip r:embed="rId3" cstate="print"/>
          <a:srcRect/>
          <a:stretch>
            <a:fillRect/>
          </a:stretch>
        </p:blipFill>
        <p:spPr>
          <a:xfrm>
            <a:off x="304800" y="3581400"/>
            <a:ext cx="4267200" cy="3048000"/>
          </a:xfrm>
        </p:spPr>
      </p:pic>
      <p:pic>
        <p:nvPicPr>
          <p:cNvPr id="32783" name="Picture 1039" descr="drydock-2"/>
          <p:cNvPicPr>
            <a:picLocks noGrp="1" noChangeAspect="1" noChangeArrowheads="1"/>
          </p:cNvPicPr>
          <p:nvPr>
            <p:ph sz="quarter" idx="1"/>
          </p:nvPr>
        </p:nvPicPr>
        <p:blipFill>
          <a:blip r:embed="rId4" cstate="print"/>
          <a:srcRect/>
          <a:stretch>
            <a:fillRect/>
          </a:stretch>
        </p:blipFill>
        <p:spPr>
          <a:xfrm>
            <a:off x="304800" y="228600"/>
            <a:ext cx="4267200" cy="3200400"/>
          </a:xfr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p:cNvSpPr>
            <a:spLocks noGrp="1"/>
          </p:cNvSpPr>
          <p:nvPr>
            <p:ph type="dt" sz="quarter" idx="10"/>
          </p:nvPr>
        </p:nvSpPr>
        <p:spPr/>
        <p:txBody>
          <a:bodyPr/>
          <a:lstStyle/>
          <a:p>
            <a:pPr>
              <a:defRPr/>
            </a:pPr>
            <a:endParaRPr lang="en-US"/>
          </a:p>
        </p:txBody>
      </p:sp>
      <p:sp>
        <p:nvSpPr>
          <p:cNvPr id="5" name="Footer Placeholder 5"/>
          <p:cNvSpPr>
            <a:spLocks noGrp="1"/>
          </p:cNvSpPr>
          <p:nvPr>
            <p:ph type="ftr" sz="quarter" idx="11"/>
          </p:nvPr>
        </p:nvSpPr>
        <p:spPr/>
        <p:txBody>
          <a:bodyPr/>
          <a:lstStyle/>
          <a:p>
            <a:pPr>
              <a:defRPr/>
            </a:pPr>
            <a:endParaRPr lang="en-US"/>
          </a:p>
        </p:txBody>
      </p:sp>
      <p:sp>
        <p:nvSpPr>
          <p:cNvPr id="26626" name="Rectangle 2"/>
          <p:cNvSpPr>
            <a:spLocks noGrp="1" noChangeArrowheads="1"/>
          </p:cNvSpPr>
          <p:nvPr>
            <p:ph type="body" sz="half" idx="2"/>
          </p:nvPr>
        </p:nvSpPr>
        <p:spPr>
          <a:xfrm>
            <a:off x="457200" y="4724400"/>
            <a:ext cx="8229600" cy="1981200"/>
          </a:xfrm>
        </p:spPr>
        <p:txBody>
          <a:bodyPr/>
          <a:lstStyle/>
          <a:p>
            <a:pPr eaLnBrk="1" hangingPunct="1">
              <a:lnSpc>
                <a:spcPct val="90000"/>
              </a:lnSpc>
              <a:defRPr/>
            </a:pPr>
            <a:r>
              <a:rPr lang="en-US" sz="2400" smtClean="0"/>
              <a:t>The going wage for labor was $12 a month, or fifty cents for each day on the job.</a:t>
            </a:r>
          </a:p>
          <a:p>
            <a:pPr eaLnBrk="1" hangingPunct="1">
              <a:lnSpc>
                <a:spcPct val="90000"/>
              </a:lnSpc>
              <a:defRPr/>
            </a:pPr>
            <a:r>
              <a:rPr lang="en-US" sz="2400" smtClean="0"/>
              <a:t>The men received ample food and drink, as well as crude sleeping quarters.</a:t>
            </a:r>
          </a:p>
          <a:p>
            <a:pPr eaLnBrk="1" hangingPunct="1">
              <a:lnSpc>
                <a:spcPct val="90000"/>
              </a:lnSpc>
              <a:defRPr/>
            </a:pPr>
            <a:r>
              <a:rPr lang="en-US" sz="2400" smtClean="0"/>
              <a:t>The work was hard and dangerous.</a:t>
            </a:r>
          </a:p>
          <a:p>
            <a:pPr eaLnBrk="1" hangingPunct="1">
              <a:lnSpc>
                <a:spcPct val="90000"/>
              </a:lnSpc>
              <a:defRPr/>
            </a:pPr>
            <a:endParaRPr lang="en-US" sz="1800" smtClean="0"/>
          </a:p>
        </p:txBody>
      </p:sp>
      <p:pic>
        <p:nvPicPr>
          <p:cNvPr id="26628" name="Picture 4" descr="canalworkers_lg"/>
          <p:cNvPicPr>
            <a:picLocks noGrp="1" noChangeAspect="1" noChangeArrowheads="1"/>
          </p:cNvPicPr>
          <p:nvPr>
            <p:ph sz="half" idx="1"/>
          </p:nvPr>
        </p:nvPicPr>
        <p:blipFill>
          <a:blip r:embed="rId3" cstate="print"/>
          <a:srcRect/>
          <a:stretch>
            <a:fillRect/>
          </a:stretch>
        </p:blipFill>
        <p:spPr>
          <a:xfrm>
            <a:off x="1066800" y="304800"/>
            <a:ext cx="7086600" cy="4191000"/>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quarter"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49154" name="Rectangle 2"/>
          <p:cNvSpPr>
            <a:spLocks noGrp="1" noChangeArrowheads="1"/>
          </p:cNvSpPr>
          <p:nvPr>
            <p:ph type="title"/>
          </p:nvPr>
        </p:nvSpPr>
        <p:spPr>
          <a:xfrm>
            <a:off x="457200" y="292100"/>
            <a:ext cx="8229600" cy="927100"/>
          </a:xfrm>
        </p:spPr>
        <p:txBody>
          <a:bodyPr/>
          <a:lstStyle/>
          <a:p>
            <a:pPr eaLnBrk="1" hangingPunct="1">
              <a:defRPr/>
            </a:pPr>
            <a:r>
              <a:rPr lang="en-US" sz="3600" b="1" smtClean="0"/>
              <a:t>The Erie Canal was a huge economic success!  Indeed, the Canal…</a:t>
            </a:r>
            <a:endParaRPr lang="en-US" sz="3600" smtClean="0"/>
          </a:p>
        </p:txBody>
      </p:sp>
      <p:sp>
        <p:nvSpPr>
          <p:cNvPr id="49155" name="Rectangle 3"/>
          <p:cNvSpPr>
            <a:spLocks noGrp="1" noChangeArrowheads="1"/>
          </p:cNvSpPr>
          <p:nvPr>
            <p:ph type="body" idx="1"/>
          </p:nvPr>
        </p:nvSpPr>
        <p:spPr>
          <a:xfrm>
            <a:off x="457200" y="1447800"/>
            <a:ext cx="8229600" cy="5029200"/>
          </a:xfrm>
        </p:spPr>
        <p:txBody>
          <a:bodyPr/>
          <a:lstStyle/>
          <a:p>
            <a:pPr eaLnBrk="1" hangingPunct="1">
              <a:lnSpc>
                <a:spcPct val="90000"/>
              </a:lnSpc>
              <a:defRPr/>
            </a:pPr>
            <a:r>
              <a:rPr lang="en-US" sz="2400" b="1" dirty="0" smtClean="0">
                <a:solidFill>
                  <a:srgbClr val="FFFF00"/>
                </a:solidFill>
              </a:rPr>
              <a:t>Opened the northwest to new markets and people, thus stimulating a national market economy.</a:t>
            </a:r>
          </a:p>
          <a:p>
            <a:pPr eaLnBrk="1" hangingPunct="1">
              <a:lnSpc>
                <a:spcPct val="90000"/>
              </a:lnSpc>
              <a:defRPr/>
            </a:pPr>
            <a:r>
              <a:rPr lang="en-US" sz="2400" b="1" dirty="0" smtClean="0">
                <a:solidFill>
                  <a:srgbClr val="FFFF00"/>
                </a:solidFill>
              </a:rPr>
              <a:t>Linked the west with the east, thereby changing the primary transportation axis from north to south to east to west.</a:t>
            </a:r>
          </a:p>
          <a:p>
            <a:pPr eaLnBrk="1" hangingPunct="1">
              <a:lnSpc>
                <a:spcPct val="90000"/>
              </a:lnSpc>
              <a:defRPr/>
            </a:pPr>
            <a:r>
              <a:rPr lang="en-US" sz="2400" b="1" dirty="0" smtClean="0"/>
              <a:t>Created canal towns that offered a wide range of economic activities and welcomed business entrepreneurs.</a:t>
            </a:r>
          </a:p>
          <a:p>
            <a:pPr eaLnBrk="1" hangingPunct="1">
              <a:lnSpc>
                <a:spcPct val="90000"/>
              </a:lnSpc>
              <a:defRPr/>
            </a:pPr>
            <a:r>
              <a:rPr lang="en-US" sz="2400" b="1" dirty="0" smtClean="0"/>
              <a:t>Contributed to the pace of technological innovation, especially through the sharp rise of patents along the Canal route.</a:t>
            </a:r>
          </a:p>
          <a:p>
            <a:pPr eaLnBrk="1" hangingPunct="1">
              <a:lnSpc>
                <a:spcPct val="90000"/>
              </a:lnSpc>
              <a:defRPr/>
            </a:pPr>
            <a:r>
              <a:rPr lang="en-US" sz="2400" b="1" dirty="0" smtClean="0">
                <a:solidFill>
                  <a:srgbClr val="FFFF00"/>
                </a:solidFill>
              </a:rPr>
              <a:t>Transformed New York City into the </a:t>
            </a:r>
            <a:r>
              <a:rPr lang="en-US" sz="2400" b="1" dirty="0" smtClean="0">
                <a:solidFill>
                  <a:schemeClr val="accent2">
                    <a:lumMod val="60000"/>
                    <a:lumOff val="40000"/>
                  </a:schemeClr>
                </a:solidFill>
              </a:rPr>
              <a:t>Empire State</a:t>
            </a:r>
            <a:r>
              <a:rPr lang="en-US" sz="2400" b="1" dirty="0" smtClean="0"/>
              <a:t>.</a:t>
            </a:r>
          </a:p>
          <a:p>
            <a:pPr eaLnBrk="1" hangingPunct="1">
              <a:lnSpc>
                <a:spcPct val="90000"/>
              </a:lnSpc>
              <a:defRPr/>
            </a:pPr>
            <a:r>
              <a:rPr lang="en-US" sz="2400" b="1" dirty="0" smtClean="0"/>
              <a:t>Provided a viable model for a successfully financed and operated public works project.</a:t>
            </a:r>
            <a:endParaRPr lang="en-US" sz="2400" dirty="0" smtClean="0"/>
          </a:p>
          <a:p>
            <a:pPr eaLnBrk="1" hangingPunct="1">
              <a:lnSpc>
                <a:spcPct val="90000"/>
              </a:lnSpc>
              <a:defRPr/>
            </a:pPr>
            <a:endParaRPr lang="en-US"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533400" y="304800"/>
            <a:ext cx="8077200" cy="1216025"/>
          </a:xfrm>
        </p:spPr>
        <p:txBody>
          <a:bodyPr/>
          <a:lstStyle/>
          <a:p>
            <a:pPr eaLnBrk="1" hangingPunct="1">
              <a:defRPr/>
            </a:pPr>
            <a:r>
              <a:rPr lang="en-US" sz="2400" smtClean="0"/>
              <a:t>Transportation and Communication</a:t>
            </a:r>
            <a:endParaRPr lang="en-US" smtClean="0">
              <a:solidFill>
                <a:srgbClr val="FF0000"/>
              </a:solidFill>
            </a:endParaRPr>
          </a:p>
        </p:txBody>
      </p:sp>
      <p:sp>
        <p:nvSpPr>
          <p:cNvPr id="201731" name="Text Box 3"/>
          <p:cNvSpPr txBox="1">
            <a:spLocks noChangeArrowheads="1"/>
          </p:cNvSpPr>
          <p:nvPr/>
        </p:nvSpPr>
        <p:spPr bwMode="auto">
          <a:xfrm>
            <a:off x="533400" y="1598613"/>
            <a:ext cx="7772400" cy="1006475"/>
          </a:xfrm>
          <a:prstGeom prst="rect">
            <a:avLst/>
          </a:prstGeom>
          <a:solidFill>
            <a:srgbClr val="FFFF99"/>
          </a:solidFill>
          <a:ln w="9525" algn="ctr">
            <a:noFill/>
            <a:miter lim="800000"/>
            <a:headEnd/>
            <a:tailEnd/>
          </a:ln>
        </p:spPr>
        <p:txBody>
          <a:bodyPr>
            <a:spAutoFit/>
          </a:bodyPr>
          <a:lstStyle/>
          <a:p>
            <a:r>
              <a:rPr lang="en-US" sz="2000">
                <a:solidFill>
                  <a:srgbClr val="003300"/>
                </a:solidFill>
                <a:latin typeface="Verdana" pitchFamily="34" charset="0"/>
              </a:rPr>
              <a:t>Businesses needed ways to transport raw materials to their growing number of factories and mills and to ship their finished goods to market.</a:t>
            </a:r>
            <a:endParaRPr lang="en-US">
              <a:solidFill>
                <a:srgbClr val="003300"/>
              </a:solidFill>
              <a:latin typeface="Verdana" pitchFamily="34" charset="0"/>
            </a:endParaRPr>
          </a:p>
        </p:txBody>
      </p:sp>
      <p:sp>
        <p:nvSpPr>
          <p:cNvPr id="201732" name="Text Box 4"/>
          <p:cNvSpPr txBox="1">
            <a:spLocks noChangeArrowheads="1"/>
          </p:cNvSpPr>
          <p:nvPr/>
        </p:nvSpPr>
        <p:spPr bwMode="auto">
          <a:xfrm>
            <a:off x="533400" y="2743200"/>
            <a:ext cx="7772400" cy="3232150"/>
          </a:xfrm>
          <a:prstGeom prst="rect">
            <a:avLst/>
          </a:prstGeom>
          <a:solidFill>
            <a:srgbClr val="FFFF99"/>
          </a:solidFill>
          <a:ln w="9525" algn="ctr">
            <a:noFill/>
            <a:miter lim="800000"/>
            <a:headEnd/>
            <a:tailEnd/>
          </a:ln>
        </p:spPr>
        <p:txBody>
          <a:bodyPr>
            <a:spAutoFit/>
          </a:bodyPr>
          <a:lstStyle/>
          <a:p>
            <a:pPr marL="228600" indent="-228600"/>
            <a:r>
              <a:rPr lang="en-US" b="1">
                <a:solidFill>
                  <a:srgbClr val="C00000"/>
                </a:solidFill>
                <a:latin typeface="Verdana" pitchFamily="34" charset="0"/>
              </a:rPr>
              <a:t>Roads</a:t>
            </a:r>
          </a:p>
          <a:p>
            <a:pPr marL="228600" indent="-228600"/>
            <a:endParaRPr lang="en-US" sz="2000">
              <a:solidFill>
                <a:srgbClr val="003300"/>
              </a:solidFill>
              <a:latin typeface="Verdana" pitchFamily="34" charset="0"/>
            </a:endParaRPr>
          </a:p>
          <a:p>
            <a:pPr marL="228600" indent="-228600"/>
            <a:r>
              <a:rPr lang="en-US" sz="2000">
                <a:solidFill>
                  <a:srgbClr val="003300"/>
                </a:solidFill>
                <a:latin typeface="Verdana" pitchFamily="34" charset="0"/>
              </a:rPr>
              <a:t>In 1811 construction began on the National Road.</a:t>
            </a:r>
          </a:p>
          <a:p>
            <a:pPr marL="228600" indent="-228600">
              <a:buFontTx/>
              <a:buChar char="•"/>
            </a:pPr>
            <a:r>
              <a:rPr lang="en-US" sz="2000">
                <a:solidFill>
                  <a:srgbClr val="003300"/>
                </a:solidFill>
                <a:latin typeface="Verdana" pitchFamily="34" charset="0"/>
              </a:rPr>
              <a:t>It was completed in 1841.</a:t>
            </a:r>
          </a:p>
          <a:p>
            <a:pPr marL="228600" indent="-228600">
              <a:buFontTx/>
              <a:buChar char="•"/>
            </a:pPr>
            <a:r>
              <a:rPr lang="en-US" sz="2000">
                <a:solidFill>
                  <a:srgbClr val="003300"/>
                </a:solidFill>
                <a:latin typeface="Verdana" pitchFamily="34" charset="0"/>
              </a:rPr>
              <a:t>Stretched 800 miles west from Cumberland, Maryland, to Vandalia, Illinois </a:t>
            </a:r>
          </a:p>
          <a:p>
            <a:pPr marL="228600" indent="-228600">
              <a:buFontTx/>
              <a:buChar char="•"/>
            </a:pPr>
            <a:r>
              <a:rPr lang="en-US" sz="2000">
                <a:solidFill>
                  <a:srgbClr val="003300"/>
                </a:solidFill>
                <a:latin typeface="Verdana" pitchFamily="34" charset="0"/>
              </a:rPr>
              <a:t>Most roads were much shorter and crudely made.</a:t>
            </a:r>
          </a:p>
          <a:p>
            <a:pPr marL="228600" indent="-228600">
              <a:buFontTx/>
              <a:buChar char="•"/>
            </a:pPr>
            <a:r>
              <a:rPr lang="en-US" sz="2000">
                <a:solidFill>
                  <a:srgbClr val="003300"/>
                </a:solidFill>
                <a:latin typeface="Verdana" pitchFamily="34" charset="0"/>
              </a:rPr>
              <a:t>By 1840 a network of roads connected most of the cities and towns throughout the United States, promoting travel and trade.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1731"/>
                                        </p:tgtEl>
                                        <p:attrNameLst>
                                          <p:attrName>style.visibility</p:attrName>
                                        </p:attrNameLst>
                                      </p:cBhvr>
                                      <p:to>
                                        <p:strVal val="visible"/>
                                      </p:to>
                                    </p:set>
                                    <p:anim calcmode="lin" valueType="num">
                                      <p:cBhvr>
                                        <p:cTn id="7" dur="500" fill="hold"/>
                                        <p:tgtEl>
                                          <p:spTgt spid="201731"/>
                                        </p:tgtEl>
                                        <p:attrNameLst>
                                          <p:attrName>ppt_w</p:attrName>
                                        </p:attrNameLst>
                                      </p:cBhvr>
                                      <p:tavLst>
                                        <p:tav tm="0">
                                          <p:val>
                                            <p:fltVal val="0"/>
                                          </p:val>
                                        </p:tav>
                                        <p:tav tm="100000">
                                          <p:val>
                                            <p:strVal val="#ppt_w"/>
                                          </p:val>
                                        </p:tav>
                                      </p:tavLst>
                                    </p:anim>
                                    <p:anim calcmode="lin" valueType="num">
                                      <p:cBhvr>
                                        <p:cTn id="8" dur="500" fill="hold"/>
                                        <p:tgtEl>
                                          <p:spTgt spid="20173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1732"/>
                                        </p:tgtEl>
                                        <p:attrNameLst>
                                          <p:attrName>style.visibility</p:attrName>
                                        </p:attrNameLst>
                                      </p:cBhvr>
                                      <p:to>
                                        <p:strVal val="visible"/>
                                      </p:to>
                                    </p:set>
                                    <p:anim calcmode="lin" valueType="num">
                                      <p:cBhvr>
                                        <p:cTn id="13" dur="500" fill="hold"/>
                                        <p:tgtEl>
                                          <p:spTgt spid="201732"/>
                                        </p:tgtEl>
                                        <p:attrNameLst>
                                          <p:attrName>ppt_w</p:attrName>
                                        </p:attrNameLst>
                                      </p:cBhvr>
                                      <p:tavLst>
                                        <p:tav tm="0">
                                          <p:val>
                                            <p:fltVal val="0"/>
                                          </p:val>
                                        </p:tav>
                                        <p:tav tm="100000">
                                          <p:val>
                                            <p:strVal val="#ppt_w"/>
                                          </p:val>
                                        </p:tav>
                                      </p:tavLst>
                                    </p:anim>
                                    <p:anim calcmode="lin" valueType="num">
                                      <p:cBhvr>
                                        <p:cTn id="14" dur="500" fill="hold"/>
                                        <p:tgtEl>
                                          <p:spTgt spid="20173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animBg="1"/>
      <p:bldP spid="20173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533400" y="304800"/>
            <a:ext cx="8077200" cy="1216025"/>
          </a:xfrm>
        </p:spPr>
        <p:txBody>
          <a:bodyPr/>
          <a:lstStyle/>
          <a:p>
            <a:pPr eaLnBrk="1" hangingPunct="1">
              <a:defRPr/>
            </a:pPr>
            <a:r>
              <a:rPr lang="en-US" sz="2400" smtClean="0"/>
              <a:t>Transportation and Communication</a:t>
            </a:r>
            <a:endParaRPr lang="en-US" smtClean="0">
              <a:solidFill>
                <a:srgbClr val="FF0000"/>
              </a:solidFill>
            </a:endParaRPr>
          </a:p>
        </p:txBody>
      </p:sp>
      <p:sp>
        <p:nvSpPr>
          <p:cNvPr id="203779" name="Text Box 3"/>
          <p:cNvSpPr txBox="1">
            <a:spLocks noChangeArrowheads="1"/>
          </p:cNvSpPr>
          <p:nvPr/>
        </p:nvSpPr>
        <p:spPr bwMode="auto">
          <a:xfrm>
            <a:off x="533400" y="1690688"/>
            <a:ext cx="7772400" cy="3540125"/>
          </a:xfrm>
          <a:prstGeom prst="rect">
            <a:avLst/>
          </a:prstGeom>
          <a:solidFill>
            <a:srgbClr val="FFFF99"/>
          </a:solidFill>
          <a:ln w="9525" algn="ctr">
            <a:noFill/>
            <a:miter lim="800000"/>
            <a:headEnd/>
            <a:tailEnd/>
          </a:ln>
        </p:spPr>
        <p:txBody>
          <a:bodyPr>
            <a:spAutoFit/>
          </a:bodyPr>
          <a:lstStyle/>
          <a:p>
            <a:pPr marL="228600" indent="-228600"/>
            <a:r>
              <a:rPr lang="en-US" sz="2000" b="1">
                <a:solidFill>
                  <a:srgbClr val="C00000"/>
                </a:solidFill>
                <a:latin typeface="Verdana" pitchFamily="34" charset="0"/>
              </a:rPr>
              <a:t>Canals</a:t>
            </a:r>
          </a:p>
          <a:p>
            <a:pPr marL="228600" indent="-228600"/>
            <a:endParaRPr lang="en-US">
              <a:solidFill>
                <a:srgbClr val="003300"/>
              </a:solidFill>
              <a:latin typeface="Verdana" pitchFamily="34" charset="0"/>
            </a:endParaRPr>
          </a:p>
          <a:p>
            <a:pPr marL="228600" indent="-228600">
              <a:buFontTx/>
              <a:buChar char="•"/>
            </a:pPr>
            <a:r>
              <a:rPr lang="en-US" sz="2000">
                <a:solidFill>
                  <a:srgbClr val="003300"/>
                </a:solidFill>
                <a:latin typeface="Verdana" pitchFamily="34" charset="0"/>
              </a:rPr>
              <a:t>In 1825 the 363-mile-long Erie Canal opened, connecting the Great Lakes with the Hudson River—and with the Atlantic Ocean.</a:t>
            </a:r>
          </a:p>
          <a:p>
            <a:pPr marL="228600" indent="-228600">
              <a:buFontTx/>
              <a:buChar char="•"/>
            </a:pPr>
            <a:r>
              <a:rPr lang="en-US" sz="2000">
                <a:solidFill>
                  <a:srgbClr val="003300"/>
                </a:solidFill>
                <a:latin typeface="Verdana" pitchFamily="34" charset="0"/>
              </a:rPr>
              <a:t>The canal provided a quick and economical way to ship manufactured goods to the West and farm products to the East.</a:t>
            </a:r>
          </a:p>
          <a:p>
            <a:pPr marL="228600" indent="-228600">
              <a:buFontTx/>
              <a:buChar char="•"/>
            </a:pPr>
            <a:r>
              <a:rPr lang="en-US" sz="2000">
                <a:solidFill>
                  <a:srgbClr val="003300"/>
                </a:solidFill>
                <a:latin typeface="Verdana" pitchFamily="34" charset="0"/>
              </a:rPr>
              <a:t>Within 15 years after the success of the Erie Canal, more than 3,000 miles of canals formed a dense network in the northeast.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03779"/>
                                        </p:tgtEl>
                                        <p:attrNameLst>
                                          <p:attrName>style.visibility</p:attrName>
                                        </p:attrNameLst>
                                      </p:cBhvr>
                                      <p:to>
                                        <p:strVal val="visible"/>
                                      </p:to>
                                    </p:set>
                                    <p:anim calcmode="lin" valueType="num">
                                      <p:cBhvr>
                                        <p:cTn id="7" dur="500" fill="hold"/>
                                        <p:tgtEl>
                                          <p:spTgt spid="203779"/>
                                        </p:tgtEl>
                                        <p:attrNameLst>
                                          <p:attrName>ppt_w</p:attrName>
                                        </p:attrNameLst>
                                      </p:cBhvr>
                                      <p:tavLst>
                                        <p:tav tm="0">
                                          <p:val>
                                            <p:fltVal val="0"/>
                                          </p:val>
                                        </p:tav>
                                        <p:tav tm="100000">
                                          <p:val>
                                            <p:strVal val="#ppt_w"/>
                                          </p:val>
                                        </p:tav>
                                      </p:tavLst>
                                    </p:anim>
                                    <p:anim calcmode="lin" valueType="num">
                                      <p:cBhvr>
                                        <p:cTn id="8" dur="500" fill="hold"/>
                                        <p:tgtEl>
                                          <p:spTgt spid="20377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a:xfrm>
            <a:off x="609600" y="0"/>
            <a:ext cx="8077200" cy="457200"/>
          </a:xfrm>
        </p:spPr>
        <p:txBody>
          <a:bodyPr/>
          <a:lstStyle/>
          <a:p>
            <a:pPr eaLnBrk="1" hangingPunct="1">
              <a:defRPr/>
            </a:pPr>
            <a:r>
              <a:rPr lang="en-US" sz="2400" dirty="0" smtClean="0"/>
              <a:t>Transportation and Communication</a:t>
            </a:r>
          </a:p>
        </p:txBody>
      </p:sp>
      <p:sp>
        <p:nvSpPr>
          <p:cNvPr id="205827" name="Text Box 3"/>
          <p:cNvSpPr txBox="1">
            <a:spLocks noChangeArrowheads="1"/>
          </p:cNvSpPr>
          <p:nvPr/>
        </p:nvSpPr>
        <p:spPr bwMode="auto">
          <a:xfrm>
            <a:off x="457200" y="457200"/>
            <a:ext cx="7772400" cy="2770188"/>
          </a:xfrm>
          <a:prstGeom prst="rect">
            <a:avLst/>
          </a:prstGeom>
          <a:solidFill>
            <a:srgbClr val="FFFF99"/>
          </a:solidFill>
          <a:ln w="9525" algn="ctr">
            <a:noFill/>
            <a:miter lim="800000"/>
            <a:headEnd/>
            <a:tailEnd/>
          </a:ln>
        </p:spPr>
        <p:txBody>
          <a:bodyPr>
            <a:spAutoFit/>
          </a:bodyPr>
          <a:lstStyle/>
          <a:p>
            <a:pPr marL="228600" indent="-228600"/>
            <a:r>
              <a:rPr lang="en-US" sz="2000" b="1">
                <a:solidFill>
                  <a:srgbClr val="C00000"/>
                </a:solidFill>
                <a:latin typeface="Verdana" pitchFamily="34" charset="0"/>
              </a:rPr>
              <a:t>The steamboat</a:t>
            </a:r>
          </a:p>
          <a:p>
            <a:pPr marL="228600" indent="-228600"/>
            <a:endParaRPr lang="en-US" sz="1000">
              <a:solidFill>
                <a:srgbClr val="003300"/>
              </a:solidFill>
              <a:latin typeface="Verdana" pitchFamily="34" charset="0"/>
            </a:endParaRPr>
          </a:p>
          <a:p>
            <a:pPr marL="228600" indent="-228600">
              <a:buFontTx/>
              <a:buChar char="•"/>
            </a:pPr>
            <a:r>
              <a:rPr lang="en-US">
                <a:solidFill>
                  <a:srgbClr val="003300"/>
                </a:solidFill>
                <a:latin typeface="Verdana" pitchFamily="34" charset="0"/>
              </a:rPr>
              <a:t>The first successful steamboat service was run by Robert Fulton on the Hudson River with his boat, the </a:t>
            </a:r>
            <a:r>
              <a:rPr lang="en-US" i="1">
                <a:solidFill>
                  <a:srgbClr val="003300"/>
                </a:solidFill>
                <a:latin typeface="Verdana" pitchFamily="34" charset="0"/>
              </a:rPr>
              <a:t>Clermont</a:t>
            </a:r>
            <a:r>
              <a:rPr lang="en-US">
                <a:solidFill>
                  <a:srgbClr val="003300"/>
                </a:solidFill>
                <a:latin typeface="Verdana" pitchFamily="34" charset="0"/>
              </a:rPr>
              <a:t>. </a:t>
            </a:r>
          </a:p>
          <a:p>
            <a:pPr marL="228600" indent="-228600">
              <a:buFontTx/>
              <a:buChar char="•"/>
            </a:pPr>
            <a:r>
              <a:rPr lang="en-US">
                <a:solidFill>
                  <a:srgbClr val="003300"/>
                </a:solidFill>
                <a:latin typeface="Verdana" pitchFamily="34" charset="0"/>
              </a:rPr>
              <a:t>Within a decade, dozens of steamboats were puffing up and down the Ohio, the Mississippi, and other rivers.</a:t>
            </a:r>
          </a:p>
        </p:txBody>
      </p:sp>
      <p:sp>
        <p:nvSpPr>
          <p:cNvPr id="205828" name="Text Box 4"/>
          <p:cNvSpPr txBox="1">
            <a:spLocks noChangeArrowheads="1"/>
          </p:cNvSpPr>
          <p:nvPr/>
        </p:nvSpPr>
        <p:spPr bwMode="auto">
          <a:xfrm>
            <a:off x="533400" y="3429000"/>
            <a:ext cx="7772400" cy="3200400"/>
          </a:xfrm>
          <a:prstGeom prst="rect">
            <a:avLst/>
          </a:prstGeom>
          <a:solidFill>
            <a:srgbClr val="FFFF99"/>
          </a:solidFill>
          <a:ln w="9525" algn="ctr">
            <a:noFill/>
            <a:miter lim="800000"/>
            <a:headEnd/>
            <a:tailEnd/>
          </a:ln>
        </p:spPr>
        <p:txBody>
          <a:bodyPr>
            <a:spAutoFit/>
          </a:bodyPr>
          <a:lstStyle/>
          <a:p>
            <a:pPr marL="179388" indent="-179388"/>
            <a:r>
              <a:rPr lang="en-US" b="1">
                <a:solidFill>
                  <a:srgbClr val="C00000"/>
                </a:solidFill>
                <a:latin typeface="Verdana" pitchFamily="34" charset="0"/>
              </a:rPr>
              <a:t>The railroad</a:t>
            </a:r>
          </a:p>
          <a:p>
            <a:pPr marL="179388" indent="-179388"/>
            <a:endParaRPr lang="en-US" sz="1000">
              <a:solidFill>
                <a:srgbClr val="003300"/>
              </a:solidFill>
              <a:latin typeface="Verdana" pitchFamily="34" charset="0"/>
            </a:endParaRPr>
          </a:p>
          <a:p>
            <a:pPr marL="179388" indent="-179388">
              <a:buFontTx/>
              <a:buChar char="•"/>
            </a:pPr>
            <a:r>
              <a:rPr lang="en-US">
                <a:solidFill>
                  <a:srgbClr val="003300"/>
                </a:solidFill>
                <a:latin typeface="Verdana" pitchFamily="34" charset="0"/>
              </a:rPr>
              <a:t>The first steam-powered train ran in the United States and made its first trip in 1830.</a:t>
            </a:r>
          </a:p>
          <a:p>
            <a:pPr marL="179388" indent="-179388">
              <a:buFontTx/>
              <a:buChar char="•"/>
            </a:pPr>
            <a:r>
              <a:rPr lang="en-US">
                <a:solidFill>
                  <a:srgbClr val="003300"/>
                </a:solidFill>
                <a:latin typeface="Verdana" pitchFamily="34" charset="0"/>
              </a:rPr>
              <a:t>By 1840 there were about 3,000 miles of track in the country. </a:t>
            </a:r>
          </a:p>
          <a:p>
            <a:pPr marL="179388" indent="-179388">
              <a:buFontTx/>
              <a:buChar char="•"/>
            </a:pPr>
            <a:r>
              <a:rPr lang="en-US">
                <a:solidFill>
                  <a:srgbClr val="003300"/>
                </a:solidFill>
                <a:latin typeface="Verdana" pitchFamily="34" charset="0"/>
              </a:rPr>
              <a:t>The speed, power, reliability, and carrying capacity of the railroad quickly made it a preferred means of travel and transport.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5827"/>
                                        </p:tgtEl>
                                        <p:attrNameLst>
                                          <p:attrName>style.visibility</p:attrName>
                                        </p:attrNameLst>
                                      </p:cBhvr>
                                      <p:to>
                                        <p:strVal val="visible"/>
                                      </p:to>
                                    </p:set>
                                    <p:animEffect transition="in" filter="fade">
                                      <p:cBhvr>
                                        <p:cTn id="7" dur="1000"/>
                                        <p:tgtEl>
                                          <p:spTgt spid="205827"/>
                                        </p:tgtEl>
                                      </p:cBhvr>
                                    </p:animEffect>
                                    <p:anim calcmode="lin" valueType="num">
                                      <p:cBhvr>
                                        <p:cTn id="8" dur="1000" fill="hold"/>
                                        <p:tgtEl>
                                          <p:spTgt spid="205827"/>
                                        </p:tgtEl>
                                        <p:attrNameLst>
                                          <p:attrName>ppt_x</p:attrName>
                                        </p:attrNameLst>
                                      </p:cBhvr>
                                      <p:tavLst>
                                        <p:tav tm="0">
                                          <p:val>
                                            <p:strVal val="#ppt_x"/>
                                          </p:val>
                                        </p:tav>
                                        <p:tav tm="100000">
                                          <p:val>
                                            <p:strVal val="#ppt_x"/>
                                          </p:val>
                                        </p:tav>
                                      </p:tavLst>
                                    </p:anim>
                                    <p:anim calcmode="lin" valueType="num">
                                      <p:cBhvr>
                                        <p:cTn id="9" dur="900" decel="100000" fill="hold"/>
                                        <p:tgtEl>
                                          <p:spTgt spid="20582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5827"/>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05828"/>
                                        </p:tgtEl>
                                        <p:attrNameLst>
                                          <p:attrName>style.visibility</p:attrName>
                                        </p:attrNameLst>
                                      </p:cBhvr>
                                      <p:to>
                                        <p:strVal val="visible"/>
                                      </p:to>
                                    </p:set>
                                    <p:animEffect transition="in" filter="fade">
                                      <p:cBhvr>
                                        <p:cTn id="15" dur="1000"/>
                                        <p:tgtEl>
                                          <p:spTgt spid="205828"/>
                                        </p:tgtEl>
                                      </p:cBhvr>
                                    </p:animEffect>
                                    <p:anim calcmode="lin" valueType="num">
                                      <p:cBhvr>
                                        <p:cTn id="16" dur="1000" fill="hold"/>
                                        <p:tgtEl>
                                          <p:spTgt spid="205828"/>
                                        </p:tgtEl>
                                        <p:attrNameLst>
                                          <p:attrName>ppt_x</p:attrName>
                                        </p:attrNameLst>
                                      </p:cBhvr>
                                      <p:tavLst>
                                        <p:tav tm="0">
                                          <p:val>
                                            <p:strVal val="#ppt_x"/>
                                          </p:val>
                                        </p:tav>
                                        <p:tav tm="100000">
                                          <p:val>
                                            <p:strVal val="#ppt_x"/>
                                          </p:val>
                                        </p:tav>
                                      </p:tavLst>
                                    </p:anim>
                                    <p:anim calcmode="lin" valueType="num">
                                      <p:cBhvr>
                                        <p:cTn id="17" dur="900" decel="100000" fill="hold"/>
                                        <p:tgtEl>
                                          <p:spTgt spid="205828"/>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0582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27" grpId="0" animBg="1"/>
      <p:bldP spid="20582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a:xfrm>
            <a:off x="609600" y="0"/>
            <a:ext cx="8077200" cy="758825"/>
          </a:xfrm>
        </p:spPr>
        <p:txBody>
          <a:bodyPr/>
          <a:lstStyle/>
          <a:p>
            <a:pPr eaLnBrk="1" hangingPunct="1">
              <a:defRPr/>
            </a:pPr>
            <a:r>
              <a:rPr lang="en-US" sz="2400" dirty="0" smtClean="0"/>
              <a:t>Transportation and Communication</a:t>
            </a:r>
          </a:p>
        </p:txBody>
      </p:sp>
      <p:sp>
        <p:nvSpPr>
          <p:cNvPr id="207875" name="Text Box 3"/>
          <p:cNvSpPr txBox="1">
            <a:spLocks noChangeArrowheads="1"/>
          </p:cNvSpPr>
          <p:nvPr/>
        </p:nvSpPr>
        <p:spPr bwMode="auto">
          <a:xfrm>
            <a:off x="533400" y="762000"/>
            <a:ext cx="7772400" cy="2324100"/>
          </a:xfrm>
          <a:prstGeom prst="rect">
            <a:avLst/>
          </a:prstGeom>
          <a:solidFill>
            <a:srgbClr val="FFFF99"/>
          </a:solidFill>
          <a:ln w="9525" algn="ctr">
            <a:noFill/>
            <a:miter lim="800000"/>
            <a:headEnd/>
            <a:tailEnd/>
          </a:ln>
        </p:spPr>
        <p:txBody>
          <a:bodyPr>
            <a:spAutoFit/>
          </a:bodyPr>
          <a:lstStyle/>
          <a:p>
            <a:pPr marL="228600" indent="-228600"/>
            <a:r>
              <a:rPr lang="en-US" sz="1800" b="1">
                <a:solidFill>
                  <a:srgbClr val="C00000"/>
                </a:solidFill>
                <a:latin typeface="Verdana" pitchFamily="34" charset="0"/>
              </a:rPr>
              <a:t>Printing press</a:t>
            </a:r>
          </a:p>
          <a:p>
            <a:pPr marL="228600" indent="-228600">
              <a:buFontTx/>
              <a:buChar char="•"/>
            </a:pPr>
            <a:r>
              <a:rPr lang="en-US" sz="2000">
                <a:solidFill>
                  <a:srgbClr val="003300"/>
                </a:solidFill>
                <a:latin typeface="Verdana" pitchFamily="34" charset="0"/>
              </a:rPr>
              <a:t>Steam-powered presses enabled publishers to print material much faster and in much greater volume than ever before. </a:t>
            </a:r>
          </a:p>
          <a:p>
            <a:pPr marL="228600" indent="-228600"/>
            <a:endParaRPr lang="en-US" sz="900" b="1">
              <a:solidFill>
                <a:srgbClr val="C00000"/>
              </a:solidFill>
              <a:latin typeface="Verdana" pitchFamily="34" charset="0"/>
            </a:endParaRPr>
          </a:p>
          <a:p>
            <a:pPr marL="228600" indent="-228600"/>
            <a:r>
              <a:rPr lang="en-US" sz="1800" b="1">
                <a:solidFill>
                  <a:srgbClr val="C00000"/>
                </a:solidFill>
                <a:latin typeface="Verdana" pitchFamily="34" charset="0"/>
              </a:rPr>
              <a:t>Postal service</a:t>
            </a:r>
            <a:endParaRPr lang="en-US" sz="900" b="1">
              <a:solidFill>
                <a:srgbClr val="C00000"/>
              </a:solidFill>
              <a:latin typeface="Verdana" pitchFamily="34" charset="0"/>
            </a:endParaRPr>
          </a:p>
          <a:p>
            <a:pPr marL="228600" indent="-228600">
              <a:buFontTx/>
              <a:buChar char="•"/>
            </a:pPr>
            <a:r>
              <a:rPr lang="en-US" sz="2000">
                <a:solidFill>
                  <a:srgbClr val="003300"/>
                </a:solidFill>
                <a:latin typeface="Verdana" pitchFamily="34" charset="0"/>
              </a:rPr>
              <a:t>With the growing use of steamboats and the railroad, mail delivery was faster and more widely available. </a:t>
            </a:r>
          </a:p>
        </p:txBody>
      </p:sp>
      <p:sp>
        <p:nvSpPr>
          <p:cNvPr id="207876" name="Text Box 4"/>
          <p:cNvSpPr txBox="1">
            <a:spLocks noChangeArrowheads="1"/>
          </p:cNvSpPr>
          <p:nvPr/>
        </p:nvSpPr>
        <p:spPr bwMode="auto">
          <a:xfrm>
            <a:off x="533400" y="3276600"/>
            <a:ext cx="7772400" cy="2246313"/>
          </a:xfrm>
          <a:prstGeom prst="rect">
            <a:avLst/>
          </a:prstGeom>
          <a:solidFill>
            <a:srgbClr val="FFFF99"/>
          </a:solidFill>
          <a:ln w="9525" algn="ctr">
            <a:noFill/>
            <a:miter lim="800000"/>
            <a:headEnd/>
            <a:tailEnd/>
          </a:ln>
        </p:spPr>
        <p:txBody>
          <a:bodyPr>
            <a:spAutoFit/>
          </a:bodyPr>
          <a:lstStyle/>
          <a:p>
            <a:pPr marL="179388" indent="-179388"/>
            <a:r>
              <a:rPr lang="en-US" sz="2000" b="1">
                <a:solidFill>
                  <a:srgbClr val="C00000"/>
                </a:solidFill>
                <a:latin typeface="Verdana" pitchFamily="34" charset="0"/>
              </a:rPr>
              <a:t>The telegraph</a:t>
            </a:r>
          </a:p>
          <a:p>
            <a:pPr marL="179388" indent="-179388">
              <a:buFontTx/>
              <a:buChar char="•"/>
            </a:pPr>
            <a:r>
              <a:rPr lang="en-US" sz="2000">
                <a:solidFill>
                  <a:srgbClr val="003300"/>
                </a:solidFill>
                <a:latin typeface="Verdana" pitchFamily="34" charset="0"/>
              </a:rPr>
              <a:t>Considered the greatest advancement in communication</a:t>
            </a:r>
          </a:p>
          <a:p>
            <a:pPr marL="179388" indent="-179388">
              <a:buFontTx/>
              <a:buChar char="•"/>
            </a:pPr>
            <a:r>
              <a:rPr lang="en-US" sz="2000">
                <a:solidFill>
                  <a:srgbClr val="003300"/>
                </a:solidFill>
                <a:latin typeface="Verdana" pitchFamily="34" charset="0"/>
              </a:rPr>
              <a:t>Samuel F. B. Morse patented the first practical telegraph in 1840.</a:t>
            </a:r>
          </a:p>
          <a:p>
            <a:pPr marL="179388" indent="-179388">
              <a:buFontTx/>
              <a:buChar char="•"/>
            </a:pPr>
            <a:r>
              <a:rPr lang="en-US" sz="2000">
                <a:solidFill>
                  <a:srgbClr val="003300"/>
                </a:solidFill>
                <a:latin typeface="Verdana" pitchFamily="34" charset="0"/>
              </a:rPr>
              <a:t>Communication by telegraph was instantaneous.</a:t>
            </a:r>
          </a:p>
          <a:p>
            <a:pPr marL="179388" indent="-179388">
              <a:buFontTx/>
              <a:buChar char="•"/>
            </a:pPr>
            <a:r>
              <a:rPr lang="en-US" sz="2000">
                <a:solidFill>
                  <a:srgbClr val="003300"/>
                </a:solidFill>
                <a:latin typeface="Verdana" pitchFamily="34" charset="0"/>
              </a:rPr>
              <a:t>Newspapers, railroads, and other businesses were quick to grasp its advantages. </a:t>
            </a:r>
          </a:p>
        </p:txBody>
      </p:sp>
      <p:sp>
        <p:nvSpPr>
          <p:cNvPr id="22533" name="Rectangle 7"/>
          <p:cNvSpPr>
            <a:spLocks noChangeArrowheads="1"/>
          </p:cNvSpPr>
          <p:nvPr/>
        </p:nvSpPr>
        <p:spPr bwMode="auto">
          <a:xfrm>
            <a:off x="685800" y="5715000"/>
            <a:ext cx="7391400" cy="461963"/>
          </a:xfrm>
          <a:prstGeom prst="rect">
            <a:avLst/>
          </a:prstGeom>
          <a:noFill/>
          <a:ln w="9525">
            <a:noFill/>
            <a:miter lim="800000"/>
            <a:headEnd/>
            <a:tailEnd/>
          </a:ln>
        </p:spPr>
        <p:txBody>
          <a:bodyPr>
            <a:spAutoFit/>
          </a:bodyPr>
          <a:lstStyle/>
          <a:p>
            <a:r>
              <a:rPr lang="en-US">
                <a:hlinkClick r:id="rId3"/>
              </a:rPr>
              <a:t>http://www.mysocialstudiesteacher.com/morse/</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207875"/>
                                        </p:tgtEl>
                                        <p:attrNameLst>
                                          <p:attrName>style.visibility</p:attrName>
                                        </p:attrNameLst>
                                      </p:cBhvr>
                                      <p:to>
                                        <p:strVal val="visible"/>
                                      </p:to>
                                    </p:set>
                                    <p:animEffect transition="in" filter="fade">
                                      <p:cBhvr>
                                        <p:cTn id="7" dur="1000"/>
                                        <p:tgtEl>
                                          <p:spTgt spid="207875"/>
                                        </p:tgtEl>
                                      </p:cBhvr>
                                    </p:animEffect>
                                    <p:anim calcmode="lin" valueType="num">
                                      <p:cBhvr>
                                        <p:cTn id="8" dur="1000" fill="hold"/>
                                        <p:tgtEl>
                                          <p:spTgt spid="207875"/>
                                        </p:tgtEl>
                                        <p:attrNameLst>
                                          <p:attrName>ppt_x</p:attrName>
                                        </p:attrNameLst>
                                      </p:cBhvr>
                                      <p:tavLst>
                                        <p:tav tm="0">
                                          <p:val>
                                            <p:strVal val="#ppt_x"/>
                                          </p:val>
                                        </p:tav>
                                        <p:tav tm="100000">
                                          <p:val>
                                            <p:strVal val="#ppt_x"/>
                                          </p:val>
                                        </p:tav>
                                      </p:tavLst>
                                    </p:anim>
                                    <p:anim calcmode="lin" valueType="num">
                                      <p:cBhvr>
                                        <p:cTn id="9" dur="900" decel="100000" fill="hold"/>
                                        <p:tgtEl>
                                          <p:spTgt spid="20787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07875"/>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207876"/>
                                        </p:tgtEl>
                                        <p:attrNameLst>
                                          <p:attrName>style.visibility</p:attrName>
                                        </p:attrNameLst>
                                      </p:cBhvr>
                                      <p:to>
                                        <p:strVal val="visible"/>
                                      </p:to>
                                    </p:set>
                                    <p:animEffect transition="in" filter="fade">
                                      <p:cBhvr>
                                        <p:cTn id="15" dur="1000"/>
                                        <p:tgtEl>
                                          <p:spTgt spid="207876"/>
                                        </p:tgtEl>
                                      </p:cBhvr>
                                    </p:animEffect>
                                    <p:anim calcmode="lin" valueType="num">
                                      <p:cBhvr>
                                        <p:cTn id="16" dur="1000" fill="hold"/>
                                        <p:tgtEl>
                                          <p:spTgt spid="207876"/>
                                        </p:tgtEl>
                                        <p:attrNameLst>
                                          <p:attrName>ppt_x</p:attrName>
                                        </p:attrNameLst>
                                      </p:cBhvr>
                                      <p:tavLst>
                                        <p:tav tm="0">
                                          <p:val>
                                            <p:strVal val="#ppt_x"/>
                                          </p:val>
                                        </p:tav>
                                        <p:tav tm="100000">
                                          <p:val>
                                            <p:strVal val="#ppt_x"/>
                                          </p:val>
                                        </p:tav>
                                      </p:tavLst>
                                    </p:anim>
                                    <p:anim calcmode="lin" valueType="num">
                                      <p:cBhvr>
                                        <p:cTn id="17" dur="900" decel="100000" fill="hold"/>
                                        <p:tgtEl>
                                          <p:spTgt spid="207876"/>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20787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7875" grpId="0" animBg="1"/>
      <p:bldP spid="207876" grpId="0" animBg="1"/>
    </p:bldLst>
  </p:timing>
</p:sld>
</file>

<file path=ppt/theme/theme1.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ＭＳ Ｐゴシック" pitchFamily="-96" charset="-128"/>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000099"/>
        </a:dk2>
        <a:lt2>
          <a:srgbClr val="FFFFFF"/>
        </a:lt2>
        <a:accent1>
          <a:srgbClr val="6666FF"/>
        </a:accent1>
        <a:accent2>
          <a:srgbClr val="9999FF"/>
        </a:accent2>
        <a:accent3>
          <a:srgbClr val="AAAACA"/>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000099"/>
        </a:dk2>
        <a:lt2>
          <a:srgbClr val="FFFFFF"/>
        </a:lt2>
        <a:accent1>
          <a:srgbClr val="FF6600"/>
        </a:accent1>
        <a:accent2>
          <a:srgbClr val="FFCC00"/>
        </a:accent2>
        <a:accent3>
          <a:srgbClr val="AAAACA"/>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000099"/>
        </a:dk2>
        <a:lt2>
          <a:srgbClr val="FFFFFF"/>
        </a:lt2>
        <a:accent1>
          <a:srgbClr val="9966FF"/>
        </a:accent1>
        <a:accent2>
          <a:srgbClr val="00CC66"/>
        </a:accent2>
        <a:accent3>
          <a:srgbClr val="AAAA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TotalTime>
  <Words>2226</Words>
  <Application>Microsoft Office PowerPoint</Application>
  <PresentationFormat>On-screen Show (4:3)</PresentationFormat>
  <Paragraphs>129</Paragraphs>
  <Slides>20</Slides>
  <Notes>17</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ＭＳ Ｐゴシック</vt:lpstr>
      <vt:lpstr>Wingdings</vt:lpstr>
      <vt:lpstr>Times New Roman</vt:lpstr>
      <vt:lpstr>Helvetica</vt:lpstr>
      <vt:lpstr>ヒラギノ角ゴ Pro W3</vt:lpstr>
      <vt:lpstr>Verdana</vt:lpstr>
      <vt:lpstr>Ocean</vt:lpstr>
      <vt:lpstr>An Economic Journey through  the Erie Canal</vt:lpstr>
      <vt:lpstr>What is a canal?</vt:lpstr>
      <vt:lpstr>How can a canal shape a nation’s economy?</vt:lpstr>
      <vt:lpstr>While experts disagree about the effect of building the Erie Canal on all Americans, they all agree that it both shaped and stimulated the U.S. economy.</vt:lpstr>
      <vt:lpstr>Slide 5</vt:lpstr>
      <vt:lpstr>Slide 6</vt:lpstr>
      <vt:lpstr>Slide 7</vt:lpstr>
      <vt:lpstr>While experts on the Erie Canal continuously praise such economic progress, some are clear that not all prospered.</vt:lpstr>
      <vt:lpstr>Indeed, while most studies of the Erie Canal focus on the story of economic progress and political intrigue, few focus on the laborers who built the Canal.</vt:lpstr>
      <vt:lpstr>Slide 10</vt:lpstr>
      <vt:lpstr>Slide 11</vt:lpstr>
      <vt:lpstr>Slide 12</vt:lpstr>
      <vt:lpstr>Slide 13</vt:lpstr>
      <vt:lpstr>Slide 14</vt:lpstr>
      <vt:lpstr>Slide 15</vt:lpstr>
      <vt:lpstr>The Erie Canal was a huge economic success!  Indeed, the Canal…</vt:lpstr>
      <vt:lpstr>Transportation and Communication</vt:lpstr>
      <vt:lpstr>Transportation and Communication</vt:lpstr>
      <vt:lpstr>Transportation and Communication</vt:lpstr>
      <vt:lpstr>Transportation and Communication</vt:lpstr>
    </vt:vector>
  </TitlesOfParts>
  <Company>CAHSSITC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Economic Journey through  the Erie Canal</dc:title>
  <dc:creator>Alexander Ott</dc:creator>
  <cp:lastModifiedBy>Alex</cp:lastModifiedBy>
  <cp:revision>11</cp:revision>
  <dcterms:modified xsi:type="dcterms:W3CDTF">2012-02-05T21:49:46Z</dcterms:modified>
</cp:coreProperties>
</file>