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7" r:id="rId2"/>
    <p:sldId id="302" r:id="rId3"/>
    <p:sldId id="317" r:id="rId4"/>
    <p:sldId id="337" r:id="rId5"/>
    <p:sldId id="332" r:id="rId6"/>
    <p:sldId id="340" r:id="rId7"/>
    <p:sldId id="341" r:id="rId8"/>
    <p:sldId id="328" r:id="rId9"/>
    <p:sldId id="329" r:id="rId10"/>
    <p:sldId id="352" r:id="rId11"/>
    <p:sldId id="353" r:id="rId12"/>
    <p:sldId id="354" r:id="rId13"/>
    <p:sldId id="355" r:id="rId14"/>
    <p:sldId id="356" r:id="rId15"/>
    <p:sldId id="339" r:id="rId16"/>
    <p:sldId id="350" r:id="rId17"/>
  </p:sldIdLst>
  <p:sldSz cx="9144000" cy="6858000" type="screen4x3"/>
  <p:notesSz cx="6858000" cy="9144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Ravie" pitchFamily="82" charset="0"/>
      <p:regular r:id="rId23"/>
    </p:embeddedFont>
    <p:embeddedFont>
      <p:font typeface="Rockwell Extra Bold" pitchFamily="18" charset="0"/>
      <p:bold r:id="rId24"/>
    </p:embeddedFont>
    <p:embeddedFont>
      <p:font typeface="Book Antiqua" pitchFamily="18" charset="0"/>
      <p:regular r:id="rId25"/>
      <p:bold r:id="rId26"/>
      <p:italic r:id="rId27"/>
      <p:boldItalic r:id="rId28"/>
    </p:embeddedFont>
    <p:embeddedFont>
      <p:font typeface="Comic Sans MS" pitchFamily="66" charset="0"/>
      <p:regular r:id="rId29"/>
      <p:bold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99"/>
    <a:srgbClr val="CC3300"/>
    <a:srgbClr val="FF3300"/>
    <a:srgbClr val="FFFF00"/>
    <a:srgbClr val="FD796B"/>
    <a:srgbClr val="FC5442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68242" autoAdjust="0"/>
  </p:normalViewPr>
  <p:slideViewPr>
    <p:cSldViewPr>
      <p:cViewPr varScale="1">
        <p:scale>
          <a:sx n="68" d="100"/>
          <a:sy n="68" d="100"/>
        </p:scale>
        <p:origin x="-65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203E5FA-9042-410B-98D0-05A17B5EC5CC}" type="datetimeFigureOut">
              <a:rPr lang="en-US"/>
              <a:pPr>
                <a:defRPr/>
              </a:pPr>
              <a:t>11/13/2011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C11FD46-06E8-474B-8902-9A4A2757E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852507-842E-4EBC-87D3-7F90DBE3E5CC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65FCCA-23D3-4871-969C-1C11C41F51B7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464B38-0C30-4B1F-A6F2-63227D4BF0A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3D576EE-DF63-4701-AFAE-22889EE2D50B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CB5EBA-A5D1-43FA-95CE-0C49C12F1E7B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4AAE7A8-D4BA-4A29-B58E-E9C5207F6A73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5DBE6B-A91A-41A8-B4E2-D6C086ABF192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9C1ACD-60B6-4412-ADE1-70067CE8FE8C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B50E1A-39AA-4E07-8FF6-09B87B6FE21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A4E300-E0F9-4AA6-B974-FEA34030110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2C8489-D8CF-43F1-8586-A2CBE2864690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FE4F5C-AA75-4559-B0F4-0BC1330AA96F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21336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A7BAEC-0B5C-410B-8B44-D3B4F232E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2133600"/>
            <a:ext cx="38100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1336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B1D5497-0046-4AB5-9B37-77CDB7D32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7" name="Picture 62"/>
          <p:cNvPicPr>
            <a:picLocks noChangeAspect="1" noChangeArrowheads="1"/>
          </p:cNvPicPr>
          <p:nvPr userDrawn="1"/>
        </p:nvPicPr>
        <p:blipFill>
          <a:blip r:embed="rId15" cstate="print">
            <a:lum bright="30000" contrast="30000"/>
          </a:blip>
          <a:srcRect/>
          <a:stretch>
            <a:fillRect/>
          </a:stretch>
        </p:blipFill>
        <p:spPr bwMode="auto">
          <a:xfrm>
            <a:off x="0" y="0"/>
            <a:ext cx="167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7" name="Line 63"/>
          <p:cNvSpPr>
            <a:spLocks noChangeShapeType="1"/>
          </p:cNvSpPr>
          <p:nvPr userDrawn="1"/>
        </p:nvSpPr>
        <p:spPr bwMode="auto">
          <a:xfrm>
            <a:off x="1676400" y="0"/>
            <a:ext cx="0" cy="6858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7"/>
          <p:cNvSpPr>
            <a:spLocks noChangeArrowheads="1" noChangeShapeType="1" noTextEdit="1"/>
          </p:cNvSpPr>
          <p:nvPr/>
        </p:nvSpPr>
        <p:spPr bwMode="auto">
          <a:xfrm>
            <a:off x="1828800" y="0"/>
            <a:ext cx="73152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13"/>
              </a:avLst>
            </a:prstTxWarp>
          </a:bodyPr>
          <a:lstStyle/>
          <a:p>
            <a:pPr algn="ctr"/>
            <a:r>
              <a:rPr lang="en-US" sz="1600" kern="10" dirty="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avie" pitchFamily="82" charset="0"/>
              </a:rPr>
              <a:t>Ancient </a:t>
            </a:r>
            <a:br>
              <a:rPr lang="en-US" sz="1600" kern="10" dirty="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avie" pitchFamily="82" charset="0"/>
              </a:rPr>
            </a:br>
            <a:r>
              <a:rPr lang="en-US" sz="1600" kern="10" dirty="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avie" pitchFamily="82" charset="0"/>
              </a:rPr>
              <a:t>Rome</a:t>
            </a: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2209800" y="3687901"/>
            <a:ext cx="62484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/>
              <a:t>AIM</a:t>
            </a:r>
            <a:r>
              <a:rPr lang="en-US" b="1" dirty="0" smtClean="0"/>
              <a:t>: Who influenced Roman society to make it the envy of the Ancient World?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Do Now</a:t>
            </a:r>
            <a:r>
              <a:rPr lang="en-US" b="1" dirty="0" smtClean="0"/>
              <a:t>: </a:t>
            </a:r>
          </a:p>
          <a:p>
            <a:r>
              <a:rPr lang="en-US" dirty="0" smtClean="0"/>
              <a:t>Define the following terms in your notebook:</a:t>
            </a:r>
          </a:p>
          <a:p>
            <a:pPr lvl="2"/>
            <a:r>
              <a:rPr lang="en-US" sz="2000" b="1" dirty="0" smtClean="0">
                <a:solidFill>
                  <a:srgbClr val="C00000"/>
                </a:solidFill>
              </a:rPr>
              <a:t>* Roman Republic</a:t>
            </a:r>
          </a:p>
          <a:p>
            <a:pPr lvl="2"/>
            <a:r>
              <a:rPr lang="en-US" sz="2000" b="1" dirty="0" smtClean="0">
                <a:solidFill>
                  <a:srgbClr val="C00000"/>
                </a:solidFill>
              </a:rPr>
              <a:t>* Twelve Tables</a:t>
            </a:r>
          </a:p>
          <a:p>
            <a:pPr lvl="2"/>
            <a:r>
              <a:rPr lang="en-US" sz="2000" b="1" dirty="0" smtClean="0">
                <a:solidFill>
                  <a:srgbClr val="C00000"/>
                </a:solidFill>
              </a:rPr>
              <a:t>* Augustus</a:t>
            </a:r>
          </a:p>
          <a:p>
            <a:pPr lvl="2"/>
            <a:r>
              <a:rPr lang="en-US" sz="2000" b="1" dirty="0" smtClean="0">
                <a:solidFill>
                  <a:srgbClr val="C00000"/>
                </a:solidFill>
              </a:rPr>
              <a:t>* </a:t>
            </a:r>
            <a:r>
              <a:rPr lang="en-US" sz="2000" b="1" dirty="0" err="1" smtClean="0">
                <a:solidFill>
                  <a:srgbClr val="C00000"/>
                </a:solidFill>
              </a:rPr>
              <a:t>Pax</a:t>
            </a:r>
            <a:r>
              <a:rPr lang="en-US" sz="2000" b="1" dirty="0" smtClean="0">
                <a:solidFill>
                  <a:srgbClr val="C00000"/>
                </a:solidFill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</a:rPr>
              <a:t>Romana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6324600" y="6488668"/>
            <a:ext cx="2819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/>
              <a:t>Mr. Ott – BETA </a:t>
            </a:r>
            <a:r>
              <a:rPr lang="en-US" sz="1800" b="1" dirty="0" smtClean="0"/>
              <a:t>2011-12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2590800" y="1447800"/>
            <a:ext cx="5486400" cy="3429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The</a:t>
            </a:r>
          </a:p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Roman Empire:</a:t>
            </a:r>
          </a:p>
          <a:p>
            <a:pPr algn="ctr"/>
            <a:r>
              <a:rPr lang="fr-FR" sz="3600" kern="10">
                <a:ln w="19050">
                  <a:solidFill>
                    <a:srgbClr val="B91403"/>
                  </a:solidFill>
                  <a:round/>
                  <a:headEnd/>
                  <a:tailEnd/>
                </a:ln>
                <a:solidFill>
                  <a:srgbClr val="CC3300"/>
                </a:solidFill>
                <a:effectLst>
                  <a:outerShdw dist="45791" dir="3378596" algn="ctr" rotWithShape="0">
                    <a:schemeClr val="tx2"/>
                  </a:outerShdw>
                </a:effectLst>
                <a:latin typeface="Rockwell Extra Bold"/>
              </a:rPr>
              <a:t>27 BCE - 476 CE</a:t>
            </a:r>
            <a:endParaRPr lang="en-US" sz="3600" kern="10">
              <a:ln w="19050">
                <a:solidFill>
                  <a:srgbClr val="B91403"/>
                </a:solidFill>
                <a:round/>
                <a:headEnd/>
                <a:tailEnd/>
              </a:ln>
              <a:solidFill>
                <a:srgbClr val="CC3300"/>
              </a:solidFill>
              <a:effectLst>
                <a:outerShdw dist="45791" dir="3378596" algn="ctr" rotWithShape="0">
                  <a:schemeClr val="tx2"/>
                </a:outerShdw>
              </a:effectLst>
              <a:latin typeface="Rockwell Extr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Octavian Augustus:</a:t>
            </a:r>
            <a:b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Rome’s First Emperor</a:t>
            </a:r>
          </a:p>
        </p:txBody>
      </p:sp>
      <p:pic>
        <p:nvPicPr>
          <p:cNvPr id="27651" name="Picture 4" descr="Augustus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3814763" y="1728788"/>
            <a:ext cx="3043237" cy="482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First Roman Dynasty</a:t>
            </a:r>
          </a:p>
        </p:txBody>
      </p:sp>
      <p:pic>
        <p:nvPicPr>
          <p:cNvPr id="28675" name="Picture 4" descr="Dynasty Chart-Augustus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 l="999" r="3000"/>
          <a:stretch>
            <a:fillRect/>
          </a:stretch>
        </p:blipFill>
        <p:spPr bwMode="auto">
          <a:xfrm>
            <a:off x="1905000" y="1979613"/>
            <a:ext cx="7086600" cy="4344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ext Box 2"/>
          <p:cNvSpPr txBox="1">
            <a:spLocks noChangeArrowheads="1"/>
          </p:cNvSpPr>
          <p:nvPr/>
        </p:nvSpPr>
        <p:spPr bwMode="auto">
          <a:xfrm>
            <a:off x="1752600" y="212725"/>
            <a:ext cx="73914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500" b="1" i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Pax Romana</a:t>
            </a:r>
            <a:r>
              <a:rPr lang="en-US" sz="41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:  </a:t>
            </a:r>
            <a:r>
              <a:rPr lang="en-US" sz="37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27 BCE – 180 CE</a:t>
            </a:r>
          </a:p>
        </p:txBody>
      </p:sp>
      <p:pic>
        <p:nvPicPr>
          <p:cNvPr id="29699" name="Picture 5" descr="augustus-1d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5029200" y="1295400"/>
            <a:ext cx="3854450" cy="1878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700" name="Picture 6" descr="caesaraug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 l="22812" r="21875"/>
          <a:stretch>
            <a:fillRect/>
          </a:stretch>
        </p:blipFill>
        <p:spPr bwMode="auto">
          <a:xfrm>
            <a:off x="1981200" y="1143000"/>
            <a:ext cx="2754313" cy="3733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701" name="Picture 7" descr="blue bowl-1c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4583113"/>
            <a:ext cx="3048000" cy="19129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702" name="Picture 8" descr="Flavian Woman-90"/>
          <p:cNvPicPr>
            <a:picLocks noChangeAspect="1" noChangeArrowheads="1"/>
          </p:cNvPicPr>
          <p:nvPr/>
        </p:nvPicPr>
        <p:blipFill>
          <a:blip r:embed="rId6" cstate="print">
            <a:lum bright="18000" contrast="6000"/>
          </a:blip>
          <a:srcRect/>
          <a:stretch>
            <a:fillRect/>
          </a:stretch>
        </p:blipFill>
        <p:spPr bwMode="auto">
          <a:xfrm>
            <a:off x="6172200" y="3429000"/>
            <a:ext cx="1981200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Greatest Extent of the Roman </a:t>
            </a:r>
            <a:r>
              <a:rPr lang="en-US" sz="42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Empire</a:t>
            </a:r>
            <a:endParaRPr lang="en-US" sz="42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905000" y="1790700"/>
            <a:ext cx="7086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Rise of Christianity</a:t>
            </a:r>
          </a:p>
        </p:txBody>
      </p:sp>
      <p:pic>
        <p:nvPicPr>
          <p:cNvPr id="31747" name="Picture 3" descr="map-Christian Popul in Ro Emp-1st 2 centuries AD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1981200" y="1219200"/>
            <a:ext cx="6794500" cy="5056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ext Box 2"/>
          <p:cNvSpPr txBox="1">
            <a:spLocks noChangeArrowheads="1"/>
          </p:cNvSpPr>
          <p:nvPr/>
        </p:nvSpPr>
        <p:spPr bwMode="auto">
          <a:xfrm>
            <a:off x="2057400" y="212725"/>
            <a:ext cx="6705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2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Spread of Christianity</a:t>
            </a:r>
          </a:p>
        </p:txBody>
      </p:sp>
      <p:pic>
        <p:nvPicPr>
          <p:cNvPr id="33795" name="Picture 5" descr="map-Spread of Christianity-300-600"/>
          <p:cNvPicPr>
            <a:picLocks noChangeAspect="1" noChangeArrowheads="1"/>
          </p:cNvPicPr>
          <p:nvPr/>
        </p:nvPicPr>
        <p:blipFill>
          <a:blip r:embed="rId3" cstate="print">
            <a:lum bright="-6000" contrast="12000"/>
          </a:blip>
          <a:srcRect/>
          <a:stretch>
            <a:fillRect/>
          </a:stretch>
        </p:blipFill>
        <p:spPr bwMode="auto">
          <a:xfrm>
            <a:off x="1905000" y="1295400"/>
            <a:ext cx="7010400" cy="4957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ext Box 2"/>
          <p:cNvSpPr txBox="1">
            <a:spLocks noChangeArrowheads="1"/>
          </p:cNvSpPr>
          <p:nvPr/>
        </p:nvSpPr>
        <p:spPr bwMode="auto">
          <a:xfrm>
            <a:off x="1752600" y="212725"/>
            <a:ext cx="739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0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Imperial Roman Road System</a:t>
            </a:r>
          </a:p>
        </p:txBody>
      </p:sp>
      <p:pic>
        <p:nvPicPr>
          <p:cNvPr id="34819" name="Picture 4" descr="map-Roman Roads-14 AD"/>
          <p:cNvPicPr>
            <a:picLocks noChangeAspect="1" noChangeArrowheads="1"/>
          </p:cNvPicPr>
          <p:nvPr/>
        </p:nvPicPr>
        <p:blipFill>
          <a:blip r:embed="rId3" cstate="print">
            <a:lum bright="6000" contrast="12000"/>
          </a:blip>
          <a:srcRect/>
          <a:stretch>
            <a:fillRect/>
          </a:stretch>
        </p:blipFill>
        <p:spPr bwMode="auto">
          <a:xfrm>
            <a:off x="2057400" y="1371600"/>
            <a:ext cx="6705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828800"/>
            <a:ext cx="4762500" cy="2990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7772400" cy="1143000"/>
          </a:xfrm>
        </p:spPr>
        <p:txBody>
          <a:bodyPr/>
          <a:lstStyle/>
          <a:p>
            <a:r>
              <a:rPr lang="en-US" sz="6000" dirty="0"/>
              <a:t>Caligula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09800" y="5029200"/>
            <a:ext cx="6553200" cy="1828800"/>
          </a:xfrm>
        </p:spPr>
        <p:txBody>
          <a:bodyPr/>
          <a:lstStyle/>
          <a:p>
            <a:r>
              <a:rPr lang="en-US" sz="2800" dirty="0"/>
              <a:t>Mentally disturbed</a:t>
            </a:r>
          </a:p>
          <a:p>
            <a:r>
              <a:rPr lang="en-US" sz="2800" dirty="0"/>
              <a:t>Assassinated after short brutal reign</a:t>
            </a:r>
          </a:p>
        </p:txBody>
      </p:sp>
      <p:pic>
        <p:nvPicPr>
          <p:cNvPr id="87047" name="Picture 7" descr="caligula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72200" y="152400"/>
            <a:ext cx="27559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0"/>
            <a:ext cx="4800600" cy="685800"/>
          </a:xfrm>
        </p:spPr>
        <p:txBody>
          <a:bodyPr/>
          <a:lstStyle/>
          <a:p>
            <a:r>
              <a:rPr lang="en-US" sz="6000" dirty="0"/>
              <a:t>Nero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00600" y="914400"/>
            <a:ext cx="3810000" cy="2895600"/>
          </a:xfrm>
        </p:spPr>
        <p:txBody>
          <a:bodyPr/>
          <a:lstStyle/>
          <a:p>
            <a:r>
              <a:rPr lang="en-US" sz="2400" dirty="0"/>
              <a:t>Good administrator but vicious</a:t>
            </a:r>
          </a:p>
          <a:p>
            <a:r>
              <a:rPr lang="en-US" sz="2400" dirty="0"/>
              <a:t>Murdered many</a:t>
            </a:r>
          </a:p>
          <a:p>
            <a:r>
              <a:rPr lang="en-US" sz="2400" dirty="0"/>
              <a:t>Persecuted Christians</a:t>
            </a:r>
          </a:p>
          <a:p>
            <a:r>
              <a:rPr lang="en-US" sz="2400" dirty="0"/>
              <a:t>Committed suicide</a:t>
            </a:r>
          </a:p>
        </p:txBody>
      </p:sp>
      <p:pic>
        <p:nvPicPr>
          <p:cNvPr id="88071" name="Picture 7" descr="nero_hea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81200" y="228600"/>
            <a:ext cx="2488965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352800"/>
            <a:ext cx="4267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362200" y="5943600"/>
            <a:ext cx="320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The </a:t>
            </a:r>
            <a:r>
              <a:rPr lang="en-US" sz="1400" i="1" dirty="0" smtClean="0">
                <a:solidFill>
                  <a:schemeClr val="bg1"/>
                </a:solidFill>
              </a:rPr>
              <a:t>Aula </a:t>
            </a:r>
            <a:r>
              <a:rPr lang="en-US" sz="1400" i="1" dirty="0" err="1" smtClean="0">
                <a:solidFill>
                  <a:schemeClr val="bg1"/>
                </a:solidFill>
              </a:rPr>
              <a:t>Ottagona</a:t>
            </a:r>
            <a:r>
              <a:rPr lang="en-US" sz="1400" dirty="0" smtClean="0">
                <a:solidFill>
                  <a:schemeClr val="bg1"/>
                </a:solidFill>
              </a:rPr>
              <a:t> (Octagonal room) of Nero's </a:t>
            </a:r>
            <a:r>
              <a:rPr lang="en-US" sz="1400" dirty="0" err="1" smtClean="0">
                <a:solidFill>
                  <a:schemeClr val="bg1"/>
                </a:solidFill>
              </a:rPr>
              <a:t>Domus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Aurea</a:t>
            </a:r>
            <a:r>
              <a:rPr lang="en-US" sz="1400" dirty="0" smtClean="0">
                <a:solidFill>
                  <a:schemeClr val="bg1"/>
                </a:solidFill>
              </a:rPr>
              <a:t> in Rome.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3352800"/>
            <a:ext cx="42672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248400" y="4267200"/>
            <a:ext cx="2438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Frescoed </a:t>
            </a:r>
            <a:r>
              <a:rPr lang="en-US" sz="1400" i="1" dirty="0" err="1" smtClean="0"/>
              <a:t>grotteschi</a:t>
            </a:r>
            <a:r>
              <a:rPr lang="en-US" sz="1400" dirty="0" smtClean="0"/>
              <a:t> ("grotesques") in Nero's </a:t>
            </a:r>
            <a:r>
              <a:rPr lang="en-US" sz="1400" i="1" dirty="0" err="1" smtClean="0"/>
              <a:t>Domus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Aurea</a:t>
            </a:r>
            <a:r>
              <a:rPr lang="en-US" sz="1400" i="1" dirty="0" smtClean="0"/>
              <a:t>.</a:t>
            </a:r>
            <a:endParaRPr lang="en-US" sz="1400" dirty="0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048000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500"/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34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29400" y="152400"/>
            <a:ext cx="2514600" cy="762000"/>
          </a:xfrm>
        </p:spPr>
        <p:txBody>
          <a:bodyPr/>
          <a:lstStyle/>
          <a:p>
            <a:r>
              <a:rPr lang="en-US" dirty="0"/>
              <a:t>Hadrian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29400" y="3352800"/>
            <a:ext cx="2514600" cy="2895600"/>
          </a:xfrm>
        </p:spPr>
        <p:txBody>
          <a:bodyPr/>
          <a:lstStyle/>
          <a:p>
            <a:r>
              <a:rPr lang="en-US" sz="2000" dirty="0"/>
              <a:t>Consolidated earlier conquests</a:t>
            </a:r>
          </a:p>
          <a:p>
            <a:r>
              <a:rPr lang="en-US" sz="2000" dirty="0"/>
              <a:t>Reorganized the </a:t>
            </a:r>
            <a:r>
              <a:rPr lang="en-US" sz="2000" dirty="0" smtClean="0"/>
              <a:t>bureaucracy</a:t>
            </a:r>
          </a:p>
          <a:p>
            <a:r>
              <a:rPr lang="en-US" sz="2000" dirty="0" smtClean="0"/>
              <a:t>Great Builder (Pantheon, Hadrian’s Wall, Tivoli Complex)</a:t>
            </a:r>
            <a:endParaRPr lang="en-US" sz="2000" dirty="0"/>
          </a:p>
          <a:p>
            <a:pPr>
              <a:buFontTx/>
              <a:buNone/>
            </a:pPr>
            <a:endParaRPr lang="en-US" sz="2800" dirty="0"/>
          </a:p>
        </p:txBody>
      </p:sp>
      <p:sp>
        <p:nvSpPr>
          <p:cNvPr id="92165" name="Rectangle 5"/>
          <p:cNvSpPr>
            <a:spLocks noChangeArrowheads="1"/>
          </p:cNvSpPr>
          <p:nvPr/>
        </p:nvSpPr>
        <p:spPr bwMode="ltGray">
          <a:xfrm>
            <a:off x="3632200" y="2409825"/>
            <a:ext cx="50180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44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295400"/>
            <a:ext cx="36512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295400"/>
            <a:ext cx="4057739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14800" y="38100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Britannia (Britain)</a:t>
            </a:r>
            <a:endParaRPr lang="en-US" dirty="0"/>
          </a:p>
        </p:txBody>
      </p:sp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304800"/>
            <a:ext cx="4752975" cy="618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4" name="Picture 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914400"/>
            <a:ext cx="2286000" cy="2164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5000" y="457200"/>
            <a:ext cx="4699559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2600" y="304800"/>
            <a:ext cx="4800600" cy="329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52600" y="3581400"/>
            <a:ext cx="487680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52600" y="228600"/>
            <a:ext cx="23907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59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14800" y="228600"/>
            <a:ext cx="2514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4724400" cy="838200"/>
          </a:xfrm>
        </p:spPr>
        <p:txBody>
          <a:bodyPr/>
          <a:lstStyle/>
          <a:p>
            <a:r>
              <a:rPr lang="en-US" dirty="0"/>
              <a:t>Marcus Aurelius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86400" y="4267200"/>
            <a:ext cx="3810000" cy="2971800"/>
          </a:xfrm>
        </p:spPr>
        <p:txBody>
          <a:bodyPr/>
          <a:lstStyle/>
          <a:p>
            <a:r>
              <a:rPr lang="en-US" sz="2800" dirty="0"/>
              <a:t>Brought empire to height of economic prosperity</a:t>
            </a:r>
          </a:p>
          <a:p>
            <a:r>
              <a:rPr lang="en-US" sz="2800" dirty="0"/>
              <a:t>Defeated invaders</a:t>
            </a:r>
          </a:p>
          <a:p>
            <a:r>
              <a:rPr lang="en-US" sz="2800" dirty="0"/>
              <a:t>Wrote philosophy</a:t>
            </a: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ltGray">
          <a:xfrm>
            <a:off x="3594100" y="2409825"/>
            <a:ext cx="501808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4220" name="Picture 12" descr="aurelius.gif - 9829 Bytes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7000" y="457200"/>
            <a:ext cx="2484437" cy="3812707"/>
          </a:xfrm>
          <a:noFill/>
          <a:ln/>
        </p:spPr>
      </p:pic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556962"/>
            <a:ext cx="2971800" cy="330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762000"/>
            <a:ext cx="2968220" cy="294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152400"/>
            <a:ext cx="5638800" cy="762000"/>
          </a:xfrm>
        </p:spPr>
        <p:txBody>
          <a:bodyPr/>
          <a:lstStyle/>
          <a:p>
            <a:r>
              <a:rPr lang="en-US" dirty="0"/>
              <a:t>Gladiators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914400"/>
            <a:ext cx="3810000" cy="4114800"/>
          </a:xfrm>
        </p:spPr>
        <p:txBody>
          <a:bodyPr/>
          <a:lstStyle/>
          <a:p>
            <a:r>
              <a:rPr lang="en-US" sz="2800" dirty="0"/>
              <a:t>Condemned criminals</a:t>
            </a:r>
          </a:p>
          <a:p>
            <a:r>
              <a:rPr lang="en-US" sz="2800" dirty="0"/>
              <a:t>Prisoners of war</a:t>
            </a:r>
          </a:p>
          <a:p>
            <a:r>
              <a:rPr lang="en-US" sz="2800" dirty="0"/>
              <a:t>Slaves</a:t>
            </a:r>
          </a:p>
          <a:p>
            <a:r>
              <a:rPr lang="en-US" sz="2800" dirty="0"/>
              <a:t>Free men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048000" y="2301875"/>
            <a:ext cx="2232025" cy="2255838"/>
            <a:chOff x="0" y="0"/>
            <a:chExt cx="1406" cy="1421"/>
          </a:xfrm>
        </p:grpSpPr>
        <p:sp>
          <p:nvSpPr>
            <p:cNvPr id="95237" name="Rectangle 5"/>
            <p:cNvSpPr>
              <a:spLocks noChangeArrowheads="1"/>
            </p:cNvSpPr>
            <p:nvPr/>
          </p:nvSpPr>
          <p:spPr bwMode="ltGray">
            <a:xfrm>
              <a:off x="0" y="0"/>
              <a:ext cx="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95238" name="Rectangle 6"/>
            <p:cNvSpPr>
              <a:spLocks noChangeArrowheads="1"/>
            </p:cNvSpPr>
            <p:nvPr/>
          </p:nvSpPr>
          <p:spPr bwMode="ltGray">
            <a:xfrm>
              <a:off x="0" y="0"/>
              <a:ext cx="1406" cy="14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en-US" b="1">
                  <a:latin typeface="Arial" charset="0"/>
                </a:rPr>
                <a:t>  </a:t>
              </a:r>
              <a:r>
                <a:rPr lang="en-US" sz="11800" b="1">
                  <a:latin typeface="Arial" charset="0"/>
                </a:rPr>
                <a:t> </a:t>
              </a:r>
              <a:r>
                <a:rPr lang="en-US" b="1">
                  <a:latin typeface="Arial" charset="0"/>
                </a:rPr>
                <a:t>                                </a:t>
              </a:r>
            </a:p>
          </p:txBody>
        </p:sp>
      </p:grpSp>
      <p:pic>
        <p:nvPicPr>
          <p:cNvPr id="95241" name="Picture 9" descr="Gladiator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838200"/>
            <a:ext cx="3810000" cy="2500313"/>
          </a:xfrm>
          <a:noFill/>
          <a:ln/>
        </p:spPr>
      </p:pic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3429000"/>
            <a:ext cx="3810000" cy="2686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038600"/>
            <a:ext cx="3197445" cy="2528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4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Empire in Crisis: 3c</a:t>
            </a:r>
          </a:p>
        </p:txBody>
      </p:sp>
      <p:pic>
        <p:nvPicPr>
          <p:cNvPr id="35843" name="Picture 4" descr="The Roman Empire in Crisis, c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/>
          <a:stretch>
            <a:fillRect/>
          </a:stretch>
        </p:blipFill>
        <p:spPr bwMode="auto">
          <a:xfrm>
            <a:off x="2133600" y="990600"/>
            <a:ext cx="6553200" cy="5610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2057400" y="152400"/>
            <a:ext cx="6705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4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The Legacy of Rome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438400" y="1219200"/>
            <a:ext cx="62484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Republican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Government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Law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Latin Language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Catholic Church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City Planning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Romanesque Architectural Style</a:t>
            </a:r>
          </a:p>
          <a:p>
            <a:pPr marL="350838" indent="-350838">
              <a:buClr>
                <a:srgbClr val="FD796B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Roman Engineering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Aqueducts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Sewage systems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Dams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Cement</a:t>
            </a:r>
          </a:p>
          <a:p>
            <a:pPr marL="1311275" lvl="2" indent="-396875">
              <a:buClr>
                <a:srgbClr val="003399"/>
              </a:buClr>
              <a:buSzPct val="140000"/>
              <a:buFontTx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Arch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625</TotalTime>
  <Words>223</Words>
  <Application>Microsoft Office PowerPoint</Application>
  <PresentationFormat>On-screen Show (4:3)</PresentationFormat>
  <Paragraphs>74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Ravie</vt:lpstr>
      <vt:lpstr>Rockwell Extra Bold</vt:lpstr>
      <vt:lpstr>Book Antiqua</vt:lpstr>
      <vt:lpstr>Comic Sans MS</vt:lpstr>
      <vt:lpstr>Wingdings</vt:lpstr>
      <vt:lpstr>Blank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Caligula</vt:lpstr>
      <vt:lpstr>Nero</vt:lpstr>
      <vt:lpstr>Hadrian</vt:lpstr>
      <vt:lpstr>Marcus Aurelius</vt:lpstr>
      <vt:lpstr>Gladiators</vt:lpstr>
      <vt:lpstr>Slide 15</vt:lpstr>
      <vt:lpstr>Slide 16</vt:lpstr>
    </vt:vector>
  </TitlesOfParts>
  <Company>Horace Greeley HS    Chappaqua, 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Rome - Regents Review</dc:title>
  <dc:creator>Mr. Ott @ BETA</dc:creator>
  <cp:lastModifiedBy>Alex</cp:lastModifiedBy>
  <cp:revision>109</cp:revision>
  <cp:lastPrinted>1601-01-01T00:00:00Z</cp:lastPrinted>
  <dcterms:created xsi:type="dcterms:W3CDTF">2004-04-19T01:53:14Z</dcterms:created>
  <dcterms:modified xsi:type="dcterms:W3CDTF">2011-11-13T16:38:26Z</dcterms:modified>
</cp:coreProperties>
</file>