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3" r:id="rId13"/>
    <p:sldId id="315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77" autoAdjust="0"/>
    <p:restoredTop sz="94660"/>
  </p:normalViewPr>
  <p:slideViewPr>
    <p:cSldViewPr snapToGrid="0">
      <p:cViewPr varScale="1">
        <p:scale>
          <a:sx n="55" d="100"/>
          <a:sy n="55" d="100"/>
        </p:scale>
        <p:origin x="-82" y="-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hidden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invGray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fld id="{6BEC728A-0877-4FB1-BC66-1B6A23F770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7B98F-9BB1-4923-86BF-B2B42FA66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F7637-15C7-4FF1-8255-ACE9D0E65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568E0-55B6-44E7-8D2E-E40C0D16E9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EDBE-EF32-43E5-AEB4-D5AD1A068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78B6F-7460-43E2-8632-C739F71515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43938-2FB5-45BC-8143-7D66547044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286F2-8F56-43F0-949F-6834D7926A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4FA8-17F1-47F8-A9AB-395D152612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8D839-7AD4-4C45-AEA6-558DDCE3D5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BBF9B-CE3F-4422-B49A-0A051A479D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0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1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2" name="Freeform 6"/>
          <p:cNvSpPr>
            <a:spLocks/>
          </p:cNvSpPr>
          <p:nvPr/>
        </p:nvSpPr>
        <p:spPr bwMode="invGray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3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4" name="Freeform 8"/>
          <p:cNvSpPr>
            <a:spLocks/>
          </p:cNvSpPr>
          <p:nvPr/>
        </p:nvSpPr>
        <p:spPr bwMode="white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105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33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B399A74C-ECB7-4D56-A128-D3F98D6135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3195" y="2019301"/>
            <a:ext cx="5821054" cy="11430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Franklin D. Roosevelt</a:t>
            </a:r>
            <a:b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and the New Deal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03929" y="3430979"/>
            <a:ext cx="6400800" cy="17526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Redefined Democracy:</a:t>
            </a:r>
          </a:p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Political Rights </a:t>
            </a: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 Economic</a:t>
            </a:r>
            <a:b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Security  Social Justice</a:t>
            </a:r>
          </a:p>
        </p:txBody>
      </p:sp>
      <p:pic>
        <p:nvPicPr>
          <p:cNvPr id="3076" name="Picture 6" descr="fd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146" y="2003961"/>
            <a:ext cx="1982788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2504" y="273132"/>
            <a:ext cx="87639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Aim:  What were the causes &amp; effects of FDR’s </a:t>
            </a:r>
            <a:r>
              <a:rPr lang="en-US" sz="2800" dirty="0" smtClean="0"/>
              <a:t> Presidency and the New </a:t>
            </a:r>
            <a:r>
              <a:rPr lang="en-US" sz="2800" dirty="0" smtClean="0"/>
              <a:t>Deal?</a:t>
            </a:r>
          </a:p>
          <a:p>
            <a:endParaRPr lang="en-US" sz="2800" dirty="0"/>
          </a:p>
          <a:p>
            <a:r>
              <a:rPr lang="en-US" sz="2800" dirty="0" smtClean="0"/>
              <a:t>Do Now:  Take a Quiz – You have 5-7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61938"/>
            <a:ext cx="7772400" cy="1143000"/>
          </a:xfrm>
        </p:spPr>
        <p:txBody>
          <a:bodyPr/>
          <a:lstStyle/>
          <a:p>
            <a:r>
              <a:rPr lang="en-US" smtClean="0"/>
              <a:t>Causes of the Great Depression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" y="1517650"/>
            <a:ext cx="4800600" cy="4114800"/>
          </a:xfrm>
        </p:spPr>
        <p:txBody>
          <a:bodyPr/>
          <a:lstStyle/>
          <a:p>
            <a:r>
              <a:rPr lang="en-US" sz="3200" dirty="0" smtClean="0"/>
              <a:t>Agricultural overproduction</a:t>
            </a:r>
          </a:p>
          <a:p>
            <a:r>
              <a:rPr lang="en-US" sz="3200" dirty="0" smtClean="0"/>
              <a:t>Industrial overproduction</a:t>
            </a:r>
          </a:p>
          <a:p>
            <a:r>
              <a:rPr lang="en-US" sz="3200" dirty="0" smtClean="0"/>
              <a:t>Unequal distribution of wealth</a:t>
            </a:r>
          </a:p>
          <a:p>
            <a:r>
              <a:rPr lang="en-US" sz="3200" dirty="0" smtClean="0"/>
              <a:t>Over-extension of credit</a:t>
            </a:r>
          </a:p>
          <a:p>
            <a:r>
              <a:rPr lang="en-US" sz="3200" dirty="0" smtClean="0"/>
              <a:t>International economic situation</a:t>
            </a:r>
          </a:p>
        </p:txBody>
      </p:sp>
      <p:pic>
        <p:nvPicPr>
          <p:cNvPr id="4100" name="Picture 8" descr="acoffee"/>
          <p:cNvPicPr>
            <a:picLocks noChangeAspect="1" noChangeArrowheads="1"/>
          </p:cNvPicPr>
          <p:nvPr/>
        </p:nvPicPr>
        <p:blipFill>
          <a:blip r:embed="rId2" cstate="print"/>
          <a:srcRect t="1186" r="36998"/>
          <a:stretch>
            <a:fillRect/>
          </a:stretch>
        </p:blipFill>
        <p:spPr bwMode="auto">
          <a:xfrm>
            <a:off x="5045075" y="1558925"/>
            <a:ext cx="3787775" cy="481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7025"/>
            <a:ext cx="9144000" cy="1143000"/>
          </a:xfrm>
        </p:spPr>
        <p:txBody>
          <a:bodyPr/>
          <a:lstStyle/>
          <a:p>
            <a:r>
              <a:rPr lang="en-US" sz="4000" smtClean="0"/>
              <a:t>How Herbert Hoover Dealt with the Crisis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1620838"/>
            <a:ext cx="4292600" cy="4114800"/>
          </a:xfrm>
        </p:spPr>
        <p:txBody>
          <a:bodyPr/>
          <a:lstStyle/>
          <a:p>
            <a:r>
              <a:rPr lang="en-US" smtClean="0"/>
              <a:t>He played the game of confidence economics and just kept saying: “Prosperity is right around the corner.”</a:t>
            </a:r>
          </a:p>
        </p:txBody>
      </p:sp>
      <p:pic>
        <p:nvPicPr>
          <p:cNvPr id="5124" name="Picture 7" descr="1101391218_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0475" y="1606550"/>
            <a:ext cx="38100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50800"/>
            <a:ext cx="7772400" cy="1143000"/>
          </a:xfrm>
        </p:spPr>
        <p:txBody>
          <a:bodyPr/>
          <a:lstStyle/>
          <a:p>
            <a:r>
              <a:rPr lang="en-US" smtClean="0"/>
              <a:t>Voluntary Measures</a:t>
            </a:r>
          </a:p>
        </p:txBody>
      </p:sp>
      <p:sp>
        <p:nvSpPr>
          <p:cNvPr id="61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5300" y="1282700"/>
            <a:ext cx="6172200" cy="5270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Hoover eventually established two privately-funded organizations: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olidFill>
                  <a:schemeClr val="tx2"/>
                </a:solidFill>
              </a:rPr>
              <a:t>The National Credit Association</a:t>
            </a:r>
            <a:r>
              <a:rPr lang="en-US" smtClean="0"/>
              <a:t> provided $1/2 billion to businesses for emergency loans, but it was too under-funded to do much good.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solidFill>
                  <a:schemeClr val="tx2"/>
                </a:solidFill>
              </a:rPr>
              <a:t>The Organization for Unemployment Relief</a:t>
            </a:r>
            <a:r>
              <a:rPr lang="en-US" smtClean="0"/>
              <a:t> was a clearing house for relief agencies. However, state and local governments were already in too much debt to benefit from it.</a:t>
            </a:r>
          </a:p>
          <a:p>
            <a:pPr>
              <a:lnSpc>
                <a:spcPct val="90000"/>
              </a:lnSpc>
            </a:pPr>
            <a:endParaRPr lang="en-US" smtClean="0"/>
          </a:p>
        </p:txBody>
      </p:sp>
      <p:pic>
        <p:nvPicPr>
          <p:cNvPr id="6148" name="Picture 10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7029450" y="1139825"/>
            <a:ext cx="1709738" cy="548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3500"/>
            <a:ext cx="7772400" cy="1143000"/>
          </a:xfrm>
        </p:spPr>
        <p:txBody>
          <a:bodyPr/>
          <a:lstStyle/>
          <a:p>
            <a:r>
              <a:rPr lang="en-US" smtClean="0"/>
              <a:t>Limited Government Intervention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1409700"/>
            <a:ext cx="6350000" cy="5295900"/>
          </a:xfrm>
        </p:spPr>
        <p:txBody>
          <a:bodyPr/>
          <a:lstStyle/>
          <a:p>
            <a:r>
              <a:rPr lang="en-US" smtClean="0"/>
              <a:t>In the end, Hoover resorted to government intervention: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The Reconstruction Finance Corp</a:t>
            </a:r>
            <a:r>
              <a:rPr lang="en-US" smtClean="0"/>
              <a:t> gave $1-1/2 billion in federal loans to banks, insurance companies, and industry to prevent bankruptcies, but it was too little, too late.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The Home Loan Bank Act</a:t>
            </a:r>
            <a:r>
              <a:rPr lang="en-US" smtClean="0"/>
              <a:t> provided federal loans to homeowners to prevent foreclosures, but got bogged down in red tape.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8638" y="1123950"/>
            <a:ext cx="1690687" cy="547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Reasons for Ineffectiveness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3873500" cy="4114800"/>
          </a:xfrm>
        </p:spPr>
        <p:txBody>
          <a:bodyPr/>
          <a:lstStyle/>
          <a:p>
            <a:r>
              <a:rPr lang="en-US" smtClean="0"/>
              <a:t>Hoover</a:t>
            </a:r>
            <a:r>
              <a:rPr lang="en-US" b="1" smtClean="0"/>
              <a:t> </a:t>
            </a:r>
            <a:r>
              <a:rPr lang="en-US" smtClean="0"/>
              <a:t>thought business should be self-regulating.</a:t>
            </a:r>
          </a:p>
          <a:p>
            <a:r>
              <a:rPr lang="en-US" smtClean="0"/>
              <a:t>He had a mania for a balanced budget.</a:t>
            </a:r>
          </a:p>
          <a:p>
            <a:r>
              <a:rPr lang="en-US" smtClean="0"/>
              <a:t>He lacked political finesse.</a:t>
            </a:r>
          </a:p>
        </p:txBody>
      </p:sp>
      <p:pic>
        <p:nvPicPr>
          <p:cNvPr id="8196" name="Picture 5" descr="lect1_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6425" y="2030413"/>
            <a:ext cx="4524375" cy="38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152400"/>
            <a:ext cx="8255000" cy="1143000"/>
          </a:xfrm>
        </p:spPr>
        <p:txBody>
          <a:bodyPr/>
          <a:lstStyle/>
          <a:p>
            <a:r>
              <a:rPr lang="en-US" smtClean="0"/>
              <a:t>Franklin D. Roosevelt’s Appeal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58900"/>
            <a:ext cx="4368800" cy="5207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In 1932 presidential election, </a:t>
            </a:r>
            <a:r>
              <a:rPr lang="en-US" sz="2800" smtClean="0">
                <a:solidFill>
                  <a:srgbClr val="FFC000"/>
                </a:solidFill>
              </a:rPr>
              <a:t>FDR</a:t>
            </a:r>
            <a:r>
              <a:rPr lang="en-US" sz="2800" smtClean="0"/>
              <a:t> was perceived as </a:t>
            </a:r>
            <a:r>
              <a:rPr lang="en-US" sz="2800" smtClean="0">
                <a:solidFill>
                  <a:srgbClr val="FFC000"/>
                </a:solidFill>
              </a:rPr>
              <a:t>a man of action.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FFC000"/>
                </a:solidFill>
              </a:rPr>
              <a:t>Hoover</a:t>
            </a:r>
            <a:r>
              <a:rPr lang="en-US" sz="2800" smtClean="0"/>
              <a:t> was viewed as </a:t>
            </a:r>
            <a:r>
              <a:rPr lang="en-US" sz="2800" smtClean="0">
                <a:solidFill>
                  <a:srgbClr val="FFC000"/>
                </a:solidFill>
              </a:rPr>
              <a:t>a “do-nothing president.”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FFC000"/>
                </a:solidFill>
              </a:rPr>
              <a:t>Norman Thomas</a:t>
            </a:r>
            <a:r>
              <a:rPr lang="en-US" sz="2800" smtClean="0"/>
              <a:t>, the Socialist candidate, was viewed as a </a:t>
            </a:r>
            <a:r>
              <a:rPr lang="en-US" sz="2800" smtClean="0">
                <a:solidFill>
                  <a:srgbClr val="FFC000"/>
                </a:solidFill>
              </a:rPr>
              <a:t>radical</a:t>
            </a:r>
            <a:r>
              <a:rPr lang="en-US" sz="2800" smtClean="0"/>
              <a:t>. 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Results: </a:t>
            </a:r>
            <a:r>
              <a:rPr lang="en-US" sz="2800" smtClean="0">
                <a:solidFill>
                  <a:srgbClr val="FFC000"/>
                </a:solidFill>
              </a:rPr>
              <a:t>a landslide for Democrats </a:t>
            </a:r>
            <a:r>
              <a:rPr lang="en-US" sz="2800" smtClean="0"/>
              <a:t>and a mandate to use government as an agency for human welfare.</a:t>
            </a:r>
          </a:p>
        </p:txBody>
      </p:sp>
      <p:pic>
        <p:nvPicPr>
          <p:cNvPr id="9220" name="Picture 10" descr="lect2_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1725" y="1349375"/>
            <a:ext cx="4043363" cy="529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Map of the Presidential Election of 1932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609600"/>
            <a:ext cx="8674100" cy="1143000"/>
          </a:xfrm>
        </p:spPr>
        <p:txBody>
          <a:bodyPr/>
          <a:lstStyle/>
          <a:p>
            <a:r>
              <a:rPr lang="en-US" smtClean="0"/>
              <a:t>Situation When FDR Entered Office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4414838" cy="4114800"/>
          </a:xfrm>
        </p:spPr>
        <p:txBody>
          <a:bodyPr/>
          <a:lstStyle/>
          <a:p>
            <a:r>
              <a:rPr lang="en-US" smtClean="0"/>
              <a:t>In March 1933, the country was virtually </a:t>
            </a:r>
            <a:r>
              <a:rPr lang="en-US" smtClean="0">
                <a:solidFill>
                  <a:srgbClr val="FFC000"/>
                </a:solidFill>
              </a:rPr>
              <a:t>leaderless </a:t>
            </a:r>
            <a:r>
              <a:rPr lang="en-US" smtClean="0"/>
              <a:t>and the </a:t>
            </a:r>
            <a:r>
              <a:rPr lang="en-US" smtClean="0">
                <a:solidFill>
                  <a:srgbClr val="FFC000"/>
                </a:solidFill>
              </a:rPr>
              <a:t>banking system had collapsed</a:t>
            </a:r>
            <a:r>
              <a:rPr lang="en-US" smtClean="0"/>
              <a:t>.</a:t>
            </a:r>
          </a:p>
        </p:txBody>
      </p:sp>
      <p:pic>
        <p:nvPicPr>
          <p:cNvPr id="11268" name="Picture 4" descr="new deal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8763" y="2763838"/>
            <a:ext cx="13430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9" descr="54c45c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3675" y="1816100"/>
            <a:ext cx="3444875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203200"/>
            <a:ext cx="7772400" cy="1143000"/>
          </a:xfrm>
        </p:spPr>
        <p:txBody>
          <a:bodyPr/>
          <a:lstStyle/>
          <a:p>
            <a:r>
              <a:rPr lang="en-US" smtClean="0"/>
              <a:t>FDR Restored Confidence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219200"/>
            <a:ext cx="4089400" cy="5397500"/>
          </a:xfrm>
        </p:spPr>
        <p:txBody>
          <a:bodyPr/>
          <a:lstStyle/>
          <a:p>
            <a:r>
              <a:rPr lang="en-US" sz="2800" smtClean="0"/>
              <a:t>In his inaugural address, he said </a:t>
            </a:r>
            <a:r>
              <a:rPr lang="en-US" sz="2800" i="1" smtClean="0">
                <a:solidFill>
                  <a:srgbClr val="FFC000"/>
                </a:solidFill>
              </a:rPr>
              <a:t>“The only thing we have to fear is fear itself….” </a:t>
            </a:r>
          </a:p>
          <a:p>
            <a:r>
              <a:rPr lang="en-US" sz="2800" smtClean="0"/>
              <a:t>He promised vigorous</a:t>
            </a:r>
            <a:r>
              <a:rPr lang="en-US" sz="2800" smtClean="0">
                <a:solidFill>
                  <a:srgbClr val="FFC000"/>
                </a:solidFill>
              </a:rPr>
              <a:t> leadership</a:t>
            </a:r>
            <a:r>
              <a:rPr lang="en-US" sz="2800" smtClean="0"/>
              <a:t> and </a:t>
            </a:r>
            <a:r>
              <a:rPr lang="en-US" sz="2800" smtClean="0">
                <a:solidFill>
                  <a:srgbClr val="FFC000"/>
                </a:solidFill>
              </a:rPr>
              <a:t>bold action</a:t>
            </a:r>
            <a:r>
              <a:rPr lang="en-US" sz="2800" smtClean="0"/>
              <a:t>, called for </a:t>
            </a:r>
            <a:r>
              <a:rPr lang="en-US" sz="2800" smtClean="0">
                <a:solidFill>
                  <a:srgbClr val="FFC000"/>
                </a:solidFill>
              </a:rPr>
              <a:t>discipline</a:t>
            </a:r>
            <a:r>
              <a:rPr lang="en-US" sz="2800" smtClean="0"/>
              <a:t> and </a:t>
            </a:r>
            <a:r>
              <a:rPr lang="en-US" sz="2800" smtClean="0">
                <a:solidFill>
                  <a:srgbClr val="FFC000"/>
                </a:solidFill>
              </a:rPr>
              <a:t>cooperation</a:t>
            </a:r>
            <a:r>
              <a:rPr lang="en-US" sz="2800" smtClean="0"/>
              <a:t>, expressed his faith in democracy, and asked for divine protection and guidance.</a:t>
            </a:r>
          </a:p>
        </p:txBody>
      </p:sp>
      <p:pic>
        <p:nvPicPr>
          <p:cNvPr id="12292" name="Picture 5" descr=" Inauguration of President Franklin Roosevelt."/>
          <p:cNvPicPr>
            <a:picLocks noChangeAspect="1" noChangeArrowheads="1"/>
          </p:cNvPicPr>
          <p:nvPr/>
        </p:nvPicPr>
        <p:blipFill>
          <a:blip r:embed="rId2" cstate="print"/>
          <a:srcRect r="14912"/>
          <a:stretch>
            <a:fillRect/>
          </a:stretch>
        </p:blipFill>
        <p:spPr bwMode="auto">
          <a:xfrm>
            <a:off x="4289425" y="1633538"/>
            <a:ext cx="4854575" cy="457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00" y="0"/>
            <a:ext cx="7772400" cy="1143000"/>
          </a:xfrm>
        </p:spPr>
        <p:txBody>
          <a:bodyPr/>
          <a:lstStyle/>
          <a:p>
            <a:r>
              <a:rPr lang="en-US" smtClean="0"/>
              <a:t>FDR’s Personal Qualities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300" y="1028700"/>
            <a:ext cx="5067300" cy="5613400"/>
          </a:xfrm>
        </p:spPr>
        <p:txBody>
          <a:bodyPr/>
          <a:lstStyle/>
          <a:p>
            <a:r>
              <a:rPr lang="en-US" sz="2800" smtClean="0"/>
              <a:t>He was a </a:t>
            </a:r>
            <a:r>
              <a:rPr lang="en-US" sz="2800" smtClean="0">
                <a:solidFill>
                  <a:schemeClr val="tx2"/>
                </a:solidFill>
              </a:rPr>
              <a:t>practical politician</a:t>
            </a:r>
            <a:r>
              <a:rPr lang="en-US" sz="2800" smtClean="0"/>
              <a:t> who practiced the art of the possible.</a:t>
            </a:r>
          </a:p>
          <a:p>
            <a:r>
              <a:rPr lang="en-US" sz="2800" smtClean="0"/>
              <a:t>He was a </a:t>
            </a:r>
            <a:r>
              <a:rPr lang="en-US" sz="2800" smtClean="0">
                <a:solidFill>
                  <a:schemeClr val="tx2"/>
                </a:solidFill>
              </a:rPr>
              <a:t>charismatic</a:t>
            </a:r>
            <a:r>
              <a:rPr lang="en-US" sz="2800" smtClean="0"/>
              <a:t> person who exhibited a warmth and understanding of people.</a:t>
            </a:r>
          </a:p>
          <a:p>
            <a:r>
              <a:rPr lang="en-US" sz="2800" smtClean="0"/>
              <a:t>He </a:t>
            </a:r>
            <a:r>
              <a:rPr lang="en-US" sz="2800" smtClean="0">
                <a:solidFill>
                  <a:schemeClr val="tx2"/>
                </a:solidFill>
              </a:rPr>
              <a:t>knew</a:t>
            </a:r>
            <a:r>
              <a:rPr lang="en-US" sz="2800" smtClean="0"/>
              <a:t> </a:t>
            </a:r>
            <a:r>
              <a:rPr lang="en-US" sz="2800" smtClean="0">
                <a:solidFill>
                  <a:schemeClr val="tx2"/>
                </a:solidFill>
              </a:rPr>
              <a:t>how to handle press</a:t>
            </a:r>
            <a:r>
              <a:rPr lang="en-US" sz="2800" smtClean="0"/>
              <a:t> by focusing attention on Washington.</a:t>
            </a:r>
          </a:p>
          <a:p>
            <a:r>
              <a:rPr lang="en-US" sz="2800" smtClean="0"/>
              <a:t>He </a:t>
            </a:r>
            <a:r>
              <a:rPr lang="en-US" sz="2800" smtClean="0">
                <a:solidFill>
                  <a:schemeClr val="tx2"/>
                </a:solidFill>
              </a:rPr>
              <a:t>provided dynamic leadership</a:t>
            </a:r>
            <a:r>
              <a:rPr lang="en-US" sz="2800" smtClean="0"/>
              <a:t> in a time of crisis. </a:t>
            </a:r>
          </a:p>
          <a:p>
            <a:r>
              <a:rPr lang="en-US" sz="2800" smtClean="0"/>
              <a:t>He was </a:t>
            </a:r>
            <a:r>
              <a:rPr lang="en-US" sz="2800" smtClean="0">
                <a:solidFill>
                  <a:schemeClr val="tx2"/>
                </a:solidFill>
              </a:rPr>
              <a:t>willing to experiment</a:t>
            </a:r>
          </a:p>
        </p:txBody>
      </p:sp>
      <p:pic>
        <p:nvPicPr>
          <p:cNvPr id="13316" name="Picture 5" descr="fdr2"/>
          <p:cNvPicPr>
            <a:picLocks noChangeAspect="1" noChangeArrowheads="1"/>
          </p:cNvPicPr>
          <p:nvPr/>
        </p:nvPicPr>
        <p:blipFill>
          <a:blip r:embed="rId2" cstate="print"/>
          <a:srcRect t="720"/>
          <a:stretch>
            <a:fillRect/>
          </a:stretch>
        </p:blipFill>
        <p:spPr bwMode="auto">
          <a:xfrm>
            <a:off x="5384800" y="1150938"/>
            <a:ext cx="3560763" cy="525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0"/>
            <a:ext cx="7772400" cy="1143000"/>
          </a:xfrm>
        </p:spPr>
        <p:txBody>
          <a:bodyPr/>
          <a:lstStyle/>
          <a:p>
            <a:r>
              <a:rPr lang="en-US" smtClean="0"/>
              <a:t>Purposes of the New Deal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93800"/>
            <a:ext cx="4937125" cy="5297488"/>
          </a:xfrm>
        </p:spPr>
        <p:txBody>
          <a:bodyPr/>
          <a:lstStyle/>
          <a:p>
            <a:pPr>
              <a:spcBef>
                <a:spcPts val="675"/>
              </a:spcBef>
            </a:pPr>
            <a:r>
              <a:rPr lang="en-US" sz="2800" smtClean="0">
                <a:solidFill>
                  <a:schemeClr val="tx2"/>
                </a:solidFill>
              </a:rPr>
              <a:t>Relief: </a:t>
            </a:r>
            <a:r>
              <a:rPr lang="en-US" sz="2800" smtClean="0"/>
              <a:t> to provide jobs for the unemployed and to protect farmers from foreclosure</a:t>
            </a:r>
            <a:endParaRPr lang="en-US" sz="2800" u="sng" smtClean="0"/>
          </a:p>
          <a:p>
            <a:pPr>
              <a:spcBef>
                <a:spcPts val="675"/>
              </a:spcBef>
            </a:pPr>
            <a:r>
              <a:rPr lang="en-US" sz="2800" smtClean="0">
                <a:solidFill>
                  <a:schemeClr val="tx2"/>
                </a:solidFill>
              </a:rPr>
              <a:t>Recovery:</a:t>
            </a:r>
            <a:r>
              <a:rPr lang="en-US" sz="2800" smtClean="0"/>
              <a:t> to get the economy back into high gear, “priming the pump”</a:t>
            </a:r>
            <a:endParaRPr lang="en-US" sz="2800" u="sng" smtClean="0"/>
          </a:p>
          <a:p>
            <a:pPr>
              <a:spcBef>
                <a:spcPts val="675"/>
              </a:spcBef>
            </a:pPr>
            <a:r>
              <a:rPr lang="en-US" sz="2800" smtClean="0">
                <a:solidFill>
                  <a:schemeClr val="tx2"/>
                </a:solidFill>
              </a:rPr>
              <a:t>Reform: </a:t>
            </a:r>
            <a:r>
              <a:rPr lang="en-US" sz="2800" smtClean="0"/>
              <a:t>To regulate banks, to abolish child labor, and to conserve farm lands</a:t>
            </a:r>
          </a:p>
          <a:p>
            <a:pPr>
              <a:spcBef>
                <a:spcPts val="675"/>
              </a:spcBef>
            </a:pPr>
            <a:r>
              <a:rPr lang="en-US" sz="2800" smtClean="0">
                <a:solidFill>
                  <a:schemeClr val="tx2"/>
                </a:solidFill>
              </a:rPr>
              <a:t>Overall objective</a:t>
            </a:r>
            <a:r>
              <a:rPr lang="en-US" sz="2800" smtClean="0"/>
              <a:t>: to save capitalism</a:t>
            </a:r>
          </a:p>
        </p:txBody>
      </p:sp>
      <p:pic>
        <p:nvPicPr>
          <p:cNvPr id="14340" name="Picture 6" descr="coaz4d_im2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2400" y="1357313"/>
            <a:ext cx="3835400" cy="345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553" y="0"/>
            <a:ext cx="7772400" cy="1143000"/>
          </a:xfrm>
        </p:spPr>
        <p:txBody>
          <a:bodyPr/>
          <a:lstStyle/>
          <a:p>
            <a:r>
              <a:rPr lang="en-US" dirty="0" smtClean="0"/>
              <a:t>New Deal – Project Start – Day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655" y="3671454"/>
            <a:ext cx="7772400" cy="2687782"/>
          </a:xfrm>
        </p:spPr>
        <p:txBody>
          <a:bodyPr/>
          <a:lstStyle/>
          <a:p>
            <a:r>
              <a:rPr lang="en-US" dirty="0" smtClean="0"/>
              <a:t>Complete the three (3) Worksheets as </a:t>
            </a:r>
            <a:r>
              <a:rPr lang="en-US" dirty="0" err="1" smtClean="0"/>
              <a:t>classwork</a:t>
            </a:r>
            <a:r>
              <a:rPr lang="en-US" dirty="0" smtClean="0"/>
              <a:t>. </a:t>
            </a:r>
          </a:p>
          <a:p>
            <a:r>
              <a:rPr lang="en-US" dirty="0" smtClean="0"/>
              <a:t>When completed ask for a New Deal Program Chart to transfer some of your answers to the chart.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3345" y="1094509"/>
            <a:ext cx="7758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project will consists of:</a:t>
            </a:r>
          </a:p>
          <a:p>
            <a:pPr marL="457200" indent="-457200">
              <a:buAutoNum type="arabicPeriod"/>
            </a:pPr>
            <a:r>
              <a:rPr lang="en-US" dirty="0" smtClean="0"/>
              <a:t>FDR &amp; New Deal Worksheets (20pts) - </a:t>
            </a:r>
            <a:r>
              <a:rPr lang="en-US" dirty="0" err="1" smtClean="0"/>
              <a:t>Classwork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New Deal Programs Chart (100pts) - </a:t>
            </a:r>
            <a:r>
              <a:rPr lang="en-US" dirty="0" err="1" smtClean="0"/>
              <a:t>Classwork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Thematic Essay on the New Deal (100pts) – Test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                                               (100pts) - Homework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RIBBONS</Template>
  <TotalTime>2093</TotalTime>
  <Words>556</Words>
  <Application>Microsoft Office PowerPoint</Application>
  <PresentationFormat>On-screen Show (4:3)</PresentationFormat>
  <Paragraphs>54</Paragraphs>
  <Slides>13</Slides>
  <Notes>0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RIBBONS</vt:lpstr>
      <vt:lpstr>Franklin D. Roosevelt and the New Deal</vt:lpstr>
      <vt:lpstr>Causes of the Great Depression</vt:lpstr>
      <vt:lpstr>How Herbert Hoover Dealt with the Crisis</vt:lpstr>
      <vt:lpstr>Voluntary Measures</vt:lpstr>
      <vt:lpstr>Limited Government Intervention</vt:lpstr>
      <vt:lpstr>Reasons for Ineffectiveness</vt:lpstr>
      <vt:lpstr>Franklin D. Roosevelt’s Appeal</vt:lpstr>
      <vt:lpstr>Slide 8</vt:lpstr>
      <vt:lpstr>Situation When FDR Entered Office</vt:lpstr>
      <vt:lpstr>FDR Restored Confidence</vt:lpstr>
      <vt:lpstr>FDR’s Personal Qualities</vt:lpstr>
      <vt:lpstr>Purposes of the New Deal</vt:lpstr>
      <vt:lpstr>New Deal – Project Start – Day 1</vt:lpstr>
    </vt:vector>
  </TitlesOfParts>
  <Company>ESM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Franklin D. Roosevelt and the New Deal</dc:title>
  <dc:creator>Edrene S. McKay</dc:creator>
  <cp:lastModifiedBy>Alex</cp:lastModifiedBy>
  <cp:revision>135</cp:revision>
  <dcterms:created xsi:type="dcterms:W3CDTF">2008-01-10T07:46:24Z</dcterms:created>
  <dcterms:modified xsi:type="dcterms:W3CDTF">2012-03-31T17:56:42Z</dcterms:modified>
</cp:coreProperties>
</file>