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2"/>
  </p:notesMasterIdLst>
  <p:sldIdLst>
    <p:sldId id="256" r:id="rId2"/>
    <p:sldId id="336" r:id="rId3"/>
    <p:sldId id="341" r:id="rId4"/>
    <p:sldId id="322" r:id="rId5"/>
    <p:sldId id="323" r:id="rId6"/>
    <p:sldId id="335" r:id="rId7"/>
    <p:sldId id="327" r:id="rId8"/>
    <p:sldId id="333" r:id="rId9"/>
    <p:sldId id="342" r:id="rId10"/>
    <p:sldId id="34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87750" autoAdjust="0"/>
  </p:normalViewPr>
  <p:slideViewPr>
    <p:cSldViewPr>
      <p:cViewPr>
        <p:scale>
          <a:sx n="75" d="100"/>
          <a:sy n="75" d="100"/>
        </p:scale>
        <p:origin x="-930" y="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A0A27A3-1DA6-463E-AB12-CE53B6180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9E35AD-D2F3-427A-B240-59BFDEE4DA7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69215B-3CE0-41A5-BB34-7C9BBF11E673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5643C-898A-4710-B1C2-03ABCBCDB63C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E58EBF-A19B-40ED-87D0-B3D0E8748B87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5DBAAB-0FF0-4FE6-B2B0-06B2798AA9A0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AAF882-C2A8-4A08-AECA-DC33A429A932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177E9C-7E94-4B72-B6D1-242112482C88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8C6624-7892-4D1A-A4EC-55491C9D6C72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8824067-2396-4654-8153-B392E0BE1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6CA8A-3958-46A6-8C48-B1ABE4764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67C0E53-675B-406C-A21A-4BA93D001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B50F9C1-FF5B-4E05-86B7-633B72012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E442B78-2829-4F43-97BE-96BC023E2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28287-DF5B-4C3D-9C5A-F351D89960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8433893-E1F2-4EAC-BDD3-AF279B1D1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E79B-ACF0-46BF-8F07-E7DF9167E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CE86C64C-ED8C-4958-B6C4-1C031D430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A9087-BD61-4387-BB0A-FD8BF523F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E9524-4220-4D79-8BB3-F24F17CAB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7A1AE-6486-410D-AE2F-C3428B357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96C515C-BC15-4DCB-9F05-99757CADD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8" r:id="rId2"/>
    <p:sldLayoutId id="2147483853" r:id="rId3"/>
    <p:sldLayoutId id="2147483854" r:id="rId4"/>
    <p:sldLayoutId id="2147483855" r:id="rId5"/>
    <p:sldLayoutId id="2147483849" r:id="rId6"/>
    <p:sldLayoutId id="2147483856" r:id="rId7"/>
    <p:sldLayoutId id="2147483850" r:id="rId8"/>
    <p:sldLayoutId id="2147483857" r:id="rId9"/>
    <p:sldLayoutId id="2147483851" r:id="rId10"/>
    <p:sldLayoutId id="2147483858" r:id="rId11"/>
    <p:sldLayoutId id="2147483859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rijuana.com/wiki/Image:Inca-roads-map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9/Incatrail_in_Peru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c.edu/courses/span004/links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BETA\Global%20History%20&amp;%20Geography%20Lessons\MesoAmerica%20-%20Olmec%20-%20Mayan%20-%20Aztec%20-%20Incas%20-%20BETA%202010-11\The_Lost_Gods_-_The_Incas__2_3_.wmv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BETA\Global%20History%20&amp;%20Geography%20Lessons\MesoAmerica%20-%20Olmec%20-%20Mayan%20-%20Aztec%20-%20Incas%20-%20BETA%202010-11\Discovering_the_essential_of_Machu_Picchu.wmv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762000"/>
            <a:ext cx="4131514" cy="4514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581400"/>
            <a:ext cx="4343400" cy="1524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Civilizations </a:t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America’s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876800"/>
            <a:ext cx="12954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Inca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6019800"/>
            <a:ext cx="6705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</a:t>
            </a:r>
            <a:r>
              <a:rPr lang="en-US" b="1" dirty="0" smtClean="0">
                <a:solidFill>
                  <a:schemeClr val="bg1"/>
                </a:solidFill>
              </a:rPr>
              <a:t>Why was the Incan </a:t>
            </a:r>
            <a:r>
              <a:rPr lang="en-US" b="1" smtClean="0">
                <a:solidFill>
                  <a:schemeClr val="bg1"/>
                </a:solidFill>
              </a:rPr>
              <a:t>and </a:t>
            </a:r>
            <a:r>
              <a:rPr lang="en-US" b="1" smtClean="0">
                <a:solidFill>
                  <a:schemeClr val="bg1"/>
                </a:solidFill>
              </a:rPr>
              <a:t>Mesoamerican </a:t>
            </a:r>
            <a:r>
              <a:rPr lang="en-US" b="1" dirty="0" smtClean="0">
                <a:solidFill>
                  <a:schemeClr val="bg1"/>
                </a:solidFill>
              </a:rPr>
              <a:t>civilizations a target for European conquest?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"/>
            <a:ext cx="5029200" cy="37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0" y="55626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Do Now: Name </a:t>
            </a:r>
            <a:r>
              <a:rPr lang="en-US" dirty="0" smtClean="0"/>
              <a:t>and Define "The 4G's &amp; a T" of the Age of Exploration 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2892425" cy="990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Geography</a:t>
            </a:r>
          </a:p>
        </p:txBody>
      </p:sp>
      <p:pic>
        <p:nvPicPr>
          <p:cNvPr id="6" name="Picture 2" descr="Inca empire map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14800" y="111125"/>
            <a:ext cx="5029200" cy="655320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762000" y="1676400"/>
            <a:ext cx="2438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>
                <a:latin typeface="Arial Rounded MT Bold" pitchFamily="34" charset="0"/>
              </a:rPr>
              <a:t>INCA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2667000"/>
            <a:ext cx="2971800" cy="4619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/>
              <a:t>South America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5"/>
          <p:cNvSpPr txBox="1">
            <a:spLocks noChangeArrowheads="1"/>
          </p:cNvSpPr>
          <p:nvPr/>
        </p:nvSpPr>
        <p:spPr bwMode="auto">
          <a:xfrm>
            <a:off x="4572000" y="0"/>
            <a:ext cx="4572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Incas</a:t>
            </a:r>
            <a:endParaRPr lang="en-US" sz="6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577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5800" y="1600200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SzPct val="107000"/>
              <a:buFont typeface="Wingdings" pitchFamily="2" charset="2"/>
              <a:buChar char="Ø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Step-Farming Agriculture</a:t>
            </a:r>
          </a:p>
          <a:p>
            <a:pPr>
              <a:buClr>
                <a:schemeClr val="tx2"/>
              </a:buClr>
              <a:buSzPct val="107000"/>
              <a:buFont typeface="Wingdings" pitchFamily="2" charset="2"/>
              <a:buChar char="Ø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 Herding</a:t>
            </a:r>
          </a:p>
          <a:p>
            <a:pPr>
              <a:buClr>
                <a:schemeClr val="tx2"/>
              </a:buClr>
              <a:buSzPct val="107000"/>
              <a:buFont typeface="Wingdings" pitchFamily="2" charset="2"/>
              <a:buChar char="Ø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Hierarchy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 descr="thellama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438400"/>
            <a:ext cx="4648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495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362200" y="6172200"/>
            <a:ext cx="6096000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>
              <a:lnSpc>
                <a:spcPct val="80000"/>
              </a:lnSpc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Chief crop was the potato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977759"/>
            <a:ext cx="9144000" cy="88024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>
              <a:lnSpc>
                <a:spcPct val="8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llamas </a:t>
            </a:r>
            <a:r>
              <a:rPr lang="en-US" sz="3200" dirty="0">
                <a:solidFill>
                  <a:schemeClr val="bg1"/>
                </a:solidFill>
              </a:rPr>
              <a:t>and alpacas for meat, wool, hides, and dung (used as fuel)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0" y="2895600"/>
            <a:ext cx="4343400" cy="267765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sz="2800" dirty="0" smtClean="0"/>
              <a:t>Rulers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800" dirty="0" smtClean="0"/>
              <a:t>Aristocrats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800" dirty="0" smtClean="0"/>
              <a:t>Priests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800" dirty="0" smtClean="0"/>
              <a:t>Bureaucrats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800" dirty="0" smtClean="0"/>
              <a:t>Peasant cultivators </a:t>
            </a:r>
            <a:br>
              <a:rPr lang="en-US" sz="2800" dirty="0" smtClean="0"/>
            </a:br>
            <a:r>
              <a:rPr lang="en-US" sz="2800" dirty="0" smtClean="0"/>
              <a:t> of common birth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Cities: Cuzco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178425" y="1600200"/>
            <a:ext cx="3965575" cy="4495800"/>
          </a:xfrm>
        </p:spPr>
        <p:txBody>
          <a:bodyPr/>
          <a:lstStyle/>
          <a:p>
            <a:pPr eaLnBrk="1" hangingPunct="1"/>
            <a:r>
              <a:rPr lang="en-US" dirty="0" smtClean="0"/>
              <a:t>Administrative, religious, and ceremonial center of the empire</a:t>
            </a:r>
          </a:p>
          <a:p>
            <a:pPr eaLnBrk="1" hangingPunct="1"/>
            <a:r>
              <a:rPr lang="en-US" dirty="0" smtClean="0"/>
              <a:t>May have supported 300,000 residents</a:t>
            </a:r>
          </a:p>
          <a:p>
            <a:pPr eaLnBrk="1" hangingPunct="1"/>
            <a:r>
              <a:rPr lang="en-US" dirty="0" smtClean="0"/>
              <a:t>Tremendous system of roads emanated from Cuzco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85" y="1719943"/>
            <a:ext cx="4514850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00200"/>
            <a:ext cx="9144000" cy="4916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14800" y="274638"/>
            <a:ext cx="4572000" cy="11430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Technologies</a:t>
            </a:r>
          </a:p>
        </p:txBody>
      </p:sp>
      <p:pic>
        <p:nvPicPr>
          <p:cNvPr id="38915" name="Picture 6" descr="Major highways of the Inca Empire">
            <a:hlinkClick r:id="rId3" tooltip="Major highways of the Inca Empire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304800"/>
            <a:ext cx="3436938" cy="6359525"/>
          </a:xfrm>
        </p:spPr>
      </p:pic>
      <p:sp>
        <p:nvSpPr>
          <p:cNvPr id="38916" name="Rectangle 8"/>
          <p:cNvSpPr>
            <a:spLocks noChangeArrowheads="1"/>
          </p:cNvSpPr>
          <p:nvPr/>
        </p:nvSpPr>
        <p:spPr bwMode="auto">
          <a:xfrm>
            <a:off x="4267200" y="3505200"/>
            <a:ext cx="28956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>
                <a:solidFill>
                  <a:schemeClr val="tx2"/>
                </a:solidFill>
              </a:rPr>
              <a:t>Major Roads of the Inca Empire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0" y="1676400"/>
            <a:ext cx="4572000" cy="158812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600" dirty="0" smtClean="0"/>
              <a:t>Built an all-weather highway system of over 16,000 miles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Technologies: Roads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600200"/>
            <a:ext cx="5562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Allowed the Inca government to maintain </a:t>
            </a:r>
            <a:r>
              <a:rPr lang="en-US" sz="2800" b="1" dirty="0" smtClean="0">
                <a:solidFill>
                  <a:srgbClr val="FF0000"/>
                </a:solidFill>
              </a:rPr>
              <a:t>centralized control </a:t>
            </a:r>
            <a:r>
              <a:rPr lang="en-US" sz="2800" b="1" dirty="0" smtClean="0"/>
              <a:t>by </a:t>
            </a:r>
            <a:r>
              <a:rPr lang="en-US" sz="2800" b="1" dirty="0" smtClean="0">
                <a:solidFill>
                  <a:srgbClr val="FF0000"/>
                </a:solidFill>
              </a:rPr>
              <a:t>moving military </a:t>
            </a:r>
            <a:r>
              <a:rPr lang="en-US" sz="2800" b="1" dirty="0" smtClean="0"/>
              <a:t>forces around the empire quickly</a:t>
            </a:r>
            <a:r>
              <a:rPr lang="en-US" sz="2800" b="1" dirty="0" smtClean="0">
                <a:solidFill>
                  <a:srgbClr val="FF0000"/>
                </a:solidFill>
              </a:rPr>
              <a:t>, transporting food supplies</a:t>
            </a:r>
            <a:r>
              <a:rPr lang="en-US" sz="2800" b="1" dirty="0" smtClean="0"/>
              <a:t> where needed, and </a:t>
            </a:r>
            <a:r>
              <a:rPr lang="en-US" sz="2800" b="1" dirty="0" smtClean="0">
                <a:solidFill>
                  <a:srgbClr val="FF0000"/>
                </a:solidFill>
              </a:rPr>
              <a:t>tying</a:t>
            </a:r>
            <a:r>
              <a:rPr lang="en-US" sz="2800" b="1" dirty="0" smtClean="0"/>
              <a:t> the widespread </a:t>
            </a:r>
            <a:r>
              <a:rPr lang="en-US" sz="2800" b="1" dirty="0" smtClean="0">
                <a:solidFill>
                  <a:srgbClr val="FF0000"/>
                </a:solidFill>
              </a:rPr>
              <a:t>territories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Rest stations were built a day’s walk apart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Runners were positioned at convenient intervals to deliver government messages</a:t>
            </a:r>
          </a:p>
        </p:txBody>
      </p:sp>
      <p:pic>
        <p:nvPicPr>
          <p:cNvPr id="40964" name="Picture 5" descr="Image:Incatrail in Peru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600200"/>
            <a:ext cx="3369122" cy="48690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Exchange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4038600" cy="48768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Gold, the Inca’s most valuable commodity, proved to be their undoing when Spanish conquistadors destroyed much of the empire in the early 1500s in search of gold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The Spanish melted down almost all the gold so few works of art remain</a:t>
            </a:r>
          </a:p>
        </p:txBody>
      </p:sp>
      <p:pic>
        <p:nvPicPr>
          <p:cNvPr id="7" name="Picture 4" descr="Inca Gold">
            <a:hlinkClick r:id="rId3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029200" y="1600200"/>
            <a:ext cx="3733800" cy="5022311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</a:rPr>
              <a:t>Art and Writing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029200" cy="4525963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 smtClean="0"/>
              <a:t>The Inca had no writing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 smtClean="0"/>
              <a:t>Instead they kept records using a </a:t>
            </a:r>
            <a:r>
              <a:rPr lang="en-US" sz="3200" dirty="0" err="1" smtClean="0"/>
              <a:t>quipu</a:t>
            </a:r>
            <a:endParaRPr lang="en-US" sz="3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A array of small cords of various colors and lengths, all suspended from a thick cord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By tying knots in the small cords, Inca could record statistical information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/>
          </a:p>
        </p:txBody>
      </p:sp>
      <p:pic>
        <p:nvPicPr>
          <p:cNvPr id="46084" name="Picture 4" descr="quipu58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91200" y="1676400"/>
            <a:ext cx="2551113" cy="4335463"/>
          </a:xfrm>
          <a:noFill/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5486400" y="6248400"/>
            <a:ext cx="3276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>
                <a:solidFill>
                  <a:schemeClr val="tx2"/>
                </a:solidFill>
              </a:rPr>
              <a:t>586 on a quipu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_Lost_Gods_-_The_Incas__2_3_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533400"/>
            <a:ext cx="7549662" cy="42672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9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scovering_the_essential_of_Machu_Picchu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066800" y="1066800"/>
            <a:ext cx="7086600" cy="400547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2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74</TotalTime>
  <Words>273</Words>
  <Application>Microsoft Office PowerPoint</Application>
  <PresentationFormat>On-screen Show (4:3)</PresentationFormat>
  <Paragraphs>48</Paragraphs>
  <Slides>10</Slides>
  <Notes>10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Median</vt:lpstr>
      <vt:lpstr>Civilizations  of the America’s</vt:lpstr>
      <vt:lpstr>Geography</vt:lpstr>
      <vt:lpstr>Slide 3</vt:lpstr>
      <vt:lpstr>Cities: Cuzco</vt:lpstr>
      <vt:lpstr>New Technologies</vt:lpstr>
      <vt:lpstr>New Technologies: Roads</vt:lpstr>
      <vt:lpstr>Economic Exchange</vt:lpstr>
      <vt:lpstr>Art and Writing</vt:lpstr>
      <vt:lpstr>Slide 9</vt:lpstr>
      <vt:lpstr>Slide 10</vt:lpstr>
    </vt:vector>
  </TitlesOfParts>
  <Company>ROTC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Alexander Ott</dc:creator>
  <cp:lastModifiedBy> </cp:lastModifiedBy>
  <cp:revision>188</cp:revision>
  <dcterms:created xsi:type="dcterms:W3CDTF">2005-01-14T12:13:27Z</dcterms:created>
  <dcterms:modified xsi:type="dcterms:W3CDTF">2011-02-05T17:00:56Z</dcterms:modified>
</cp:coreProperties>
</file>