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7" r:id="rId3"/>
    <p:sldId id="258" r:id="rId4"/>
    <p:sldId id="260" r:id="rId5"/>
    <p:sldId id="259" r:id="rId6"/>
    <p:sldId id="262" r:id="rId7"/>
    <p:sldId id="261" r:id="rId8"/>
    <p:sldId id="263" r:id="rId9"/>
    <p:sldId id="264" r:id="rId10"/>
  </p:sldIdLst>
  <p:sldSz cx="9144000" cy="6858000" type="screen4x3"/>
  <p:notesSz cx="6858000" cy="90773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36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36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2CCFF8-BBCB-4154-9CD3-D92FF677C205}" type="datetimeFigureOut">
              <a:rPr lang="en-US" smtClean="0"/>
              <a:pPr/>
              <a:t>12/13/2023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22115"/>
            <a:ext cx="2971800" cy="4536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22115"/>
            <a:ext cx="2971800" cy="45362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FDEA7B-C7FE-4352-9FCE-2D8149C31A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38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38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F25397-127A-42B0-99CB-CDE52C63265B}" type="datetimeFigureOut">
              <a:rPr lang="en-US" smtClean="0"/>
              <a:pPr/>
              <a:t>12/13/2023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681038"/>
            <a:ext cx="4537075" cy="3403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11729"/>
            <a:ext cx="5486400" cy="40847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21884"/>
            <a:ext cx="2971800" cy="4538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21884"/>
            <a:ext cx="2971800" cy="4538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7C3148-CC37-4C03-B8CC-F75F3972005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32500" lnSpcReduction="20000"/>
          </a:bodyPr>
          <a:lstStyle/>
          <a:p>
            <a:r>
              <a:rPr lang="en-US" b="1" dirty="0"/>
              <a:t>Five Important Reasons to Take Notes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It triggers basic lecturing processes and helps you to remember information. </a:t>
            </a:r>
            <a:br>
              <a:rPr lang="en-US" dirty="0"/>
            </a:br>
            <a:r>
              <a:rPr lang="en-US" dirty="0"/>
              <a:t>It helps you to concentrate in class. </a:t>
            </a:r>
            <a:br>
              <a:rPr lang="en-US" dirty="0"/>
            </a:br>
            <a:r>
              <a:rPr lang="en-US" dirty="0"/>
              <a:t>It helps you prepare for tests. </a:t>
            </a:r>
            <a:br>
              <a:rPr lang="en-US" dirty="0"/>
            </a:br>
            <a:r>
              <a:rPr lang="en-US" dirty="0"/>
              <a:t>Your notes are often a source of valuable clues for what information the instructor thinks most important (i.e., what will show up on the next test). </a:t>
            </a:r>
            <a:br>
              <a:rPr lang="en-US" dirty="0"/>
            </a:br>
            <a:r>
              <a:rPr lang="en-US" dirty="0"/>
              <a:t>Your notes often contain information that cannot be found elsewhere (i.e., in your textbook). </a:t>
            </a:r>
          </a:p>
          <a:p>
            <a:r>
              <a:rPr lang="en-US" b="1" dirty="0"/>
              <a:t>Guidelines for Note-Taking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Concentrate on the lecture or on the reading material. </a:t>
            </a:r>
            <a:br>
              <a:rPr lang="en-US" dirty="0"/>
            </a:br>
            <a:r>
              <a:rPr lang="en-US" dirty="0"/>
              <a:t>Take notes consistently. </a:t>
            </a:r>
            <a:br>
              <a:rPr lang="en-US" dirty="0"/>
            </a:br>
            <a:r>
              <a:rPr lang="en-US" dirty="0"/>
              <a:t>Take notes selectively. Do NOT try to write down every word. Remember that the average lecturer speaks approximately 125-140 words per minute, and the average note-taker writes at a rate of about 25 words per minute. </a:t>
            </a:r>
            <a:br>
              <a:rPr lang="en-US" dirty="0"/>
            </a:br>
            <a:r>
              <a:rPr lang="en-US" dirty="0"/>
              <a:t>Translate ideas into your own words. </a:t>
            </a:r>
            <a:br>
              <a:rPr lang="en-US" dirty="0"/>
            </a:br>
            <a:r>
              <a:rPr lang="en-US" dirty="0"/>
              <a:t>Organize notes into some sort of logical form. </a:t>
            </a:r>
            <a:br>
              <a:rPr lang="en-US" dirty="0"/>
            </a:br>
            <a:r>
              <a:rPr lang="en-US" dirty="0"/>
              <a:t>Be brief. Write down only the major points and important information. </a:t>
            </a:r>
            <a:br>
              <a:rPr lang="en-US" dirty="0"/>
            </a:br>
            <a:r>
              <a:rPr lang="en-US" dirty="0"/>
              <a:t>Write legibly. Notes are useless if you cannot read them later! </a:t>
            </a:r>
            <a:br>
              <a:rPr lang="en-US" dirty="0"/>
            </a:br>
            <a:r>
              <a:rPr lang="en-US" dirty="0"/>
              <a:t>Don't be concerned with spelling and grammar. </a:t>
            </a:r>
          </a:p>
          <a:p>
            <a:r>
              <a:rPr lang="en-US" b="1" dirty="0"/>
              <a:t>Tips for Finding Major Points in Lectures</a:t>
            </a:r>
            <a:r>
              <a:rPr lang="en-US" dirty="0"/>
              <a:t>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The speaker is usually making an important point if he or she: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Pauses before or after an idea. </a:t>
            </a:r>
            <a:br>
              <a:rPr lang="en-US" dirty="0"/>
            </a:br>
            <a:r>
              <a:rPr lang="en-US" dirty="0"/>
              <a:t>Uses repetition to emphasize a point. </a:t>
            </a:r>
            <a:br>
              <a:rPr lang="en-US" dirty="0"/>
            </a:br>
            <a:r>
              <a:rPr lang="en-US" dirty="0"/>
              <a:t>Uses introductory phrases to precede an important idea. </a:t>
            </a:r>
            <a:br>
              <a:rPr lang="en-US" dirty="0"/>
            </a:br>
            <a:r>
              <a:rPr lang="en-US" dirty="0"/>
              <a:t>Writes an idea on the board. </a:t>
            </a:r>
          </a:p>
          <a:p>
            <a:r>
              <a:rPr lang="en-US" b="1" dirty="0"/>
              <a:t>Forms of Note-Taking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Outlining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I. Topic sentence or main idea </a:t>
            </a:r>
            <a:br>
              <a:rPr lang="en-US" dirty="0"/>
            </a:br>
            <a:r>
              <a:rPr lang="en-US" dirty="0"/>
              <a:t>A. Major points providing information about topic </a:t>
            </a:r>
            <a:br>
              <a:rPr lang="en-US" dirty="0"/>
            </a:br>
            <a:r>
              <a:rPr lang="en-US" dirty="0"/>
              <a:t>1. </a:t>
            </a:r>
            <a:r>
              <a:rPr lang="en-US" dirty="0" err="1"/>
              <a:t>Subpoint</a:t>
            </a:r>
            <a:r>
              <a:rPr lang="en-US" dirty="0"/>
              <a:t> that describes the major point </a:t>
            </a:r>
            <a:br>
              <a:rPr lang="en-US" dirty="0"/>
            </a:br>
            <a:r>
              <a:rPr lang="en-US" dirty="0"/>
              <a:t>a. Supporting detail for the </a:t>
            </a:r>
            <a:r>
              <a:rPr lang="en-US" dirty="0" err="1"/>
              <a:t>subpoint</a:t>
            </a:r>
            <a:r>
              <a:rPr lang="en-US" dirty="0"/>
              <a:t>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Patterning: flowcharts, diagrams </a:t>
            </a:r>
            <a:br>
              <a:rPr lang="en-US" dirty="0"/>
            </a:br>
            <a:r>
              <a:rPr lang="en-US" dirty="0"/>
              <a:t>Listing, margin notes, highlighting </a:t>
            </a:r>
          </a:p>
          <a:p>
            <a:r>
              <a:rPr lang="en-US" b="1" dirty="0"/>
              <a:t>Ways to Reduce and Streamline Notes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Eliminate small connecting words such as: is, are, was, were, a, an, the, would, this, of. Eliminate pronouns such as: they, these, his, that, them. However, be careful NOT to </a:t>
            </a:r>
            <a:r>
              <a:rPr lang="en-US" dirty="0" err="1"/>
              <a:t>elimate</a:t>
            </a:r>
            <a:r>
              <a:rPr lang="en-US" dirty="0"/>
              <a:t> these three words: and, in, on. </a:t>
            </a:r>
            <a:br>
              <a:rPr lang="en-US" dirty="0"/>
            </a:br>
            <a:r>
              <a:rPr lang="en-US" dirty="0"/>
              <a:t>Use symbols to abbreviate, such as: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+, &amp; for and, plus </a:t>
            </a:r>
            <a:br>
              <a:rPr lang="en-US" dirty="0"/>
            </a:br>
            <a:r>
              <a:rPr lang="en-US" dirty="0"/>
              <a:t>= for equals </a:t>
            </a:r>
            <a:br>
              <a:rPr lang="en-US" dirty="0"/>
            </a:br>
            <a:r>
              <a:rPr lang="en-US" dirty="0"/>
              <a:t>- for minus </a:t>
            </a:r>
            <a:br>
              <a:rPr lang="en-US" dirty="0"/>
            </a:br>
            <a:r>
              <a:rPr lang="en-US" dirty="0"/>
              <a:t># for number </a:t>
            </a:r>
            <a:br>
              <a:rPr lang="en-US" dirty="0"/>
            </a:br>
            <a:r>
              <a:rPr lang="en-US" dirty="0"/>
              <a:t>x for times </a:t>
            </a:r>
            <a:br>
              <a:rPr lang="en-US" dirty="0"/>
            </a:br>
            <a:r>
              <a:rPr lang="en-US" dirty="0"/>
              <a:t>&gt; for greater than, more, larger </a:t>
            </a:r>
            <a:br>
              <a:rPr lang="en-US" dirty="0"/>
            </a:br>
            <a:r>
              <a:rPr lang="en-US" dirty="0"/>
              <a:t>&lt; for less than, smaller, fewer than </a:t>
            </a:r>
            <a:br>
              <a:rPr lang="en-US" dirty="0"/>
            </a:br>
            <a:r>
              <a:rPr lang="en-US" dirty="0"/>
              <a:t>w/ for with </a:t>
            </a:r>
            <a:br>
              <a:rPr lang="en-US" dirty="0"/>
            </a:br>
            <a:r>
              <a:rPr lang="en-US" dirty="0"/>
              <a:t>w/o for without </a:t>
            </a:r>
            <a:br>
              <a:rPr lang="en-US" dirty="0"/>
            </a:br>
            <a:r>
              <a:rPr lang="en-US" dirty="0"/>
              <a:t>w/in for within </a:t>
            </a:r>
            <a:br>
              <a:rPr lang="en-US" dirty="0"/>
            </a:br>
            <a:r>
              <a:rPr lang="en-US" dirty="0"/>
              <a:t>----&gt; for leads to, produces, results in </a:t>
            </a:r>
            <a:br>
              <a:rPr lang="en-US" dirty="0"/>
            </a:br>
            <a:r>
              <a:rPr lang="en-US" dirty="0"/>
              <a:t>&lt;---- for comes from </a:t>
            </a:r>
            <a:br>
              <a:rPr lang="en-US" dirty="0"/>
            </a:br>
            <a:r>
              <a:rPr lang="en-US" dirty="0"/>
              <a:t>/ for per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For example: </a:t>
            </a:r>
            <a:br>
              <a:rPr lang="en-US" dirty="0"/>
            </a:br>
            <a:r>
              <a:rPr lang="en-US" dirty="0"/>
              <a:t>"The diameter of the Earth is four times greater than the diameter of the Moon." </a:t>
            </a:r>
            <a:br>
              <a:rPr lang="en-US" dirty="0"/>
            </a:br>
            <a:r>
              <a:rPr lang="en-US" dirty="0"/>
              <a:t>Becomes: </a:t>
            </a:r>
            <a:br>
              <a:rPr lang="en-US" dirty="0"/>
            </a:br>
            <a:r>
              <a:rPr lang="en-US" dirty="0"/>
              <a:t>"Earth = 4x &gt; diameter of Moon."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Substitute numerals with symbols, for instance: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Substitute "one" with 1 </a:t>
            </a:r>
            <a:br>
              <a:rPr lang="en-US" dirty="0"/>
            </a:br>
            <a:r>
              <a:rPr lang="en-US" dirty="0"/>
              <a:t>Substitute "third" with 3rd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Abbreviate: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Drop the last several letters of a word. For example, substitute "appropriate" with "</a:t>
            </a:r>
            <a:r>
              <a:rPr lang="en-US" dirty="0" err="1"/>
              <a:t>approp</a:t>
            </a:r>
            <a:r>
              <a:rPr lang="en-US" dirty="0"/>
              <a:t>." </a:t>
            </a:r>
            <a:br>
              <a:rPr lang="en-US" dirty="0"/>
            </a:br>
            <a:r>
              <a:rPr lang="en-US" dirty="0"/>
              <a:t>Drop some of the internal vowels of a word. For example, substitute "large" with "</a:t>
            </a:r>
            <a:r>
              <a:rPr lang="en-US" dirty="0" err="1"/>
              <a:t>lrg</a:t>
            </a:r>
            <a:r>
              <a:rPr lang="en-US" dirty="0"/>
              <a:t>."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C3148-CC37-4C03-B8CC-F75F3972005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C3148-CC37-4C03-B8CC-F75F3972005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C3148-CC37-4C03-B8CC-F75F3972005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C3148-CC37-4C03-B8CC-F75F3972005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C3148-CC37-4C03-B8CC-F75F3972005B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C3148-CC37-4C03-B8CC-F75F3972005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C3148-CC37-4C03-B8CC-F75F3972005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C3148-CC37-4C03-B8CC-F75F3972005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07C3148-CC37-4C03-B8CC-F75F3972005B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CBE86-39A9-4590-B0F3-33249EBE3F64}" type="datetimeFigureOut">
              <a:rPr lang="en-US" smtClean="0"/>
              <a:pPr/>
              <a:t>12/13/2023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6C05-D569-475B-9D72-71E699DA51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CBE86-39A9-4590-B0F3-33249EBE3F64}" type="datetimeFigureOut">
              <a:rPr lang="en-US" smtClean="0"/>
              <a:pPr/>
              <a:t>12/13/2023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6C05-D569-475B-9D72-71E699DA51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CBE86-39A9-4590-B0F3-33249EBE3F64}" type="datetimeFigureOut">
              <a:rPr lang="en-US" smtClean="0"/>
              <a:pPr/>
              <a:t>12/13/2023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6C05-D569-475B-9D72-71E699DA51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CBE86-39A9-4590-B0F3-33249EBE3F64}" type="datetimeFigureOut">
              <a:rPr lang="en-US" smtClean="0"/>
              <a:pPr/>
              <a:t>12/13/2023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6C05-D569-475B-9D72-71E699DA51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CBE86-39A9-4590-B0F3-33249EBE3F64}" type="datetimeFigureOut">
              <a:rPr lang="en-US" smtClean="0"/>
              <a:pPr/>
              <a:t>12/13/2023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6C05-D569-475B-9D72-71E699DA51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CBE86-39A9-4590-B0F3-33249EBE3F64}" type="datetimeFigureOut">
              <a:rPr lang="en-US" smtClean="0"/>
              <a:pPr/>
              <a:t>12/13/2023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6C05-D569-475B-9D72-71E699DA51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CBE86-39A9-4590-B0F3-33249EBE3F64}" type="datetimeFigureOut">
              <a:rPr lang="en-US" smtClean="0"/>
              <a:pPr/>
              <a:t>12/13/2023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6C05-D569-475B-9D72-71E699DA51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CBE86-39A9-4590-B0F3-33249EBE3F64}" type="datetimeFigureOut">
              <a:rPr lang="en-US" smtClean="0"/>
              <a:pPr/>
              <a:t>12/13/2023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6C05-D569-475B-9D72-71E699DA51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CBE86-39A9-4590-B0F3-33249EBE3F64}" type="datetimeFigureOut">
              <a:rPr lang="en-US" smtClean="0"/>
              <a:pPr/>
              <a:t>12/13/2023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6C05-D569-475B-9D72-71E699DA51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CBE86-39A9-4590-B0F3-33249EBE3F64}" type="datetimeFigureOut">
              <a:rPr lang="en-US" smtClean="0"/>
              <a:pPr/>
              <a:t>12/13/2023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6C05-D569-475B-9D72-71E699DA51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CBE86-39A9-4590-B0F3-33249EBE3F64}" type="datetimeFigureOut">
              <a:rPr lang="en-US" smtClean="0"/>
              <a:pPr/>
              <a:t>12/13/2023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16C05-D569-475B-9D72-71E699DA51F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0E8CBE86-39A9-4590-B0F3-33249EBE3F64}" type="datetimeFigureOut">
              <a:rPr lang="en-US" smtClean="0"/>
              <a:pPr/>
              <a:t>12/13/2023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08616C05-D569-475B-9D72-71E699DA51F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NOTE  TAKING SKILLS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For Students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2057400"/>
            <a:ext cx="4762500" cy="3571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6" name="Straight Connector 5"/>
          <p:cNvCxnSpPr/>
          <p:nvPr/>
        </p:nvCxnSpPr>
        <p:spPr>
          <a:xfrm>
            <a:off x="1447800" y="1828800"/>
            <a:ext cx="5791200" cy="1588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934200" y="6324600"/>
            <a:ext cx="220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© Mr.  A. Ott, 2008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75" y="0"/>
            <a:ext cx="2714625" cy="1513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Five Important Reasons </a:t>
            </a:r>
            <a:br>
              <a:rPr lang="en-US" b="1" dirty="0"/>
            </a:br>
            <a:r>
              <a:rPr lang="en-US" b="1" dirty="0"/>
              <a:t>to Take Notes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447800"/>
            <a:ext cx="7498080" cy="5181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It triggers basic lesson processes and </a:t>
            </a:r>
            <a:r>
              <a:rPr lang="en-US" dirty="0">
                <a:solidFill>
                  <a:srgbClr val="FF0000"/>
                </a:solidFill>
              </a:rPr>
              <a:t>helps you to remember information</a:t>
            </a:r>
            <a:r>
              <a:rPr lang="en-US" dirty="0"/>
              <a:t>. </a:t>
            </a:r>
          </a:p>
          <a:p>
            <a:r>
              <a:rPr lang="en-US" dirty="0"/>
              <a:t>It helps you to concentrate in class. </a:t>
            </a:r>
          </a:p>
          <a:p>
            <a:r>
              <a:rPr lang="en-US" dirty="0"/>
              <a:t>It helps you </a:t>
            </a:r>
            <a:r>
              <a:rPr lang="en-US" dirty="0">
                <a:solidFill>
                  <a:srgbClr val="FF0000"/>
                </a:solidFill>
              </a:rPr>
              <a:t>prepare for tests</a:t>
            </a:r>
            <a:r>
              <a:rPr lang="en-US" dirty="0"/>
              <a:t>. </a:t>
            </a:r>
          </a:p>
          <a:p>
            <a:r>
              <a:rPr lang="en-US" dirty="0"/>
              <a:t>Your notes are </a:t>
            </a:r>
            <a:r>
              <a:rPr lang="en-US" dirty="0">
                <a:solidFill>
                  <a:srgbClr val="FF0000"/>
                </a:solidFill>
              </a:rPr>
              <a:t>often a source of valuable clues for what information the teacher thinks most important</a:t>
            </a:r>
            <a:r>
              <a:rPr lang="en-US" dirty="0"/>
              <a:t> (i.e., what will show up on the next test). </a:t>
            </a:r>
          </a:p>
          <a:p>
            <a:r>
              <a:rPr lang="en-US" dirty="0"/>
              <a:t>Your notes often </a:t>
            </a:r>
            <a:r>
              <a:rPr lang="en-US" dirty="0">
                <a:solidFill>
                  <a:srgbClr val="FF0000"/>
                </a:solidFill>
              </a:rPr>
              <a:t>contain information that cannot be found elsewhere </a:t>
            </a:r>
            <a:r>
              <a:rPr lang="en-US" dirty="0"/>
              <a:t>(i.e., in your textbook).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0" y="990600"/>
            <a:ext cx="3075813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990600" y="0"/>
            <a:ext cx="6781800" cy="692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  <a:t>Guidelines for Note-Taking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  <a:t> </a:t>
            </a:r>
            <a:br>
              <a:rPr kumimoji="0" 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Concentrate on the</a:t>
            </a:r>
            <a:r>
              <a:rPr kumimoji="0" lang="en-US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lesson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or on the reading material. 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Take notes consistently. 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Take notes selectively. 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rPr>
              <a:t>Do NOT try to write down every word. </a:t>
            </a:r>
            <a:br>
              <a:rPr kumimoji="0" lang="en-US" sz="200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rPr>
            </a:b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Remember that the average</a:t>
            </a:r>
            <a:r>
              <a:rPr kumimoji="0" lang="en-US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teacher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speaks approximately 100-125</a:t>
            </a:r>
            <a:r>
              <a:rPr kumimoji="0" lang="en-US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words per minute, and the 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average note-taker writes at a rate of about 25 words 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per minute. 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4"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Translate ideas into your own words. 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5"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Organize notes into some sort of logical form. 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6"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Be brief. Write down only the major points and important information. 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7"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Write legibly. Notes are useless if you cannot read them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later!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90600" y="0"/>
            <a:ext cx="298132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066800" y="0"/>
            <a:ext cx="7467600" cy="6678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normalizeH="0" baseline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  <a:t>                      </a:t>
            </a:r>
            <a:r>
              <a:rPr kumimoji="0" lang="en-US" sz="4400" b="1" i="0" u="none" strike="noStrike" cap="none" normalizeH="0" baseline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  <a:t>T</a:t>
            </a:r>
            <a:r>
              <a:rPr kumimoji="0" lang="en-US" sz="3600" b="1" i="0" u="none" strike="noStrike" cap="none" normalizeH="0" baseline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  <a:t>ips for Finding</a:t>
            </a:r>
            <a:r>
              <a:rPr kumimoji="0" lang="en-US" sz="3600" b="1" i="0" u="none" strike="noStrike" cap="none" normalizeH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  <a:t>     </a:t>
            </a:r>
            <a:br>
              <a:rPr kumimoji="0" lang="en-US" sz="3600" b="1" i="0" u="none" strike="noStrike" cap="none" normalizeH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</a:br>
            <a:r>
              <a:rPr kumimoji="0" lang="en-US" sz="3600" b="1" i="0" u="none" strike="noStrike" cap="none" normalizeH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  <a:t>                      </a:t>
            </a:r>
            <a:r>
              <a:rPr kumimoji="0" lang="en-US" sz="3600" b="1" i="0" u="none" strike="noStrike" cap="none" normalizeH="0" baseline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  <a:t>Major Points In</a:t>
            </a:r>
            <a:br>
              <a:rPr kumimoji="0" lang="en-US" sz="3600" b="1" i="0" u="none" strike="noStrike" cap="none" normalizeH="0" baseline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</a:br>
            <a:r>
              <a:rPr kumimoji="0" lang="en-US" sz="3600" b="1" i="0" u="none" strike="noStrike" cap="none" normalizeH="0" baseline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  <a:t>                      Lessons</a:t>
            </a:r>
            <a:b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br>
              <a: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  <a:t>The teacher is usually making an important point if </a:t>
            </a:r>
            <a:b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</a:b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  <a:t>he or she: </a:t>
            </a:r>
            <a:b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</a:br>
            <a:b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</a:b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4A296B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rPr>
              <a:t>Pauses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  <a:t> before or after an idea. </a:t>
            </a:r>
            <a:b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</a:b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4A296B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  <a:t>Uses 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rPr>
              <a:t>repetition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  <a:t> to emphasize a point. </a:t>
            </a:r>
            <a:b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</a:br>
            <a:endParaRPr kumimoji="0" lang="en-US" sz="2400" b="0" i="0" u="none" strike="noStrike" cap="none" normalizeH="0" baseline="0" dirty="0">
              <a:ln>
                <a:noFill/>
              </a:ln>
              <a:solidFill>
                <a:srgbClr val="4A296B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  <a:t>Uses introductory phrases to precede an important idea. </a:t>
            </a:r>
            <a:b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</a:b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4A296B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</a:rPr>
              <a:t>Writes an idea on the board</a:t>
            </a:r>
            <a:r>
              <a:rPr kumimoji="0" lang="en-US" sz="2400" b="0" i="0" u="none" strike="noStrike" cap="none" normalizeH="0" baseline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  <a:t>. </a:t>
            </a:r>
            <a:endParaRPr kumimoji="0" lang="en-US" sz="2000" b="0" i="0" u="none" strike="noStrike" cap="none" normalizeH="0" baseline="0" dirty="0">
              <a:ln>
                <a:noFill/>
              </a:ln>
              <a:solidFill>
                <a:srgbClr val="4A296B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000" b="0" i="0" u="none" strike="noStrike" cap="none" normalizeH="0" baseline="0" dirty="0">
              <a:ln>
                <a:noFill/>
              </a:ln>
              <a:solidFill>
                <a:srgbClr val="4A296B"/>
              </a:solidFill>
              <a:effectLst/>
              <a:latin typeface="Arial" pitchFamily="34" charset="0"/>
            </a:endParaRPr>
          </a:p>
        </p:txBody>
      </p:sp>
      <p:pic>
        <p:nvPicPr>
          <p:cNvPr id="5124" name="Picture 4" descr="arrow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7000" y="-990600"/>
            <a:ext cx="190500" cy="180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1219200" y="1219200"/>
            <a:ext cx="7543800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  <a:t>Forms of Note-Taking</a:t>
            </a:r>
            <a:r>
              <a:rPr kumimoji="0" lang="en-US" sz="2800" b="0" i="0" u="none" strike="noStrike" cap="none" normalizeH="0" baseline="0" dirty="0">
                <a:ln>
                  <a:noFill/>
                </a:ln>
                <a:solidFill>
                  <a:srgbClr val="4A296B"/>
                </a:solidFill>
                <a:effectLst/>
                <a:latin typeface="Arial" pitchFamily="34" charset="0"/>
              </a:rPr>
              <a:t> 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en-US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Outlining 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</a:rPr>
              <a:t>I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.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Topic sentence or main idea 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                   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</a:rPr>
              <a:t> A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. Major points providing information about topic 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		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</a:rPr>
              <a:t>1.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Subpoint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that describes the major point 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			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</a:rPr>
              <a:t>a. 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Supporting detail for the </a:t>
            </a:r>
            <a:r>
              <a:rPr kumimoji="0" lang="en-US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subpoint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en-US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Patterning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: flowcharts, diagrams (Venn), 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                     Web</a:t>
            </a:r>
            <a:r>
              <a:rPr kumimoji="0" lang="en-US" sz="20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Mapping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Listing, margin notes, highlighting </a:t>
            </a:r>
            <a:endParaRPr kumimoji="0" lang="en-US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4114800"/>
            <a:ext cx="2216426" cy="185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638800" y="228600"/>
            <a:ext cx="3021746" cy="25146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228600"/>
            <a:ext cx="76983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Ways to Reduce and Streamline Notes</a:t>
            </a:r>
            <a:r>
              <a:rPr lang="en-US" sz="3200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657600" y="1143000"/>
            <a:ext cx="48006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000" dirty="0"/>
              <a:t> </a:t>
            </a:r>
            <a:r>
              <a:rPr lang="en-US" sz="2800" dirty="0"/>
              <a:t>Eliminate small connecting words such as:  </a:t>
            </a:r>
            <a:br>
              <a:rPr lang="en-US" sz="2800" dirty="0"/>
            </a:br>
            <a:r>
              <a:rPr lang="en-US" sz="2800" dirty="0"/>
              <a:t>   </a:t>
            </a:r>
            <a:r>
              <a:rPr lang="en-US" sz="2800" b="1" dirty="0">
                <a:solidFill>
                  <a:srgbClr val="C00000"/>
                </a:solidFill>
              </a:rPr>
              <a:t>is, are, was, were, a, an, the, would, this, of. </a:t>
            </a:r>
            <a:br>
              <a:rPr lang="en-US" sz="2800" b="1" dirty="0">
                <a:solidFill>
                  <a:srgbClr val="C00000"/>
                </a:solidFill>
              </a:rPr>
            </a:br>
            <a:endParaRPr lang="en-US" sz="2800" b="1" dirty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ü"/>
            </a:pPr>
            <a:r>
              <a:rPr lang="en-US" sz="2800" dirty="0"/>
              <a:t> Eliminate pronouns such as:  </a:t>
            </a:r>
            <a:br>
              <a:rPr lang="en-US" sz="2800" dirty="0"/>
            </a:br>
            <a:r>
              <a:rPr lang="en-US" sz="2800" dirty="0"/>
              <a:t>   </a:t>
            </a:r>
            <a:r>
              <a:rPr lang="en-US" sz="2800" b="1" dirty="0">
                <a:solidFill>
                  <a:srgbClr val="C00000"/>
                </a:solidFill>
              </a:rPr>
              <a:t>they, these, his, that, them</a:t>
            </a:r>
            <a:r>
              <a:rPr lang="en-US" sz="2800" dirty="0"/>
              <a:t>. </a:t>
            </a:r>
            <a:br>
              <a:rPr lang="en-US" sz="2800" dirty="0"/>
            </a:br>
            <a:endParaRPr lang="en-US" sz="2800" dirty="0"/>
          </a:p>
          <a:p>
            <a:pPr>
              <a:buFont typeface="Wingdings" pitchFamily="2" charset="2"/>
              <a:buChar char="ü"/>
            </a:pPr>
            <a:r>
              <a:rPr lang="en-US" sz="2800" dirty="0"/>
              <a:t>However, be careful </a:t>
            </a:r>
            <a:r>
              <a:rPr lang="en-US" sz="2800" b="1" u="sng" dirty="0"/>
              <a:t>NOT</a:t>
            </a:r>
            <a:r>
              <a:rPr lang="en-US" sz="2800" dirty="0"/>
              <a:t> </a:t>
            </a:r>
            <a:br>
              <a:rPr lang="en-US" sz="2800" dirty="0"/>
            </a:br>
            <a:r>
              <a:rPr lang="en-US" sz="2800" dirty="0"/>
              <a:t>to eliminate these three words: </a:t>
            </a:r>
            <a:br>
              <a:rPr lang="en-US" sz="2800" dirty="0"/>
            </a:br>
            <a:r>
              <a:rPr lang="en-US" sz="2800" dirty="0"/>
              <a:t>   </a:t>
            </a:r>
            <a:r>
              <a:rPr lang="en-US" sz="2800" b="1" dirty="0">
                <a:solidFill>
                  <a:srgbClr val="C00000"/>
                </a:solidFill>
              </a:rPr>
              <a:t>and, in, on</a:t>
            </a:r>
            <a:r>
              <a:rPr lang="en-US" sz="2800" dirty="0"/>
              <a:t>. </a:t>
            </a:r>
            <a:endParaRPr lang="en-US" sz="20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56FAF2DC-C3CF-19E8-AD33-6A31AC0D6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057400"/>
            <a:ext cx="3007804" cy="225585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228600"/>
            <a:ext cx="76983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Ways to Reduce and Streamline Notes</a:t>
            </a:r>
            <a:r>
              <a:rPr lang="en-US" sz="3200" dirty="0"/>
              <a:t>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6800" y="914400"/>
            <a:ext cx="754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400" dirty="0"/>
              <a:t> Use symbols to abbreviate, such as: </a:t>
            </a:r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905000" y="1524000"/>
          <a:ext cx="609600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+, &amp; for and, plus </a:t>
                      </a:r>
                      <a:br>
                        <a:rPr lang="en-US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= for equals </a:t>
                      </a:r>
                      <a:br>
                        <a:rPr lang="en-US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 for minus </a:t>
                      </a:r>
                      <a:br>
                        <a:rPr lang="en-US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# for number </a:t>
                      </a:r>
                      <a:br>
                        <a:rPr lang="en-US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x for times 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&gt;</a:t>
                      </a:r>
                      <a:r>
                        <a:rPr lang="en-US" baseline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>
                          <a:solidFill>
                            <a:schemeClr val="tx1"/>
                          </a:solidFill>
                        </a:rPr>
                        <a:t>for greater than, more, larger </a:t>
                      </a:r>
                      <a:br>
                        <a:rPr lang="en-US">
                          <a:solidFill>
                            <a:schemeClr val="tx1"/>
                          </a:solidFill>
                        </a:rPr>
                      </a:br>
                      <a:r>
                        <a:rPr lang="en-US">
                          <a:solidFill>
                            <a:schemeClr val="tx1"/>
                          </a:solidFill>
                        </a:rPr>
                        <a:t>&lt; for less than, smaller, fewer than </a:t>
                      </a:r>
                    </a:p>
                    <a:p>
                      <a:pPr>
                        <a:buFont typeface="Wingdings" pitchFamily="2" charset="2"/>
                        <a:buNone/>
                      </a:pPr>
                      <a:r>
                        <a:rPr lang="en-US">
                          <a:solidFill>
                            <a:schemeClr val="tx1"/>
                          </a:solidFill>
                        </a:rPr>
                        <a:t>/ for per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w/ for with </a:t>
                      </a:r>
                      <a:br>
                        <a:rPr lang="en-US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w/o for without </a:t>
                      </a:r>
                      <a:br>
                        <a:rPr lang="en-US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w/in for within </a:t>
                      </a:r>
                      <a:br>
                        <a:rPr lang="en-US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----&gt; for leads to, produces, results in </a:t>
                      </a:r>
                      <a:br>
                        <a:rPr lang="en-US" dirty="0">
                          <a:solidFill>
                            <a:schemeClr val="tx1"/>
                          </a:solidFill>
                        </a:rPr>
                      </a:b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&lt;---- for comes from </a:t>
                      </a:r>
                      <a:br>
                        <a:rPr lang="en-US" dirty="0">
                          <a:solidFill>
                            <a:schemeClr val="tx1"/>
                          </a:solidFill>
                        </a:rPr>
                      </a:b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1219200" y="4267200"/>
            <a:ext cx="7696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/>
              <a:t>For example: </a:t>
            </a:r>
            <a:br>
              <a:rPr lang="en-US" dirty="0"/>
            </a:br>
            <a:r>
              <a:rPr lang="en-US" dirty="0"/>
              <a:t>"The diameter of the Earth is four times greater </a:t>
            </a:r>
            <a:br>
              <a:rPr lang="en-US" dirty="0"/>
            </a:br>
            <a:r>
              <a:rPr lang="en-US" dirty="0"/>
              <a:t>than the diameter of the Moon." </a:t>
            </a:r>
            <a:br>
              <a:rPr lang="en-US" dirty="0"/>
            </a:br>
            <a:endParaRPr lang="en-US" dirty="0"/>
          </a:p>
          <a:p>
            <a:r>
              <a:rPr lang="en-US" b="1" dirty="0"/>
              <a:t>Becomes: </a:t>
            </a:r>
            <a:br>
              <a:rPr lang="en-US" dirty="0"/>
            </a:br>
            <a:r>
              <a:rPr lang="en-US" dirty="0"/>
              <a:t>"Earth = 4x &gt; diameter of Moon."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048428-9761-C3D1-200D-F2178B538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5132778"/>
            <a:ext cx="3138488" cy="146936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66800" y="228600"/>
            <a:ext cx="769839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/>
              <a:t>Ways to Reduce and Streamline Notes</a:t>
            </a:r>
            <a:r>
              <a:rPr lang="en-US" sz="3200" dirty="0"/>
              <a:t> </a:t>
            </a:r>
          </a:p>
        </p:txBody>
      </p:sp>
      <p:sp>
        <p:nvSpPr>
          <p:cNvPr id="25601" name="Rectangle 1"/>
          <p:cNvSpPr>
            <a:spLocks noChangeArrowheads="1"/>
          </p:cNvSpPr>
          <p:nvPr/>
        </p:nvSpPr>
        <p:spPr bwMode="auto">
          <a:xfrm rot="10800000" flipV="1">
            <a:off x="1219200" y="1144489"/>
            <a:ext cx="7239000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Substitute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</a:rPr>
              <a:t>numerals with </a:t>
            </a:r>
            <a:b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</a:rPr>
            </a:b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</a:rPr>
              <a:t>symbols</a:t>
            </a: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, for instance: 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Substitute "one" with 1 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Substitute "third" with 3rd 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en-US" sz="2000" dirty="0">
                <a:latin typeface="Arial" pitchFamily="34" charset="0"/>
              </a:rPr>
              <a:t> </a:t>
            </a:r>
            <a:r>
              <a:rPr kumimoji="0" 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Abbreviate: </a:t>
            </a: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b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Drop the last several letters of a word. For example, substitute “probably" with “prob." </a:t>
            </a:r>
            <a:endParaRPr kumimoji="0" lang="en-US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914400"/>
            <a:ext cx="3810000" cy="2952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62600" y="1219200"/>
            <a:ext cx="3429000" cy="507831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Good Notes </a:t>
            </a:r>
            <a:br>
              <a:rPr lang="en-US" sz="5400" b="1" cap="none" spc="0" dirty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5400" b="1" cap="none" spc="0" dirty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=</a:t>
            </a:r>
            <a:endParaRPr lang="en-US" sz="5400" b="1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  <a:p>
            <a:pPr algn="ctr"/>
            <a:r>
              <a:rPr lang="en-US" sz="5400" b="1" cap="none" spc="0" dirty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Good</a:t>
            </a:r>
          </a:p>
          <a:p>
            <a:pPr algn="ctr"/>
            <a:r>
              <a:rPr lang="en-US" sz="5400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Study</a:t>
            </a:r>
            <a:br>
              <a:rPr lang="en-US" sz="5400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en-US" sz="5400" b="1" dirty="0">
                <a:ln w="12700">
                  <a:solidFill>
                    <a:srgbClr val="C00000"/>
                  </a:solidFill>
                  <a:prstDash val="solid"/>
                </a:ln>
                <a:solidFill>
                  <a:schemeClr val="accent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Habits</a:t>
            </a:r>
            <a:endParaRPr lang="en-US" sz="5400" b="1" cap="none" spc="0" dirty="0">
              <a:ln w="12700">
                <a:solidFill>
                  <a:srgbClr val="C00000"/>
                </a:solidFill>
                <a:prstDash val="solid"/>
              </a:ln>
              <a:solidFill>
                <a:schemeClr val="accent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180975"/>
            <a:ext cx="4553811" cy="6677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321</TotalTime>
  <Words>1201</Words>
  <Application>Microsoft Office PowerPoint</Application>
  <PresentationFormat>On-screen Show (4:3)</PresentationFormat>
  <Paragraphs>62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Gill Sans MT</vt:lpstr>
      <vt:lpstr>Verdana</vt:lpstr>
      <vt:lpstr>Wingdings</vt:lpstr>
      <vt:lpstr>Wingdings 2</vt:lpstr>
      <vt:lpstr>Solstice</vt:lpstr>
      <vt:lpstr>NOTE  TAKING SKILLS</vt:lpstr>
      <vt:lpstr>Five Important Reasons  to Take Notes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NOTE  TAKING</dc:title>
  <dc:creator>Alex</dc:creator>
  <cp:lastModifiedBy>mr.alexander.ott@gmail.com</cp:lastModifiedBy>
  <cp:revision>15</cp:revision>
  <dcterms:created xsi:type="dcterms:W3CDTF">2008-09-08T19:28:16Z</dcterms:created>
  <dcterms:modified xsi:type="dcterms:W3CDTF">2023-12-14T01:20:58Z</dcterms:modified>
</cp:coreProperties>
</file>