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7" r:id="rId2"/>
    <p:sldId id="272" r:id="rId3"/>
    <p:sldId id="258" r:id="rId4"/>
    <p:sldId id="268" r:id="rId5"/>
    <p:sldId id="261" r:id="rId6"/>
    <p:sldId id="264" r:id="rId7"/>
    <p:sldId id="266" r:id="rId8"/>
    <p:sldId id="269" r:id="rId9"/>
    <p:sldId id="270" r:id="rId10"/>
    <p:sldId id="271" r:id="rId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11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7C4F3B25-0BDD-4026-91BE-F21BFDBFB263}" type="datetimeFigureOut">
              <a:rPr lang="en-US" smtClean="0"/>
              <a:pPr/>
              <a:t>3/19/2011</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2EF746FD-0A2A-4700-8361-AB5436FE6D60}"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E5D07B6-D7A8-4DA5-896F-7D90D928B3D6}" type="datetimeFigureOut">
              <a:rPr lang="en-US" smtClean="0"/>
              <a:pPr/>
              <a:t>3/19/2011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C5ED30F-D2D1-4A9A-B0F1-BB905AA53AB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50551-B834-4639-BBA7-894A50F9BB2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C5ED30F-D2D1-4A9A-B0F1-BB905AA53AB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50551-B834-4639-BBA7-894A50F9BB2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50551-B834-4639-BBA7-894A50F9BB2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50551-B834-4639-BBA7-894A50F9BB2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50551-B834-4639-BBA7-894A50F9BB2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50551-B834-4639-BBA7-894A50F9BB2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50551-B834-4639-BBA7-894A50F9BB2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50551-B834-4639-BBA7-894A50F9BB2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450551-B834-4639-BBA7-894A50F9BB20}"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A50641-6E1C-4097-883E-3F399DBD655B}" type="datetimeFigureOut">
              <a:rPr lang="en-US" smtClean="0"/>
              <a:pPr/>
              <a:t>3/19/2011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765342-0F44-4D07-9B5A-C7613CB401D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A50641-6E1C-4097-883E-3F399DBD655B}" type="datetimeFigureOut">
              <a:rPr lang="en-US" smtClean="0"/>
              <a:pPr/>
              <a:t>3/19/2011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765342-0F44-4D07-9B5A-C7613CB401D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A50641-6E1C-4097-883E-3F399DBD655B}" type="datetimeFigureOut">
              <a:rPr lang="en-US" smtClean="0"/>
              <a:pPr/>
              <a:t>3/19/2011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765342-0F44-4D07-9B5A-C7613CB401D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A50641-6E1C-4097-883E-3F399DBD655B}" type="datetimeFigureOut">
              <a:rPr lang="en-US" smtClean="0"/>
              <a:pPr/>
              <a:t>3/19/2011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765342-0F44-4D07-9B5A-C7613CB401D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A50641-6E1C-4097-883E-3F399DBD655B}" type="datetimeFigureOut">
              <a:rPr lang="en-US" smtClean="0"/>
              <a:pPr/>
              <a:t>3/19/2011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765342-0F44-4D07-9B5A-C7613CB401D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A50641-6E1C-4097-883E-3F399DBD655B}" type="datetimeFigureOut">
              <a:rPr lang="en-US" smtClean="0"/>
              <a:pPr/>
              <a:t>3/19/2011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765342-0F44-4D07-9B5A-C7613CB401D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A50641-6E1C-4097-883E-3F399DBD655B}" type="datetimeFigureOut">
              <a:rPr lang="en-US" smtClean="0"/>
              <a:pPr/>
              <a:t>3/19/2011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765342-0F44-4D07-9B5A-C7613CB401D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50641-6E1C-4097-883E-3F399DBD655B}" type="datetimeFigureOut">
              <a:rPr lang="en-US" smtClean="0"/>
              <a:pPr/>
              <a:t>3/19/2011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765342-0F44-4D07-9B5A-C7613CB401D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50641-6E1C-4097-883E-3F399DBD655B}" type="datetimeFigureOut">
              <a:rPr lang="en-US" smtClean="0"/>
              <a:pPr/>
              <a:t>3/19/2011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765342-0F44-4D07-9B5A-C7613CB401D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A50641-6E1C-4097-883E-3F399DBD655B}" type="datetimeFigureOut">
              <a:rPr lang="en-US" smtClean="0"/>
              <a:pPr/>
              <a:t>3/19/2011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765342-0F44-4D07-9B5A-C7613CB401D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A50641-6E1C-4097-883E-3F399DBD655B}" type="datetimeFigureOut">
              <a:rPr lang="en-US" smtClean="0"/>
              <a:pPr/>
              <a:t>3/19/2011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765342-0F44-4D07-9B5A-C7613CB401D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981200"/>
            <a:ext cx="4038600" cy="4114800"/>
          </a:xfrm>
        </p:spPr>
        <p:txBody>
          <a:bodyPr/>
          <a:lstStyle/>
          <a:p>
            <a:endParaRPr lang="en-US"/>
          </a:p>
        </p:txBody>
      </p:sp>
      <p:sp>
        <p:nvSpPr>
          <p:cNvPr id="4" name="Text Placeholder 3"/>
          <p:cNvSpPr>
            <a:spLocks noGrp="1"/>
          </p:cNvSpPr>
          <p:nvPr>
            <p:ph type="body"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16F9E419-C3E2-4B4C-B14B-04D92FF19604}" type="slidenum">
              <a:rPr lang="en-US"/>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A50641-6E1C-4097-883E-3F399DBD655B}" type="datetimeFigureOut">
              <a:rPr lang="en-US" smtClean="0"/>
              <a:pPr/>
              <a:t>3/19/2011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765342-0F44-4D07-9B5A-C7613CB401D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ideo" Target="file:///C:\Documents%20and%20Settings\Alex\Desktop\BETA\Global%20History%20&amp;%20Geography%20Lessons\Scientific%20Revolution\Scientific%20Revolution.wmv"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scholar"/>
          <p:cNvPicPr>
            <a:picLocks noChangeAspect="1" noChangeArrowheads="1"/>
          </p:cNvPicPr>
          <p:nvPr/>
        </p:nvPicPr>
        <p:blipFill>
          <a:blip r:embed="rId3" cstate="print"/>
          <a:srcRect/>
          <a:stretch>
            <a:fillRect/>
          </a:stretch>
        </p:blipFill>
        <p:spPr bwMode="auto">
          <a:xfrm>
            <a:off x="762000" y="304800"/>
            <a:ext cx="7620000" cy="6083300"/>
          </a:xfrm>
          <a:prstGeom prst="rect">
            <a:avLst/>
          </a:prstGeom>
          <a:noFill/>
        </p:spPr>
      </p:pic>
      <p:sp>
        <p:nvSpPr>
          <p:cNvPr id="7" name="Rectangle 8"/>
          <p:cNvSpPr>
            <a:spLocks noChangeArrowheads="1"/>
          </p:cNvSpPr>
          <p:nvPr/>
        </p:nvSpPr>
        <p:spPr bwMode="auto">
          <a:xfrm>
            <a:off x="4572000" y="1219200"/>
            <a:ext cx="3809999" cy="1625600"/>
          </a:xfrm>
          <a:prstGeom prst="rect">
            <a:avLst/>
          </a:prstGeom>
          <a:solidFill>
            <a:srgbClr val="000000"/>
          </a:solidFill>
          <a:ln w="12700" cap="sq">
            <a:noFill/>
            <a:miter lim="800000"/>
            <a:headEnd type="none" w="sm" len="sm"/>
            <a:tailEnd type="none" w="sm" len="sm"/>
          </a:ln>
          <a:effectLst/>
        </p:spPr>
        <p:txBody>
          <a:bodyPr wrap="none" anchor="ctr"/>
          <a:lstStyle/>
          <a:p>
            <a:endParaRPr lang="en-US"/>
          </a:p>
        </p:txBody>
      </p:sp>
      <p:sp>
        <p:nvSpPr>
          <p:cNvPr id="2051" name="Rectangle 3"/>
          <p:cNvSpPr>
            <a:spLocks noGrp="1" noChangeArrowheads="1"/>
          </p:cNvSpPr>
          <p:nvPr>
            <p:ph type="subTitle" idx="1"/>
          </p:nvPr>
        </p:nvSpPr>
        <p:spPr>
          <a:xfrm>
            <a:off x="0" y="5867400"/>
            <a:ext cx="8839200" cy="762000"/>
          </a:xfrm>
        </p:spPr>
        <p:txBody>
          <a:bodyPr/>
          <a:lstStyle/>
          <a:p>
            <a:r>
              <a:rPr lang="en-US" dirty="0" smtClean="0"/>
              <a:t>Mr. Ott – Global History &amp; Geography @ BETA</a:t>
            </a:r>
            <a:endParaRPr lang="en-US" dirty="0"/>
          </a:p>
        </p:txBody>
      </p:sp>
      <p:sp>
        <p:nvSpPr>
          <p:cNvPr id="2050" name="Rectangle 2"/>
          <p:cNvSpPr>
            <a:spLocks noGrp="1" noChangeArrowheads="1"/>
          </p:cNvSpPr>
          <p:nvPr>
            <p:ph type="ctrTitle"/>
          </p:nvPr>
        </p:nvSpPr>
        <p:spPr>
          <a:xfrm>
            <a:off x="4648200" y="381000"/>
            <a:ext cx="4038600" cy="2895600"/>
          </a:xfrm>
        </p:spPr>
        <p:txBody>
          <a:bodyPr>
            <a:normAutofit/>
          </a:bodyPr>
          <a:lstStyle/>
          <a:p>
            <a:r>
              <a:rPr lang="en-US" sz="6000" dirty="0">
                <a:solidFill>
                  <a:schemeClr val="bg1"/>
                </a:solidFill>
                <a:effectLst>
                  <a:outerShdw blurRad="38100" dist="38100" dir="2700000" algn="tl">
                    <a:srgbClr val="000000">
                      <a:alpha val="43137"/>
                    </a:srgbClr>
                  </a:outerShdw>
                </a:effectLst>
                <a:latin typeface="Harrington" pitchFamily="82" charset="0"/>
              </a:rPr>
              <a:t>The </a:t>
            </a:r>
            <a:r>
              <a:rPr lang="en-US" sz="6000" dirty="0" smtClean="0">
                <a:solidFill>
                  <a:schemeClr val="bg1"/>
                </a:solidFill>
                <a:effectLst>
                  <a:outerShdw blurRad="38100" dist="38100" dir="2700000" algn="tl">
                    <a:srgbClr val="000000">
                      <a:alpha val="43137"/>
                    </a:srgbClr>
                  </a:outerShdw>
                </a:effectLst>
                <a:latin typeface="Harrington" pitchFamily="82" charset="0"/>
              </a:rPr>
              <a:t>Scientific</a:t>
            </a:r>
            <a:br>
              <a:rPr lang="en-US" sz="6000" dirty="0" smtClean="0">
                <a:solidFill>
                  <a:schemeClr val="bg1"/>
                </a:solidFill>
                <a:effectLst>
                  <a:outerShdw blurRad="38100" dist="38100" dir="2700000" algn="tl">
                    <a:srgbClr val="000000">
                      <a:alpha val="43137"/>
                    </a:srgbClr>
                  </a:outerShdw>
                </a:effectLst>
                <a:latin typeface="Harrington" pitchFamily="82" charset="0"/>
              </a:rPr>
            </a:br>
            <a:r>
              <a:rPr lang="en-US" sz="6000" dirty="0" smtClean="0">
                <a:solidFill>
                  <a:schemeClr val="bg1"/>
                </a:solidFill>
                <a:effectLst>
                  <a:outerShdw blurRad="38100" dist="38100" dir="2700000" algn="tl">
                    <a:srgbClr val="000000">
                      <a:alpha val="43137"/>
                    </a:srgbClr>
                  </a:outerShdw>
                </a:effectLst>
                <a:latin typeface="Harrington" pitchFamily="82" charset="0"/>
              </a:rPr>
              <a:t>Revolution </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ientific Revolution.wmv">
            <a:hlinkClick r:id="" action="ppaction://media"/>
          </p:cNvPr>
          <p:cNvPicPr>
            <a:picLocks noRot="1" noChangeAspect="1"/>
          </p:cNvPicPr>
          <p:nvPr>
            <a:videoFile r:link="rId1"/>
          </p:nvPr>
        </p:nvPicPr>
        <p:blipFill>
          <a:blip r:embed="rId4" cstate="print"/>
          <a:stretch>
            <a:fillRect/>
          </a:stretch>
        </p:blipFill>
        <p:spPr>
          <a:xfrm>
            <a:off x="685800" y="457200"/>
            <a:ext cx="7848600" cy="5886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40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57200" y="274638"/>
            <a:ext cx="82296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tx2">
                    <a:lumMod val="40000"/>
                    <a:lumOff val="60000"/>
                  </a:schemeClr>
                </a:solidFill>
                <a:effectLst>
                  <a:outerShdw blurRad="38100" dist="38100" dir="2700000" algn="tl">
                    <a:srgbClr val="000000"/>
                  </a:outerShdw>
                </a:effectLst>
                <a:uLnTx/>
                <a:uFillTx/>
                <a:latin typeface="+mj-lt"/>
                <a:ea typeface="+mj-ea"/>
                <a:cs typeface="+mj-cs"/>
              </a:rPr>
              <a:t>Discoveries &amp; Achievements</a:t>
            </a:r>
          </a:p>
        </p:txBody>
      </p:sp>
      <p:sp>
        <p:nvSpPr>
          <p:cNvPr id="4" name="Rectangle 3"/>
          <p:cNvSpPr txBox="1">
            <a:spLocks noChangeArrowheads="1"/>
          </p:cNvSpPr>
          <p:nvPr/>
        </p:nvSpPr>
        <p:spPr>
          <a:xfrm>
            <a:off x="457200" y="1600200"/>
            <a:ext cx="4173538" cy="50038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defRPr/>
            </a:pPr>
            <a:r>
              <a:rPr kumimoji="0" lang="en-US" sz="2800" b="0" i="0" u="none" strike="noStrike" kern="0" cap="none" spc="0" normalizeH="0" baseline="0" noProof="0" dirty="0" smtClean="0">
                <a:ln>
                  <a:noFill/>
                </a:ln>
                <a:solidFill>
                  <a:schemeClr val="bg1"/>
                </a:solidFill>
                <a:effectLst>
                  <a:outerShdw blurRad="38100" dist="38100" dir="2700000" algn="tl">
                    <a:srgbClr val="000000"/>
                  </a:outerShdw>
                </a:effectLst>
                <a:uLnTx/>
                <a:uFillTx/>
                <a:latin typeface="+mn-lt"/>
                <a:ea typeface="+mn-ea"/>
                <a:cs typeface="+mn-cs"/>
              </a:rPr>
              <a:t>The Scientific </a:t>
            </a:r>
            <a:br>
              <a:rPr kumimoji="0" lang="en-US" sz="2800" b="0" i="0" u="none" strike="noStrike" kern="0" cap="none" spc="0" normalizeH="0" baseline="0" noProof="0" dirty="0" smtClean="0">
                <a:ln>
                  <a:noFill/>
                </a:ln>
                <a:solidFill>
                  <a:schemeClr val="bg1"/>
                </a:solidFill>
                <a:effectLst>
                  <a:outerShdw blurRad="38100" dist="38100" dir="2700000" algn="tl">
                    <a:srgbClr val="000000"/>
                  </a:outerShdw>
                </a:effectLst>
                <a:uLnTx/>
                <a:uFillTx/>
                <a:latin typeface="+mn-lt"/>
                <a:ea typeface="+mn-ea"/>
                <a:cs typeface="+mn-cs"/>
              </a:rPr>
            </a:br>
            <a:r>
              <a:rPr kumimoji="0" lang="en-US" sz="2800" b="0" i="0" u="none" strike="noStrike" kern="0" cap="none" spc="0" normalizeH="0" baseline="0" noProof="0" dirty="0" smtClean="0">
                <a:ln>
                  <a:noFill/>
                </a:ln>
                <a:solidFill>
                  <a:schemeClr val="bg1"/>
                </a:solidFill>
                <a:effectLst>
                  <a:outerShdw blurRad="38100" dist="38100" dir="2700000" algn="tl">
                    <a:srgbClr val="000000"/>
                  </a:outerShdw>
                </a:effectLst>
                <a:uLnTx/>
                <a:uFillTx/>
                <a:latin typeface="+mn-lt"/>
                <a:ea typeface="+mn-ea"/>
                <a:cs typeface="+mn-cs"/>
              </a:rPr>
              <a:t>Revolution was from </a:t>
            </a:r>
            <a:br>
              <a:rPr kumimoji="0" lang="en-US" sz="2800" b="0" i="0" u="none" strike="noStrike" kern="0" cap="none" spc="0" normalizeH="0" baseline="0" noProof="0" dirty="0" smtClean="0">
                <a:ln>
                  <a:noFill/>
                </a:ln>
                <a:solidFill>
                  <a:schemeClr val="bg1"/>
                </a:solidFill>
                <a:effectLst>
                  <a:outerShdw blurRad="38100" dist="38100" dir="2700000" algn="tl">
                    <a:srgbClr val="000000"/>
                  </a:outerShdw>
                </a:effectLst>
                <a:uLnTx/>
                <a:uFillTx/>
                <a:latin typeface="+mn-lt"/>
                <a:ea typeface="+mn-ea"/>
                <a:cs typeface="+mn-cs"/>
              </a:rPr>
            </a:br>
            <a:r>
              <a:rPr kumimoji="0" lang="en-US" sz="2800" b="0" i="0" u="none" strike="noStrike" kern="0" cap="none" spc="0" normalizeH="0" baseline="0" noProof="0" dirty="0" smtClean="0">
                <a:ln>
                  <a:noFill/>
                </a:ln>
                <a:solidFill>
                  <a:schemeClr val="bg1"/>
                </a:solidFill>
                <a:effectLst>
                  <a:outerShdw blurRad="38100" dist="38100" dir="2700000" algn="tl">
                    <a:srgbClr val="000000"/>
                  </a:outerShdw>
                </a:effectLst>
                <a:uLnTx/>
                <a:uFillTx/>
                <a:latin typeface="+mn-lt"/>
                <a:ea typeface="+mn-ea"/>
                <a:cs typeface="+mn-cs"/>
              </a:rPr>
              <a:t>1650s</a:t>
            </a:r>
            <a:r>
              <a:rPr kumimoji="0" lang="en-US" sz="2800" b="0" i="0" u="none" strike="noStrike" kern="0" cap="none" spc="0" normalizeH="0" noProof="0" dirty="0" smtClean="0">
                <a:ln>
                  <a:noFill/>
                </a:ln>
                <a:solidFill>
                  <a:schemeClr val="bg1"/>
                </a:solidFill>
                <a:effectLst>
                  <a:outerShdw blurRad="38100" dist="38100" dir="2700000" algn="tl">
                    <a:srgbClr val="000000"/>
                  </a:outerShdw>
                </a:effectLst>
                <a:uLnTx/>
                <a:uFillTx/>
                <a:latin typeface="+mn-lt"/>
                <a:ea typeface="+mn-ea"/>
                <a:cs typeface="+mn-cs"/>
              </a:rPr>
              <a:t> to Early 1800s</a:t>
            </a:r>
            <a:r>
              <a:rPr kumimoji="0" lang="en-US" sz="2800" b="0" i="0" u="none" strike="noStrike" kern="0" cap="none" spc="0" normalizeH="0" baseline="0" noProof="0" dirty="0" smtClean="0">
                <a:ln>
                  <a:noFill/>
                </a:ln>
                <a:solidFill>
                  <a:schemeClr val="bg1"/>
                </a:solidFill>
                <a:effectLst>
                  <a:outerShdw blurRad="38100" dist="38100" dir="2700000" algn="tl">
                    <a:srgbClr val="000000"/>
                  </a:outerShdw>
                </a:effectLst>
                <a:uLnTx/>
                <a:uFillTx/>
                <a:latin typeface="+mn-lt"/>
                <a:ea typeface="+mn-ea"/>
                <a:cs typeface="+mn-cs"/>
              </a:rPr>
              <a:t> </a:t>
            </a:r>
          </a:p>
          <a:p>
            <a:pPr marL="342900" marR="0" lvl="0" indent="-34290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defRPr/>
            </a:pPr>
            <a:r>
              <a:rPr kumimoji="0" lang="en-US" sz="2800" b="0" i="0" u="none" strike="noStrike" kern="0" cap="none" spc="0" normalizeH="0" baseline="0" noProof="0" dirty="0" smtClean="0">
                <a:ln>
                  <a:noFill/>
                </a:ln>
                <a:solidFill>
                  <a:schemeClr val="bg1"/>
                </a:solidFill>
                <a:effectLst>
                  <a:outerShdw blurRad="38100" dist="38100" dir="2700000" algn="tl">
                    <a:srgbClr val="000000"/>
                  </a:outerShdw>
                </a:effectLst>
                <a:uLnTx/>
                <a:uFillTx/>
                <a:latin typeface="+mn-lt"/>
                <a:ea typeface="+mn-ea"/>
                <a:cs typeface="+mn-cs"/>
              </a:rPr>
              <a:t>It involved gradual developments in astronomy, physics, chemistry, and biology</a:t>
            </a:r>
            <a:r>
              <a:rPr kumimoji="0" 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p>
        </p:txBody>
      </p:sp>
      <p:pic>
        <p:nvPicPr>
          <p:cNvPr id="5" name="Picture 10"/>
          <p:cNvPicPr>
            <a:picLocks noChangeAspect="1" noChangeArrowheads="1"/>
          </p:cNvPicPr>
          <p:nvPr/>
        </p:nvPicPr>
        <p:blipFill>
          <a:blip r:embed="rId3" cstate="print">
            <a:clrChange>
              <a:clrFrom>
                <a:srgbClr val="000000"/>
              </a:clrFrom>
              <a:clrTo>
                <a:srgbClr val="000000">
                  <a:alpha val="0"/>
                </a:srgbClr>
              </a:clrTo>
            </a:clrChange>
          </a:blip>
          <a:srcRect r="5075"/>
          <a:stretch>
            <a:fillRect/>
          </a:stretch>
        </p:blipFill>
        <p:spPr bwMode="auto">
          <a:xfrm>
            <a:off x="4114800" y="1447800"/>
            <a:ext cx="4810125" cy="3924300"/>
          </a:xfrm>
          <a:prstGeom prst="rect">
            <a:avLst/>
          </a:prstGeom>
          <a:noFill/>
          <a:ln w="12700" cap="sq">
            <a:noFill/>
            <a:miter lim="800000"/>
            <a:headEnd type="none" w="sm" len="sm"/>
            <a:tailEnd type="none" w="sm" len="sm"/>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anim calcmode="lin" valueType="num">
                                      <p:cBhvr>
                                        <p:cTn id="8"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500"/>
                                        <p:tgtEl>
                                          <p:spTgt spid="4">
                                            <p:txEl>
                                              <p:pRg st="1" end="1"/>
                                            </p:txEl>
                                          </p:spTgt>
                                        </p:tgtEl>
                                      </p:cBhvr>
                                    </p:animEffect>
                                    <p:anim calcmode="lin" valueType="num">
                                      <p:cBhvr>
                                        <p:cTn id="1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Grp="1" noChangeArrowheads="1"/>
          </p:cNvSpPr>
          <p:nvPr>
            <p:ph type="title"/>
          </p:nvPr>
        </p:nvSpPr>
        <p:spPr>
          <a:xfrm>
            <a:off x="457200" y="0"/>
            <a:ext cx="8229600" cy="838200"/>
          </a:xfrm>
        </p:spPr>
        <p:txBody>
          <a:bodyPr/>
          <a:lstStyle/>
          <a:p>
            <a:r>
              <a:rPr lang="en-US" sz="4000" b="1" dirty="0" smtClean="0">
                <a:solidFill>
                  <a:schemeClr val="tx2">
                    <a:lumMod val="40000"/>
                    <a:lumOff val="60000"/>
                  </a:schemeClr>
                </a:solidFill>
                <a:effectLst>
                  <a:outerShdw blurRad="38100" dist="38100" dir="2700000" algn="tl">
                    <a:srgbClr val="000000">
                      <a:alpha val="43137"/>
                    </a:srgbClr>
                  </a:outerShdw>
                </a:effectLst>
              </a:rPr>
              <a:t>Causes </a:t>
            </a:r>
            <a:r>
              <a:rPr lang="en-US" sz="4000" b="1" dirty="0">
                <a:solidFill>
                  <a:schemeClr val="tx2">
                    <a:lumMod val="40000"/>
                    <a:lumOff val="60000"/>
                  </a:schemeClr>
                </a:solidFill>
                <a:effectLst>
                  <a:outerShdw blurRad="38100" dist="38100" dir="2700000" algn="tl">
                    <a:srgbClr val="000000">
                      <a:alpha val="43137"/>
                    </a:srgbClr>
                  </a:outerShdw>
                </a:effectLst>
              </a:rPr>
              <a:t>of the Scientific Revolution</a:t>
            </a:r>
          </a:p>
        </p:txBody>
      </p:sp>
      <p:sp>
        <p:nvSpPr>
          <p:cNvPr id="24582" name="Rectangle 6"/>
          <p:cNvSpPr>
            <a:spLocks noGrp="1" noChangeArrowheads="1"/>
          </p:cNvSpPr>
          <p:nvPr>
            <p:ph type="body" sz="half" idx="2"/>
          </p:nvPr>
        </p:nvSpPr>
        <p:spPr/>
        <p:txBody>
          <a:bodyPr/>
          <a:lstStyle/>
          <a:p>
            <a:pPr>
              <a:lnSpc>
                <a:spcPct val="90000"/>
              </a:lnSpc>
            </a:pPr>
            <a:r>
              <a:rPr lang="en-US" sz="2400" dirty="0">
                <a:solidFill>
                  <a:schemeClr val="bg1"/>
                </a:solidFill>
              </a:rPr>
              <a:t>Medieval Intellectual Life and Medieval Universities</a:t>
            </a:r>
          </a:p>
          <a:p>
            <a:pPr>
              <a:lnSpc>
                <a:spcPct val="90000"/>
              </a:lnSpc>
            </a:pPr>
            <a:r>
              <a:rPr lang="en-US" sz="2400" dirty="0">
                <a:solidFill>
                  <a:schemeClr val="bg1"/>
                </a:solidFill>
              </a:rPr>
              <a:t>The Italian Renaissance</a:t>
            </a:r>
          </a:p>
          <a:p>
            <a:pPr>
              <a:lnSpc>
                <a:spcPct val="90000"/>
              </a:lnSpc>
            </a:pPr>
            <a:r>
              <a:rPr lang="en-US" sz="2400" dirty="0">
                <a:solidFill>
                  <a:schemeClr val="bg1"/>
                </a:solidFill>
              </a:rPr>
              <a:t>Renewed emphasis on mathematics</a:t>
            </a:r>
          </a:p>
          <a:p>
            <a:pPr>
              <a:lnSpc>
                <a:spcPct val="90000"/>
              </a:lnSpc>
            </a:pPr>
            <a:r>
              <a:rPr lang="en-US" sz="2400" dirty="0">
                <a:solidFill>
                  <a:schemeClr val="bg1"/>
                </a:solidFill>
              </a:rPr>
              <a:t>Renaissance </a:t>
            </a:r>
            <a:r>
              <a:rPr lang="en-US" sz="2400" dirty="0" smtClean="0">
                <a:solidFill>
                  <a:schemeClr val="bg1"/>
                </a:solidFill>
              </a:rPr>
              <a:t>idea of Humanism</a:t>
            </a:r>
            <a:endParaRPr lang="en-US" sz="2400" dirty="0">
              <a:solidFill>
                <a:schemeClr val="bg1"/>
              </a:solidFill>
            </a:endParaRPr>
          </a:p>
          <a:p>
            <a:pPr>
              <a:lnSpc>
                <a:spcPct val="90000"/>
              </a:lnSpc>
            </a:pPr>
            <a:r>
              <a:rPr lang="en-US" sz="2400" dirty="0">
                <a:solidFill>
                  <a:schemeClr val="bg1"/>
                </a:solidFill>
              </a:rPr>
              <a:t>Navigational problems of long sea voyages</a:t>
            </a:r>
          </a:p>
          <a:p>
            <a:pPr>
              <a:lnSpc>
                <a:spcPct val="90000"/>
              </a:lnSpc>
            </a:pPr>
            <a:r>
              <a:rPr lang="en-US" sz="2400" dirty="0">
                <a:solidFill>
                  <a:schemeClr val="bg1"/>
                </a:solidFill>
              </a:rPr>
              <a:t>Better scientific instruments</a:t>
            </a:r>
          </a:p>
        </p:txBody>
      </p:sp>
      <p:pic>
        <p:nvPicPr>
          <p:cNvPr id="1026" name="Picture 2"/>
          <p:cNvPicPr>
            <a:picLocks noChangeAspect="1" noChangeArrowheads="1"/>
          </p:cNvPicPr>
          <p:nvPr/>
        </p:nvPicPr>
        <p:blipFill>
          <a:blip r:embed="rId3" cstate="print"/>
          <a:srcRect/>
          <a:stretch>
            <a:fillRect/>
          </a:stretch>
        </p:blipFill>
        <p:spPr bwMode="auto">
          <a:xfrm>
            <a:off x="381000" y="1447800"/>
            <a:ext cx="3733800" cy="48006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27" name="Picture 3"/>
          <p:cNvPicPr>
            <a:picLocks noChangeAspect="1" noChangeArrowheads="1"/>
          </p:cNvPicPr>
          <p:nvPr/>
        </p:nvPicPr>
        <p:blipFill>
          <a:blip r:embed="rId4" cstate="print"/>
          <a:srcRect/>
          <a:stretch>
            <a:fillRect/>
          </a:stretch>
        </p:blipFill>
        <p:spPr bwMode="auto">
          <a:xfrm>
            <a:off x="304800" y="1066800"/>
            <a:ext cx="3886200" cy="53340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cstate="print"/>
          <a:srcRect/>
          <a:stretch>
            <a:fillRect/>
          </a:stretch>
        </p:blipFill>
        <p:spPr bwMode="auto">
          <a:xfrm>
            <a:off x="304800" y="990600"/>
            <a:ext cx="3886200" cy="5416062"/>
          </a:xfrm>
          <a:prstGeom prst="rect">
            <a:avLst/>
          </a:prstGeom>
          <a:noFill/>
          <a:ln w="9525">
            <a:noFill/>
            <a:miter lim="800000"/>
            <a:headEnd/>
            <a:tailEnd/>
          </a:ln>
          <a:effectLst/>
        </p:spPr>
      </p:pic>
      <p:pic>
        <p:nvPicPr>
          <p:cNvPr id="1029" name="Picture 5"/>
          <p:cNvPicPr>
            <a:picLocks noChangeAspect="1" noChangeArrowheads="1"/>
          </p:cNvPicPr>
          <p:nvPr/>
        </p:nvPicPr>
        <p:blipFill>
          <a:blip r:embed="rId6" cstate="print"/>
          <a:srcRect/>
          <a:stretch>
            <a:fillRect/>
          </a:stretch>
        </p:blipFill>
        <p:spPr bwMode="auto">
          <a:xfrm>
            <a:off x="304800" y="914400"/>
            <a:ext cx="3886200" cy="5621311"/>
          </a:xfrm>
          <a:prstGeom prst="rect">
            <a:avLst/>
          </a:prstGeom>
          <a:noFill/>
          <a:ln w="9525">
            <a:noFill/>
            <a:miter lim="800000"/>
            <a:headEnd/>
            <a:tailEnd/>
          </a:ln>
          <a:effectLst/>
        </p:spPr>
      </p:pic>
      <p:pic>
        <p:nvPicPr>
          <p:cNvPr id="1030" name="Picture 6"/>
          <p:cNvPicPr>
            <a:picLocks noChangeAspect="1" noChangeArrowheads="1"/>
          </p:cNvPicPr>
          <p:nvPr/>
        </p:nvPicPr>
        <p:blipFill>
          <a:blip r:embed="rId7" cstate="print"/>
          <a:srcRect/>
          <a:stretch>
            <a:fillRect/>
          </a:stretch>
        </p:blipFill>
        <p:spPr bwMode="auto">
          <a:xfrm>
            <a:off x="228600" y="914400"/>
            <a:ext cx="4286250" cy="5715000"/>
          </a:xfrm>
          <a:prstGeom prst="rect">
            <a:avLst/>
          </a:prstGeom>
          <a:noFill/>
          <a:ln w="9525">
            <a:noFill/>
            <a:miter lim="800000"/>
            <a:headEnd/>
            <a:tailEnd/>
          </a:ln>
          <a:effectLst/>
        </p:spPr>
      </p:pic>
      <p:pic>
        <p:nvPicPr>
          <p:cNvPr id="24583" name="Picture 7" descr="microscope"/>
          <p:cNvPicPr>
            <a:picLocks noChangeAspect="1" noChangeArrowheads="1"/>
          </p:cNvPicPr>
          <p:nvPr/>
        </p:nvPicPr>
        <p:blipFill>
          <a:blip r:embed="rId8" cstate="print"/>
          <a:srcRect/>
          <a:stretch>
            <a:fillRect/>
          </a:stretch>
        </p:blipFill>
        <p:spPr bwMode="auto">
          <a:xfrm>
            <a:off x="228600" y="914399"/>
            <a:ext cx="4343400" cy="5751153"/>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582">
                                            <p:txEl>
                                              <p:pRg st="0" end="0"/>
                                            </p:txEl>
                                          </p:spTgt>
                                        </p:tgtEl>
                                        <p:attrNameLst>
                                          <p:attrName>style.visibility</p:attrName>
                                        </p:attrNameLst>
                                      </p:cBhvr>
                                      <p:to>
                                        <p:strVal val="visible"/>
                                      </p:to>
                                    </p:set>
                                    <p:animEffect transition="in" filter="dissolve">
                                      <p:cBhvr>
                                        <p:cTn id="7" dur="500"/>
                                        <p:tgtEl>
                                          <p:spTgt spid="245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582">
                                            <p:txEl>
                                              <p:pRg st="1" end="1"/>
                                            </p:txEl>
                                          </p:spTgt>
                                        </p:tgtEl>
                                        <p:attrNameLst>
                                          <p:attrName>style.visibility</p:attrName>
                                        </p:attrNameLst>
                                      </p:cBhvr>
                                      <p:to>
                                        <p:strVal val="visible"/>
                                      </p:to>
                                    </p:set>
                                    <p:animEffect transition="in" filter="dissolve">
                                      <p:cBhvr>
                                        <p:cTn id="12" dur="500"/>
                                        <p:tgtEl>
                                          <p:spTgt spid="24582">
                                            <p:txEl>
                                              <p:pRg st="1" end="1"/>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dissolve">
                                      <p:cBhvr>
                                        <p:cTn id="15" dur="500"/>
                                        <p:tgtEl>
                                          <p:spTgt spid="102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24582">
                                            <p:txEl>
                                              <p:pRg st="2" end="2"/>
                                            </p:txEl>
                                          </p:spTgt>
                                        </p:tgtEl>
                                        <p:attrNameLst>
                                          <p:attrName>style.visibility</p:attrName>
                                        </p:attrNameLst>
                                      </p:cBhvr>
                                      <p:to>
                                        <p:strVal val="visible"/>
                                      </p:to>
                                    </p:set>
                                    <p:animEffect transition="in" filter="dissolve">
                                      <p:cBhvr>
                                        <p:cTn id="20" dur="500"/>
                                        <p:tgtEl>
                                          <p:spTgt spid="24582">
                                            <p:txEl>
                                              <p:pRg st="2" end="2"/>
                                            </p:txEl>
                                          </p:spTgt>
                                        </p:tgtEl>
                                      </p:cBhvr>
                                    </p:animEffect>
                                  </p:childTnLst>
                                </p:cTn>
                              </p:par>
                              <p:par>
                                <p:cTn id="21" presetID="9" presetClass="entr" presetSubtype="0" fill="hold" nodeType="withEffect">
                                  <p:stCondLst>
                                    <p:cond delay="0"/>
                                  </p:stCondLst>
                                  <p:childTnLst>
                                    <p:set>
                                      <p:cBhvr>
                                        <p:cTn id="22" dur="1" fill="hold">
                                          <p:stCondLst>
                                            <p:cond delay="0"/>
                                          </p:stCondLst>
                                        </p:cTn>
                                        <p:tgtEl>
                                          <p:spTgt spid="1028"/>
                                        </p:tgtEl>
                                        <p:attrNameLst>
                                          <p:attrName>style.visibility</p:attrName>
                                        </p:attrNameLst>
                                      </p:cBhvr>
                                      <p:to>
                                        <p:strVal val="visible"/>
                                      </p:to>
                                    </p:set>
                                    <p:animEffect transition="in" filter="dissolve">
                                      <p:cBhvr>
                                        <p:cTn id="23" dur="500"/>
                                        <p:tgtEl>
                                          <p:spTgt spid="1028"/>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24582">
                                            <p:txEl>
                                              <p:pRg st="3" end="3"/>
                                            </p:txEl>
                                          </p:spTgt>
                                        </p:tgtEl>
                                        <p:attrNameLst>
                                          <p:attrName>style.visibility</p:attrName>
                                        </p:attrNameLst>
                                      </p:cBhvr>
                                      <p:to>
                                        <p:strVal val="visible"/>
                                      </p:to>
                                    </p:set>
                                    <p:animEffect transition="in" filter="dissolve">
                                      <p:cBhvr>
                                        <p:cTn id="28" dur="500"/>
                                        <p:tgtEl>
                                          <p:spTgt spid="24582">
                                            <p:txEl>
                                              <p:pRg st="3" end="3"/>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1029"/>
                                        </p:tgtEl>
                                        <p:attrNameLst>
                                          <p:attrName>style.visibility</p:attrName>
                                        </p:attrNameLst>
                                      </p:cBhvr>
                                      <p:to>
                                        <p:strVal val="visible"/>
                                      </p:to>
                                    </p:set>
                                    <p:animEffect transition="in" filter="dissolve">
                                      <p:cBhvr>
                                        <p:cTn id="31" dur="500"/>
                                        <p:tgtEl>
                                          <p:spTgt spid="1029"/>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24582">
                                            <p:txEl>
                                              <p:pRg st="4" end="4"/>
                                            </p:txEl>
                                          </p:spTgt>
                                        </p:tgtEl>
                                        <p:attrNameLst>
                                          <p:attrName>style.visibility</p:attrName>
                                        </p:attrNameLst>
                                      </p:cBhvr>
                                      <p:to>
                                        <p:strVal val="visible"/>
                                      </p:to>
                                    </p:set>
                                    <p:animEffect transition="in" filter="dissolve">
                                      <p:cBhvr>
                                        <p:cTn id="36" dur="500"/>
                                        <p:tgtEl>
                                          <p:spTgt spid="24582">
                                            <p:txEl>
                                              <p:pRg st="4" end="4"/>
                                            </p:txEl>
                                          </p:spTgt>
                                        </p:tgtEl>
                                      </p:cBhvr>
                                    </p:animEffect>
                                  </p:childTnLst>
                                </p:cTn>
                              </p:par>
                              <p:par>
                                <p:cTn id="37" presetID="9" presetClass="entr" presetSubtype="0" fill="hold" nodeType="withEffect">
                                  <p:stCondLst>
                                    <p:cond delay="0"/>
                                  </p:stCondLst>
                                  <p:childTnLst>
                                    <p:set>
                                      <p:cBhvr>
                                        <p:cTn id="38" dur="1" fill="hold">
                                          <p:stCondLst>
                                            <p:cond delay="0"/>
                                          </p:stCondLst>
                                        </p:cTn>
                                        <p:tgtEl>
                                          <p:spTgt spid="1030"/>
                                        </p:tgtEl>
                                        <p:attrNameLst>
                                          <p:attrName>style.visibility</p:attrName>
                                        </p:attrNameLst>
                                      </p:cBhvr>
                                      <p:to>
                                        <p:strVal val="visible"/>
                                      </p:to>
                                    </p:set>
                                    <p:animEffect transition="in" filter="dissolve">
                                      <p:cBhvr>
                                        <p:cTn id="39" dur="500"/>
                                        <p:tgtEl>
                                          <p:spTgt spid="1030"/>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24582">
                                            <p:txEl>
                                              <p:pRg st="5" end="5"/>
                                            </p:txEl>
                                          </p:spTgt>
                                        </p:tgtEl>
                                        <p:attrNameLst>
                                          <p:attrName>style.visibility</p:attrName>
                                        </p:attrNameLst>
                                      </p:cBhvr>
                                      <p:to>
                                        <p:strVal val="visible"/>
                                      </p:to>
                                    </p:set>
                                    <p:animEffect transition="in" filter="dissolve">
                                      <p:cBhvr>
                                        <p:cTn id="44" dur="500"/>
                                        <p:tgtEl>
                                          <p:spTgt spid="24582">
                                            <p:txEl>
                                              <p:pRg st="5" end="5"/>
                                            </p:txEl>
                                          </p:spTgt>
                                        </p:tgtEl>
                                      </p:cBhvr>
                                    </p:animEffect>
                                  </p:childTnLst>
                                </p:cTn>
                              </p:par>
                              <p:par>
                                <p:cTn id="45" presetID="9" presetClass="entr" presetSubtype="0" fill="hold" nodeType="withEffect">
                                  <p:stCondLst>
                                    <p:cond delay="0"/>
                                  </p:stCondLst>
                                  <p:childTnLst>
                                    <p:set>
                                      <p:cBhvr>
                                        <p:cTn id="46" dur="1" fill="hold">
                                          <p:stCondLst>
                                            <p:cond delay="0"/>
                                          </p:stCondLst>
                                        </p:cTn>
                                        <p:tgtEl>
                                          <p:spTgt spid="24583"/>
                                        </p:tgtEl>
                                        <p:attrNameLst>
                                          <p:attrName>style.visibility</p:attrName>
                                        </p:attrNameLst>
                                      </p:cBhvr>
                                      <p:to>
                                        <p:strVal val="visible"/>
                                      </p:to>
                                    </p:set>
                                    <p:animEffect transition="in" filter="dissolve">
                                      <p:cBhvr>
                                        <p:cTn id="47" dur="500"/>
                                        <p:tgtEl>
                                          <p:spTgt spid="24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a:xfrm>
            <a:off x="457200" y="228600"/>
            <a:ext cx="8229600" cy="1371600"/>
          </a:xfrm>
        </p:spPr>
        <p:txBody>
          <a:bodyPr/>
          <a:lstStyle/>
          <a:p>
            <a:r>
              <a:rPr lang="en-US" dirty="0" smtClean="0">
                <a:solidFill>
                  <a:schemeClr val="tx2">
                    <a:lumMod val="40000"/>
                    <a:lumOff val="60000"/>
                  </a:schemeClr>
                </a:solidFill>
              </a:rPr>
              <a:t>Copernicus </a:t>
            </a:r>
            <a:r>
              <a:rPr lang="en-US" dirty="0">
                <a:solidFill>
                  <a:schemeClr val="tx2">
                    <a:lumMod val="40000"/>
                    <a:lumOff val="60000"/>
                  </a:schemeClr>
                </a:solidFill>
              </a:rPr>
              <a:t>(1473-1543)</a:t>
            </a:r>
          </a:p>
        </p:txBody>
      </p:sp>
      <p:sp>
        <p:nvSpPr>
          <p:cNvPr id="10246" name="Rectangle 6"/>
          <p:cNvSpPr>
            <a:spLocks noGrp="1" noChangeArrowheads="1"/>
          </p:cNvSpPr>
          <p:nvPr>
            <p:ph type="body" sz="half" idx="2"/>
          </p:nvPr>
        </p:nvSpPr>
        <p:spPr>
          <a:xfrm>
            <a:off x="4572000" y="1524000"/>
            <a:ext cx="4038600" cy="4114800"/>
          </a:xfrm>
        </p:spPr>
        <p:txBody>
          <a:bodyPr/>
          <a:lstStyle/>
          <a:p>
            <a:r>
              <a:rPr lang="en-US" sz="2400" dirty="0">
                <a:solidFill>
                  <a:schemeClr val="bg1"/>
                </a:solidFill>
              </a:rPr>
              <a:t>Aim to glorify God</a:t>
            </a:r>
          </a:p>
          <a:p>
            <a:r>
              <a:rPr lang="en-US" sz="2400" dirty="0">
                <a:solidFill>
                  <a:schemeClr val="bg1"/>
                </a:solidFill>
              </a:rPr>
              <a:t>Sun-centered universe</a:t>
            </a:r>
          </a:p>
          <a:p>
            <a:r>
              <a:rPr lang="en-US" sz="2400" dirty="0">
                <a:solidFill>
                  <a:schemeClr val="bg1"/>
                </a:solidFill>
              </a:rPr>
              <a:t>Challenged circular orbits</a:t>
            </a:r>
          </a:p>
          <a:p>
            <a:r>
              <a:rPr lang="en-US" sz="2400" dirty="0">
                <a:solidFill>
                  <a:schemeClr val="bg1"/>
                </a:solidFill>
              </a:rPr>
              <a:t>Universe of staggering size</a:t>
            </a:r>
          </a:p>
          <a:p>
            <a:r>
              <a:rPr lang="en-US" sz="2400" dirty="0">
                <a:solidFill>
                  <a:schemeClr val="bg1"/>
                </a:solidFill>
              </a:rPr>
              <a:t>Earth no different than any other planet</a:t>
            </a:r>
          </a:p>
          <a:p>
            <a:r>
              <a:rPr lang="en-US" sz="2400" i="1" dirty="0">
                <a:solidFill>
                  <a:schemeClr val="bg1"/>
                </a:solidFill>
              </a:rPr>
              <a:t>On the Revolutions of the Heavenly Spheres</a:t>
            </a:r>
            <a:r>
              <a:rPr lang="en-US" sz="2400" dirty="0">
                <a:solidFill>
                  <a:schemeClr val="bg1"/>
                </a:solidFill>
              </a:rPr>
              <a:t> (1543)</a:t>
            </a:r>
          </a:p>
          <a:p>
            <a:endParaRPr lang="en-US" sz="2400" i="1" dirty="0">
              <a:solidFill>
                <a:schemeClr val="bg1"/>
              </a:solidFill>
            </a:endParaRPr>
          </a:p>
        </p:txBody>
      </p:sp>
      <p:pic>
        <p:nvPicPr>
          <p:cNvPr id="10247" name="Picture 7" descr="copernicus"/>
          <p:cNvPicPr>
            <a:picLocks noChangeAspect="1" noChangeArrowheads="1"/>
          </p:cNvPicPr>
          <p:nvPr/>
        </p:nvPicPr>
        <p:blipFill>
          <a:blip r:embed="rId3" cstate="print"/>
          <a:srcRect/>
          <a:stretch>
            <a:fillRect/>
          </a:stretch>
        </p:blipFill>
        <p:spPr bwMode="auto">
          <a:xfrm>
            <a:off x="762000" y="1676400"/>
            <a:ext cx="3355975" cy="3657600"/>
          </a:xfrm>
          <a:prstGeom prst="rect">
            <a:avLst/>
          </a:prstGeom>
          <a:ln>
            <a:noFill/>
          </a:ln>
          <a:effectLst>
            <a:softEdge rad="112500"/>
          </a:effectLst>
        </p:spPr>
      </p:pic>
      <p:sp>
        <p:nvSpPr>
          <p:cNvPr id="12" name="TextBox 11"/>
          <p:cNvSpPr txBox="1"/>
          <p:nvPr/>
        </p:nvSpPr>
        <p:spPr>
          <a:xfrm>
            <a:off x="685800" y="5410200"/>
            <a:ext cx="8458200" cy="830997"/>
          </a:xfrm>
          <a:prstGeom prst="rect">
            <a:avLst/>
          </a:prstGeom>
          <a:noFill/>
        </p:spPr>
        <p:txBody>
          <a:bodyPr wrap="square" rtlCol="0">
            <a:spAutoFit/>
          </a:bodyPr>
          <a:lstStyle/>
          <a:p>
            <a:r>
              <a:rPr lang="en-US" sz="2400" dirty="0" smtClean="0">
                <a:solidFill>
                  <a:schemeClr val="accent2">
                    <a:lumMod val="40000"/>
                    <a:lumOff val="60000"/>
                  </a:schemeClr>
                </a:solidFill>
              </a:rPr>
              <a:t>Did not get in trouble by the Roman Catholic Church </a:t>
            </a:r>
            <a:br>
              <a:rPr lang="en-US" sz="2400" dirty="0" smtClean="0">
                <a:solidFill>
                  <a:schemeClr val="accent2">
                    <a:lumMod val="40000"/>
                    <a:lumOff val="60000"/>
                  </a:schemeClr>
                </a:solidFill>
              </a:rPr>
            </a:br>
            <a:r>
              <a:rPr lang="en-US" sz="2400" dirty="0" smtClean="0">
                <a:solidFill>
                  <a:schemeClr val="accent2">
                    <a:lumMod val="40000"/>
                    <a:lumOff val="60000"/>
                  </a:schemeClr>
                </a:solidFill>
              </a:rPr>
              <a:t>since his theory was published after his death.</a:t>
            </a:r>
            <a:endParaRPr lang="en-US" sz="2400" dirty="0">
              <a:solidFill>
                <a:schemeClr val="accent2">
                  <a:lumMod val="40000"/>
                  <a:lumOff val="60000"/>
                </a:schemeClr>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246">
                                            <p:txEl>
                                              <p:pRg st="0" end="0"/>
                                            </p:txEl>
                                          </p:spTgt>
                                        </p:tgtEl>
                                        <p:attrNameLst>
                                          <p:attrName>style.visibility</p:attrName>
                                        </p:attrNameLst>
                                      </p:cBhvr>
                                      <p:to>
                                        <p:strVal val="visible"/>
                                      </p:to>
                                    </p:set>
                                    <p:anim calcmode="lin" valueType="num">
                                      <p:cBhvr additive="base">
                                        <p:cTn id="7" dur="500" fill="hold"/>
                                        <p:tgtEl>
                                          <p:spTgt spid="1024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24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0246">
                                            <p:txEl>
                                              <p:pRg st="1" end="1"/>
                                            </p:txEl>
                                          </p:spTgt>
                                        </p:tgtEl>
                                        <p:attrNameLst>
                                          <p:attrName>style.visibility</p:attrName>
                                        </p:attrNameLst>
                                      </p:cBhvr>
                                      <p:to>
                                        <p:strVal val="visible"/>
                                      </p:to>
                                    </p:set>
                                    <p:anim calcmode="lin" valueType="num">
                                      <p:cBhvr additive="base">
                                        <p:cTn id="13" dur="500" fill="hold"/>
                                        <p:tgtEl>
                                          <p:spTgt spid="10246">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024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0246">
                                            <p:txEl>
                                              <p:pRg st="2" end="2"/>
                                            </p:txEl>
                                          </p:spTgt>
                                        </p:tgtEl>
                                        <p:attrNameLst>
                                          <p:attrName>style.visibility</p:attrName>
                                        </p:attrNameLst>
                                      </p:cBhvr>
                                      <p:to>
                                        <p:strVal val="visible"/>
                                      </p:to>
                                    </p:set>
                                    <p:anim calcmode="lin" valueType="num">
                                      <p:cBhvr additive="base">
                                        <p:cTn id="19" dur="500" fill="hold"/>
                                        <p:tgtEl>
                                          <p:spTgt spid="10246">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024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0246">
                                            <p:txEl>
                                              <p:pRg st="3" end="3"/>
                                            </p:txEl>
                                          </p:spTgt>
                                        </p:tgtEl>
                                        <p:attrNameLst>
                                          <p:attrName>style.visibility</p:attrName>
                                        </p:attrNameLst>
                                      </p:cBhvr>
                                      <p:to>
                                        <p:strVal val="visible"/>
                                      </p:to>
                                    </p:set>
                                    <p:anim calcmode="lin" valueType="num">
                                      <p:cBhvr additive="base">
                                        <p:cTn id="25" dur="500" fill="hold"/>
                                        <p:tgtEl>
                                          <p:spTgt spid="10246">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024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0246">
                                            <p:txEl>
                                              <p:pRg st="4" end="4"/>
                                            </p:txEl>
                                          </p:spTgt>
                                        </p:tgtEl>
                                        <p:attrNameLst>
                                          <p:attrName>style.visibility</p:attrName>
                                        </p:attrNameLst>
                                      </p:cBhvr>
                                      <p:to>
                                        <p:strVal val="visible"/>
                                      </p:to>
                                    </p:set>
                                    <p:anim calcmode="lin" valueType="num">
                                      <p:cBhvr additive="base">
                                        <p:cTn id="31" dur="500" fill="hold"/>
                                        <p:tgtEl>
                                          <p:spTgt spid="10246">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024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0246">
                                            <p:txEl>
                                              <p:pRg st="5" end="5"/>
                                            </p:txEl>
                                          </p:spTgt>
                                        </p:tgtEl>
                                        <p:attrNameLst>
                                          <p:attrName>style.visibility</p:attrName>
                                        </p:attrNameLst>
                                      </p:cBhvr>
                                      <p:to>
                                        <p:strVal val="visible"/>
                                      </p:to>
                                    </p:set>
                                    <p:anim calcmode="lin" valueType="num">
                                      <p:cBhvr additive="base">
                                        <p:cTn id="37" dur="500" fill="hold"/>
                                        <p:tgtEl>
                                          <p:spTgt spid="10246">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024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dissolve">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p:txBody>
          <a:bodyPr/>
          <a:lstStyle/>
          <a:p>
            <a:r>
              <a:rPr lang="en-US" dirty="0" smtClean="0">
                <a:solidFill>
                  <a:schemeClr val="tx2">
                    <a:lumMod val="40000"/>
                    <a:lumOff val="60000"/>
                  </a:schemeClr>
                </a:solidFill>
              </a:rPr>
              <a:t>Galileo </a:t>
            </a:r>
            <a:r>
              <a:rPr lang="en-US" dirty="0" err="1">
                <a:solidFill>
                  <a:schemeClr val="tx2">
                    <a:lumMod val="40000"/>
                    <a:lumOff val="60000"/>
                  </a:schemeClr>
                </a:solidFill>
              </a:rPr>
              <a:t>Galilei</a:t>
            </a:r>
            <a:r>
              <a:rPr lang="en-US" dirty="0">
                <a:solidFill>
                  <a:schemeClr val="tx2">
                    <a:lumMod val="40000"/>
                    <a:lumOff val="60000"/>
                  </a:schemeClr>
                </a:solidFill>
              </a:rPr>
              <a:t> (1564-1642)</a:t>
            </a:r>
          </a:p>
        </p:txBody>
      </p:sp>
      <p:sp>
        <p:nvSpPr>
          <p:cNvPr id="16390" name="Rectangle 6"/>
          <p:cNvSpPr>
            <a:spLocks noGrp="1" noChangeArrowheads="1"/>
          </p:cNvSpPr>
          <p:nvPr>
            <p:ph type="body" sz="half" idx="2"/>
          </p:nvPr>
        </p:nvSpPr>
        <p:spPr/>
        <p:txBody>
          <a:bodyPr>
            <a:normAutofit/>
          </a:bodyPr>
          <a:lstStyle/>
          <a:p>
            <a:pPr>
              <a:lnSpc>
                <a:spcPct val="90000"/>
              </a:lnSpc>
            </a:pPr>
            <a:r>
              <a:rPr lang="en-US" sz="2400" dirty="0" smtClean="0">
                <a:solidFill>
                  <a:schemeClr val="bg1"/>
                </a:solidFill>
              </a:rPr>
              <a:t>Used the experimental </a:t>
            </a:r>
            <a:r>
              <a:rPr lang="en-US" sz="2400" dirty="0">
                <a:solidFill>
                  <a:schemeClr val="bg1"/>
                </a:solidFill>
              </a:rPr>
              <a:t>method</a:t>
            </a:r>
          </a:p>
          <a:p>
            <a:pPr>
              <a:lnSpc>
                <a:spcPct val="90000"/>
              </a:lnSpc>
            </a:pPr>
            <a:r>
              <a:rPr lang="en-US" sz="2400" dirty="0" smtClean="0">
                <a:solidFill>
                  <a:schemeClr val="bg1"/>
                </a:solidFill>
              </a:rPr>
              <a:t>He made discoveries </a:t>
            </a:r>
            <a:r>
              <a:rPr lang="en-US" sz="2400" dirty="0">
                <a:solidFill>
                  <a:schemeClr val="bg1"/>
                </a:solidFill>
              </a:rPr>
              <a:t>using the telescope</a:t>
            </a:r>
          </a:p>
          <a:p>
            <a:pPr>
              <a:lnSpc>
                <a:spcPct val="90000"/>
              </a:lnSpc>
            </a:pPr>
            <a:r>
              <a:rPr lang="en-US" sz="2400" dirty="0" smtClean="0">
                <a:solidFill>
                  <a:schemeClr val="bg1"/>
                </a:solidFill>
              </a:rPr>
              <a:t>He challenged the church’s </a:t>
            </a:r>
            <a:r>
              <a:rPr lang="en-US" sz="2400" dirty="0">
                <a:solidFill>
                  <a:schemeClr val="bg1"/>
                </a:solidFill>
              </a:rPr>
              <a:t>categories of “form” and “matter”</a:t>
            </a:r>
          </a:p>
          <a:p>
            <a:pPr>
              <a:lnSpc>
                <a:spcPct val="90000"/>
              </a:lnSpc>
            </a:pPr>
            <a:r>
              <a:rPr lang="en-US" sz="2400" dirty="0">
                <a:solidFill>
                  <a:schemeClr val="bg1"/>
                </a:solidFill>
              </a:rPr>
              <a:t>End of his </a:t>
            </a:r>
            <a:r>
              <a:rPr lang="en-US" sz="2400" dirty="0" smtClean="0">
                <a:solidFill>
                  <a:schemeClr val="bg1"/>
                </a:solidFill>
              </a:rPr>
              <a:t>life was house arrest for being a heretic</a:t>
            </a:r>
            <a:endParaRPr lang="en-US" sz="2400" dirty="0">
              <a:solidFill>
                <a:schemeClr val="bg1"/>
              </a:solidFill>
            </a:endParaRPr>
          </a:p>
        </p:txBody>
      </p:sp>
      <p:pic>
        <p:nvPicPr>
          <p:cNvPr id="16391" name="Picture 7" descr="galileo"/>
          <p:cNvPicPr>
            <a:picLocks noChangeAspect="1" noChangeArrowheads="1"/>
          </p:cNvPicPr>
          <p:nvPr/>
        </p:nvPicPr>
        <p:blipFill>
          <a:blip r:embed="rId3" cstate="print"/>
          <a:srcRect/>
          <a:stretch>
            <a:fillRect/>
          </a:stretch>
        </p:blipFill>
        <p:spPr bwMode="auto">
          <a:xfrm>
            <a:off x="533400" y="1905000"/>
            <a:ext cx="3886200" cy="3824288"/>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6390">
                                            <p:txEl>
                                              <p:pRg st="0" end="0"/>
                                            </p:txEl>
                                          </p:spTgt>
                                        </p:tgtEl>
                                        <p:attrNameLst>
                                          <p:attrName>style.visibility</p:attrName>
                                        </p:attrNameLst>
                                      </p:cBhvr>
                                      <p:to>
                                        <p:strVal val="visible"/>
                                      </p:to>
                                    </p:set>
                                    <p:anim calcmode="lin" valueType="num">
                                      <p:cBhvr additive="base">
                                        <p:cTn id="7" dur="500" fill="hold"/>
                                        <p:tgtEl>
                                          <p:spTgt spid="1639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90">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6390">
                                            <p:txEl>
                                              <p:pRg st="1" end="1"/>
                                            </p:txEl>
                                          </p:spTgt>
                                        </p:tgtEl>
                                        <p:attrNameLst>
                                          <p:attrName>style.visibility</p:attrName>
                                        </p:attrNameLst>
                                      </p:cBhvr>
                                      <p:to>
                                        <p:strVal val="visible"/>
                                      </p:to>
                                    </p:set>
                                    <p:anim calcmode="lin" valueType="num">
                                      <p:cBhvr additive="base">
                                        <p:cTn id="13" dur="500" fill="hold"/>
                                        <p:tgtEl>
                                          <p:spTgt spid="1639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90">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16390">
                                            <p:txEl>
                                              <p:pRg st="2" end="2"/>
                                            </p:txEl>
                                          </p:spTgt>
                                        </p:tgtEl>
                                        <p:attrNameLst>
                                          <p:attrName>style.visibility</p:attrName>
                                        </p:attrNameLst>
                                      </p:cBhvr>
                                      <p:to>
                                        <p:strVal val="visible"/>
                                      </p:to>
                                    </p:set>
                                    <p:anim calcmode="lin" valueType="num">
                                      <p:cBhvr additive="base">
                                        <p:cTn id="19" dur="500" fill="hold"/>
                                        <p:tgtEl>
                                          <p:spTgt spid="1639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390">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6390">
                                            <p:txEl>
                                              <p:pRg st="3" end="3"/>
                                            </p:txEl>
                                          </p:spTgt>
                                        </p:tgtEl>
                                        <p:attrNameLst>
                                          <p:attrName>style.visibility</p:attrName>
                                        </p:attrNameLst>
                                      </p:cBhvr>
                                      <p:to>
                                        <p:strVal val="visible"/>
                                      </p:to>
                                    </p:set>
                                    <p:anim calcmode="lin" valueType="num">
                                      <p:cBhvr additive="base">
                                        <p:cTn id="25" dur="500" fill="hold"/>
                                        <p:tgtEl>
                                          <p:spTgt spid="1639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90">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title"/>
          </p:nvPr>
        </p:nvSpPr>
        <p:spPr/>
        <p:txBody>
          <a:bodyPr/>
          <a:lstStyle/>
          <a:p>
            <a:r>
              <a:rPr lang="en-US" dirty="0" smtClean="0">
                <a:solidFill>
                  <a:schemeClr val="tx2">
                    <a:lumMod val="40000"/>
                    <a:lumOff val="60000"/>
                  </a:schemeClr>
                </a:solidFill>
              </a:rPr>
              <a:t>Francis </a:t>
            </a:r>
            <a:r>
              <a:rPr lang="en-US" dirty="0">
                <a:solidFill>
                  <a:schemeClr val="tx2">
                    <a:lumMod val="40000"/>
                    <a:lumOff val="60000"/>
                  </a:schemeClr>
                </a:solidFill>
              </a:rPr>
              <a:t>Bacon (1561-1626)</a:t>
            </a:r>
          </a:p>
        </p:txBody>
      </p:sp>
      <p:sp>
        <p:nvSpPr>
          <p:cNvPr id="20486" name="Rectangle 6"/>
          <p:cNvSpPr>
            <a:spLocks noGrp="1" noChangeArrowheads="1"/>
          </p:cNvSpPr>
          <p:nvPr>
            <p:ph type="body" sz="half" idx="2"/>
          </p:nvPr>
        </p:nvSpPr>
        <p:spPr/>
        <p:txBody>
          <a:bodyPr>
            <a:normAutofit/>
          </a:bodyPr>
          <a:lstStyle/>
          <a:p>
            <a:r>
              <a:rPr lang="en-US" sz="2800" dirty="0">
                <a:solidFill>
                  <a:schemeClr val="bg1"/>
                </a:solidFill>
              </a:rPr>
              <a:t>Father of the Scientific Revolution</a:t>
            </a:r>
          </a:p>
          <a:p>
            <a:r>
              <a:rPr lang="en-US" sz="2800" dirty="0">
                <a:solidFill>
                  <a:schemeClr val="bg1"/>
                </a:solidFill>
              </a:rPr>
              <a:t>The Inductive </a:t>
            </a:r>
            <a:r>
              <a:rPr lang="en-US" sz="2800" dirty="0" smtClean="0">
                <a:solidFill>
                  <a:schemeClr val="bg1"/>
                </a:solidFill>
              </a:rPr>
              <a:t>Method </a:t>
            </a:r>
            <a:r>
              <a:rPr lang="en-US" sz="2000" dirty="0">
                <a:solidFill>
                  <a:schemeClr val="bg1"/>
                </a:solidFill>
              </a:rPr>
              <a:t>(moving </a:t>
            </a:r>
            <a:r>
              <a:rPr lang="en-US" sz="2000" dirty="0" smtClean="0">
                <a:solidFill>
                  <a:schemeClr val="bg1"/>
                </a:solidFill>
              </a:rPr>
              <a:t>from a set of specific facts to a general conclusion)</a:t>
            </a:r>
            <a:endParaRPr lang="en-US" sz="2800" dirty="0">
              <a:solidFill>
                <a:schemeClr val="bg1"/>
              </a:solidFill>
            </a:endParaRPr>
          </a:p>
          <a:p>
            <a:r>
              <a:rPr lang="en-US" sz="2800" dirty="0">
                <a:solidFill>
                  <a:schemeClr val="bg1"/>
                </a:solidFill>
              </a:rPr>
              <a:t>Emphasis on practical, useful knowledge</a:t>
            </a:r>
          </a:p>
          <a:p>
            <a:r>
              <a:rPr lang="en-US" sz="2800" dirty="0">
                <a:solidFill>
                  <a:schemeClr val="bg1"/>
                </a:solidFill>
              </a:rPr>
              <a:t>New attitude toward nature</a:t>
            </a:r>
          </a:p>
        </p:txBody>
      </p:sp>
      <p:pic>
        <p:nvPicPr>
          <p:cNvPr id="20487" name="Picture 7" descr="bacon"/>
          <p:cNvPicPr>
            <a:picLocks noChangeAspect="1" noChangeArrowheads="1"/>
          </p:cNvPicPr>
          <p:nvPr/>
        </p:nvPicPr>
        <p:blipFill>
          <a:blip r:embed="rId3" cstate="print"/>
          <a:srcRect/>
          <a:stretch>
            <a:fillRect/>
          </a:stretch>
        </p:blipFill>
        <p:spPr bwMode="auto">
          <a:xfrm>
            <a:off x="304800" y="1752600"/>
            <a:ext cx="3859213" cy="4267200"/>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0486">
                                            <p:txEl>
                                              <p:pRg st="0" end="0"/>
                                            </p:txEl>
                                          </p:spTgt>
                                        </p:tgtEl>
                                        <p:attrNameLst>
                                          <p:attrName>style.visibility</p:attrName>
                                        </p:attrNameLst>
                                      </p:cBhvr>
                                      <p:to>
                                        <p:strVal val="visible"/>
                                      </p:to>
                                    </p:set>
                                    <p:anim calcmode="lin" valueType="num">
                                      <p:cBhvr>
                                        <p:cTn id="7" dur="500" fill="hold"/>
                                        <p:tgtEl>
                                          <p:spTgt spid="2048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486">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20486">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2048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20486">
                                            <p:txEl>
                                              <p:pRg st="1" end="1"/>
                                            </p:txEl>
                                          </p:spTgt>
                                        </p:tgtEl>
                                        <p:attrNameLst>
                                          <p:attrName>style.visibility</p:attrName>
                                        </p:attrNameLst>
                                      </p:cBhvr>
                                      <p:to>
                                        <p:strVal val="visible"/>
                                      </p:to>
                                    </p:set>
                                    <p:anim calcmode="lin" valueType="num">
                                      <p:cBhvr>
                                        <p:cTn id="15" dur="500" fill="hold"/>
                                        <p:tgtEl>
                                          <p:spTgt spid="20486">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20486">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20486">
                                            <p:txEl>
                                              <p:pRg st="1" end="1"/>
                                            </p:txEl>
                                          </p:spTgt>
                                        </p:tgtEl>
                                        <p:attrNameLst>
                                          <p:attrName>style.rotation</p:attrName>
                                        </p:attrNameLst>
                                      </p:cBhvr>
                                      <p:tavLst>
                                        <p:tav tm="0">
                                          <p:val>
                                            <p:fltVal val="360"/>
                                          </p:val>
                                        </p:tav>
                                        <p:tav tm="100000">
                                          <p:val>
                                            <p:fltVal val="0"/>
                                          </p:val>
                                        </p:tav>
                                      </p:tavLst>
                                    </p:anim>
                                    <p:animEffect transition="in" filter="fade">
                                      <p:cBhvr>
                                        <p:cTn id="18" dur="500"/>
                                        <p:tgtEl>
                                          <p:spTgt spid="2048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nodeType="clickEffect">
                                  <p:stCondLst>
                                    <p:cond delay="0"/>
                                  </p:stCondLst>
                                  <p:childTnLst>
                                    <p:set>
                                      <p:cBhvr>
                                        <p:cTn id="22" dur="1" fill="hold">
                                          <p:stCondLst>
                                            <p:cond delay="0"/>
                                          </p:stCondLst>
                                        </p:cTn>
                                        <p:tgtEl>
                                          <p:spTgt spid="20486">
                                            <p:txEl>
                                              <p:pRg st="2" end="2"/>
                                            </p:txEl>
                                          </p:spTgt>
                                        </p:tgtEl>
                                        <p:attrNameLst>
                                          <p:attrName>style.visibility</p:attrName>
                                        </p:attrNameLst>
                                      </p:cBhvr>
                                      <p:to>
                                        <p:strVal val="visible"/>
                                      </p:to>
                                    </p:set>
                                    <p:anim calcmode="lin" valueType="num">
                                      <p:cBhvr>
                                        <p:cTn id="23" dur="500" fill="hold"/>
                                        <p:tgtEl>
                                          <p:spTgt spid="20486">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20486">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20486">
                                            <p:txEl>
                                              <p:pRg st="2" end="2"/>
                                            </p:txEl>
                                          </p:spTgt>
                                        </p:tgtEl>
                                        <p:attrNameLst>
                                          <p:attrName>style.rotation</p:attrName>
                                        </p:attrNameLst>
                                      </p:cBhvr>
                                      <p:tavLst>
                                        <p:tav tm="0">
                                          <p:val>
                                            <p:fltVal val="360"/>
                                          </p:val>
                                        </p:tav>
                                        <p:tav tm="100000">
                                          <p:val>
                                            <p:fltVal val="0"/>
                                          </p:val>
                                        </p:tav>
                                      </p:tavLst>
                                    </p:anim>
                                    <p:animEffect transition="in" filter="fade">
                                      <p:cBhvr>
                                        <p:cTn id="26" dur="500"/>
                                        <p:tgtEl>
                                          <p:spTgt spid="2048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20486">
                                            <p:txEl>
                                              <p:pRg st="3" end="3"/>
                                            </p:txEl>
                                          </p:spTgt>
                                        </p:tgtEl>
                                        <p:attrNameLst>
                                          <p:attrName>style.visibility</p:attrName>
                                        </p:attrNameLst>
                                      </p:cBhvr>
                                      <p:to>
                                        <p:strVal val="visible"/>
                                      </p:to>
                                    </p:set>
                                    <p:anim calcmode="lin" valueType="num">
                                      <p:cBhvr>
                                        <p:cTn id="31" dur="500" fill="hold"/>
                                        <p:tgtEl>
                                          <p:spTgt spid="20486">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20486">
                                            <p:txEl>
                                              <p:pRg st="3" end="3"/>
                                            </p:txEl>
                                          </p:spTgt>
                                        </p:tgtEl>
                                        <p:attrNameLst>
                                          <p:attrName>ppt_h</p:attrName>
                                        </p:attrNameLst>
                                      </p:cBhvr>
                                      <p:tavLst>
                                        <p:tav tm="0">
                                          <p:val>
                                            <p:fltVal val="0"/>
                                          </p:val>
                                        </p:tav>
                                        <p:tav tm="100000">
                                          <p:val>
                                            <p:strVal val="#ppt_h"/>
                                          </p:val>
                                        </p:tav>
                                      </p:tavLst>
                                    </p:anim>
                                    <p:anim calcmode="lin" valueType="num">
                                      <p:cBhvr>
                                        <p:cTn id="33" dur="500" fill="hold"/>
                                        <p:tgtEl>
                                          <p:spTgt spid="20486">
                                            <p:txEl>
                                              <p:pRg st="3" end="3"/>
                                            </p:txEl>
                                          </p:spTgt>
                                        </p:tgtEl>
                                        <p:attrNameLst>
                                          <p:attrName>style.rotation</p:attrName>
                                        </p:attrNameLst>
                                      </p:cBhvr>
                                      <p:tavLst>
                                        <p:tav tm="0">
                                          <p:val>
                                            <p:fltVal val="360"/>
                                          </p:val>
                                        </p:tav>
                                        <p:tav tm="100000">
                                          <p:val>
                                            <p:fltVal val="0"/>
                                          </p:val>
                                        </p:tav>
                                      </p:tavLst>
                                    </p:anim>
                                    <p:animEffect transition="in" filter="fade">
                                      <p:cBhvr>
                                        <p:cTn id="34" dur="500"/>
                                        <p:tgtEl>
                                          <p:spTgt spid="204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4"/>
          <p:cNvSpPr>
            <a:spLocks noGrp="1" noChangeArrowheads="1"/>
          </p:cNvSpPr>
          <p:nvPr>
            <p:ph type="title"/>
          </p:nvPr>
        </p:nvSpPr>
        <p:spPr/>
        <p:txBody>
          <a:bodyPr/>
          <a:lstStyle/>
          <a:p>
            <a:r>
              <a:rPr lang="en-US" sz="4000" dirty="0" smtClean="0">
                <a:solidFill>
                  <a:schemeClr val="tx2">
                    <a:lumMod val="40000"/>
                    <a:lumOff val="60000"/>
                  </a:schemeClr>
                </a:solidFill>
              </a:rPr>
              <a:t>Effects </a:t>
            </a:r>
            <a:r>
              <a:rPr lang="en-US" sz="4000" dirty="0">
                <a:solidFill>
                  <a:schemeClr val="tx2">
                    <a:lumMod val="40000"/>
                    <a:lumOff val="60000"/>
                  </a:schemeClr>
                </a:solidFill>
              </a:rPr>
              <a:t>of the Scientific Revolution</a:t>
            </a:r>
          </a:p>
        </p:txBody>
      </p:sp>
      <p:sp>
        <p:nvSpPr>
          <p:cNvPr id="26630" name="Rectangle 6"/>
          <p:cNvSpPr>
            <a:spLocks noGrp="1" noChangeArrowheads="1"/>
          </p:cNvSpPr>
          <p:nvPr>
            <p:ph type="body" sz="half" idx="2"/>
          </p:nvPr>
        </p:nvSpPr>
        <p:spPr/>
        <p:txBody>
          <a:bodyPr/>
          <a:lstStyle/>
          <a:p>
            <a:r>
              <a:rPr lang="en-US" sz="2400" dirty="0">
                <a:solidFill>
                  <a:schemeClr val="bg1"/>
                </a:solidFill>
              </a:rPr>
              <a:t>Rise of the “Scientific Community”</a:t>
            </a:r>
          </a:p>
          <a:p>
            <a:pPr lvl="1">
              <a:buFont typeface="Wingdings" pitchFamily="2" charset="2"/>
              <a:buNone/>
            </a:pPr>
            <a:r>
              <a:rPr lang="en-US" sz="2000" dirty="0">
                <a:solidFill>
                  <a:schemeClr val="bg1"/>
                </a:solidFill>
              </a:rPr>
              <a:t>	--Royal Society of London (1662)</a:t>
            </a:r>
          </a:p>
          <a:p>
            <a:pPr lvl="1">
              <a:buFont typeface="Wingdings" pitchFamily="2" charset="2"/>
              <a:buNone/>
            </a:pPr>
            <a:r>
              <a:rPr lang="en-US" sz="2000" dirty="0">
                <a:solidFill>
                  <a:schemeClr val="bg1"/>
                </a:solidFill>
              </a:rPr>
              <a:t>	--Academy of Royal Sciences (1666)</a:t>
            </a:r>
          </a:p>
          <a:p>
            <a:r>
              <a:rPr lang="en-US" sz="2400" dirty="0">
                <a:solidFill>
                  <a:schemeClr val="bg1"/>
                </a:solidFill>
              </a:rPr>
              <a:t>The modern scientific method</a:t>
            </a:r>
          </a:p>
          <a:p>
            <a:r>
              <a:rPr lang="en-US" sz="2400" dirty="0">
                <a:solidFill>
                  <a:schemeClr val="bg1"/>
                </a:solidFill>
              </a:rPr>
              <a:t>A universe ordered according to natural laws</a:t>
            </a:r>
          </a:p>
        </p:txBody>
      </p:sp>
      <p:pic>
        <p:nvPicPr>
          <p:cNvPr id="26631" name="Picture 7" descr="sprat"/>
          <p:cNvPicPr>
            <a:picLocks noChangeAspect="1" noChangeArrowheads="1"/>
          </p:cNvPicPr>
          <p:nvPr/>
        </p:nvPicPr>
        <p:blipFill>
          <a:blip r:embed="rId3" cstate="print"/>
          <a:srcRect/>
          <a:stretch>
            <a:fillRect/>
          </a:stretch>
        </p:blipFill>
        <p:spPr bwMode="auto">
          <a:xfrm>
            <a:off x="838200" y="1981200"/>
            <a:ext cx="3436938" cy="4241800"/>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6630">
                                            <p:txEl>
                                              <p:pRg st="0" end="0"/>
                                            </p:txEl>
                                          </p:spTgt>
                                        </p:tgtEl>
                                        <p:attrNameLst>
                                          <p:attrName>style.visibility</p:attrName>
                                        </p:attrNameLst>
                                      </p:cBhvr>
                                      <p:to>
                                        <p:strVal val="visible"/>
                                      </p:to>
                                    </p:set>
                                    <p:anim calcmode="lin" valueType="num">
                                      <p:cBhvr>
                                        <p:cTn id="7" dur="500" fill="hold"/>
                                        <p:tgtEl>
                                          <p:spTgt spid="2663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6630">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26630">
                                            <p:txEl>
                                              <p:pRg st="0" end="0"/>
                                            </p:txEl>
                                          </p:spTgt>
                                        </p:tgtEl>
                                        <p:attrNameLst>
                                          <p:attrName>style.rotation</p:attrName>
                                        </p:attrNameLst>
                                      </p:cBhvr>
                                      <p:tavLst>
                                        <p:tav tm="0">
                                          <p:val>
                                            <p:fltVal val="90"/>
                                          </p:val>
                                        </p:tav>
                                        <p:tav tm="100000">
                                          <p:val>
                                            <p:fltVal val="0"/>
                                          </p:val>
                                        </p:tav>
                                      </p:tavLst>
                                    </p:anim>
                                    <p:animEffect transition="in" filter="fade">
                                      <p:cBhvr>
                                        <p:cTn id="10" dur="500"/>
                                        <p:tgtEl>
                                          <p:spTgt spid="2663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26630">
                                            <p:txEl>
                                              <p:pRg st="1" end="1"/>
                                            </p:txEl>
                                          </p:spTgt>
                                        </p:tgtEl>
                                        <p:attrNameLst>
                                          <p:attrName>style.visibility</p:attrName>
                                        </p:attrNameLst>
                                      </p:cBhvr>
                                      <p:to>
                                        <p:strVal val="visible"/>
                                      </p:to>
                                    </p:set>
                                    <p:anim calcmode="lin" valueType="num">
                                      <p:cBhvr>
                                        <p:cTn id="15" dur="500" fill="hold"/>
                                        <p:tgtEl>
                                          <p:spTgt spid="26630">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26630">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26630">
                                            <p:txEl>
                                              <p:pRg st="1" end="1"/>
                                            </p:txEl>
                                          </p:spTgt>
                                        </p:tgtEl>
                                        <p:attrNameLst>
                                          <p:attrName>style.rotation</p:attrName>
                                        </p:attrNameLst>
                                      </p:cBhvr>
                                      <p:tavLst>
                                        <p:tav tm="0">
                                          <p:val>
                                            <p:fltVal val="90"/>
                                          </p:val>
                                        </p:tav>
                                        <p:tav tm="100000">
                                          <p:val>
                                            <p:fltVal val="0"/>
                                          </p:val>
                                        </p:tav>
                                      </p:tavLst>
                                    </p:anim>
                                    <p:animEffect transition="in" filter="fade">
                                      <p:cBhvr>
                                        <p:cTn id="18" dur="500"/>
                                        <p:tgtEl>
                                          <p:spTgt spid="26630">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iterate type="lt">
                                    <p:tmPct val="5000"/>
                                  </p:iterate>
                                  <p:childTnLst>
                                    <p:set>
                                      <p:cBhvr>
                                        <p:cTn id="22" dur="1" fill="hold">
                                          <p:stCondLst>
                                            <p:cond delay="0"/>
                                          </p:stCondLst>
                                        </p:cTn>
                                        <p:tgtEl>
                                          <p:spTgt spid="26630">
                                            <p:txEl>
                                              <p:pRg st="2" end="2"/>
                                            </p:txEl>
                                          </p:spTgt>
                                        </p:tgtEl>
                                        <p:attrNameLst>
                                          <p:attrName>style.visibility</p:attrName>
                                        </p:attrNameLst>
                                      </p:cBhvr>
                                      <p:to>
                                        <p:strVal val="visible"/>
                                      </p:to>
                                    </p:set>
                                    <p:anim calcmode="lin" valueType="num">
                                      <p:cBhvr>
                                        <p:cTn id="23" dur="500" fill="hold"/>
                                        <p:tgtEl>
                                          <p:spTgt spid="26630">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26630">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26630">
                                            <p:txEl>
                                              <p:pRg st="2" end="2"/>
                                            </p:txEl>
                                          </p:spTgt>
                                        </p:tgtEl>
                                        <p:attrNameLst>
                                          <p:attrName>style.rotation</p:attrName>
                                        </p:attrNameLst>
                                      </p:cBhvr>
                                      <p:tavLst>
                                        <p:tav tm="0">
                                          <p:val>
                                            <p:fltVal val="90"/>
                                          </p:val>
                                        </p:tav>
                                        <p:tav tm="100000">
                                          <p:val>
                                            <p:fltVal val="0"/>
                                          </p:val>
                                        </p:tav>
                                      </p:tavLst>
                                    </p:anim>
                                    <p:animEffect transition="in" filter="fade">
                                      <p:cBhvr>
                                        <p:cTn id="26" dur="500"/>
                                        <p:tgtEl>
                                          <p:spTgt spid="26630">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iterate type="lt">
                                    <p:tmPct val="5000"/>
                                  </p:iterate>
                                  <p:childTnLst>
                                    <p:set>
                                      <p:cBhvr>
                                        <p:cTn id="30" dur="1" fill="hold">
                                          <p:stCondLst>
                                            <p:cond delay="0"/>
                                          </p:stCondLst>
                                        </p:cTn>
                                        <p:tgtEl>
                                          <p:spTgt spid="26630">
                                            <p:txEl>
                                              <p:pRg st="3" end="3"/>
                                            </p:txEl>
                                          </p:spTgt>
                                        </p:tgtEl>
                                        <p:attrNameLst>
                                          <p:attrName>style.visibility</p:attrName>
                                        </p:attrNameLst>
                                      </p:cBhvr>
                                      <p:to>
                                        <p:strVal val="visible"/>
                                      </p:to>
                                    </p:set>
                                    <p:anim calcmode="lin" valueType="num">
                                      <p:cBhvr>
                                        <p:cTn id="31" dur="500" fill="hold"/>
                                        <p:tgtEl>
                                          <p:spTgt spid="26630">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26630">
                                            <p:txEl>
                                              <p:pRg st="3" end="3"/>
                                            </p:txEl>
                                          </p:spTgt>
                                        </p:tgtEl>
                                        <p:attrNameLst>
                                          <p:attrName>ppt_h</p:attrName>
                                        </p:attrNameLst>
                                      </p:cBhvr>
                                      <p:tavLst>
                                        <p:tav tm="0">
                                          <p:val>
                                            <p:fltVal val="0"/>
                                          </p:val>
                                        </p:tav>
                                        <p:tav tm="100000">
                                          <p:val>
                                            <p:strVal val="#ppt_h"/>
                                          </p:val>
                                        </p:tav>
                                      </p:tavLst>
                                    </p:anim>
                                    <p:anim calcmode="lin" valueType="num">
                                      <p:cBhvr>
                                        <p:cTn id="33" dur="500" fill="hold"/>
                                        <p:tgtEl>
                                          <p:spTgt spid="26630">
                                            <p:txEl>
                                              <p:pRg st="3" end="3"/>
                                            </p:txEl>
                                          </p:spTgt>
                                        </p:tgtEl>
                                        <p:attrNameLst>
                                          <p:attrName>style.rotation</p:attrName>
                                        </p:attrNameLst>
                                      </p:cBhvr>
                                      <p:tavLst>
                                        <p:tav tm="0">
                                          <p:val>
                                            <p:fltVal val="90"/>
                                          </p:val>
                                        </p:tav>
                                        <p:tav tm="100000">
                                          <p:val>
                                            <p:fltVal val="0"/>
                                          </p:val>
                                        </p:tav>
                                      </p:tavLst>
                                    </p:anim>
                                    <p:animEffect transition="in" filter="fade">
                                      <p:cBhvr>
                                        <p:cTn id="34" dur="500"/>
                                        <p:tgtEl>
                                          <p:spTgt spid="26630">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iterate type="lt">
                                    <p:tmPct val="5000"/>
                                  </p:iterate>
                                  <p:childTnLst>
                                    <p:set>
                                      <p:cBhvr>
                                        <p:cTn id="38" dur="1" fill="hold">
                                          <p:stCondLst>
                                            <p:cond delay="0"/>
                                          </p:stCondLst>
                                        </p:cTn>
                                        <p:tgtEl>
                                          <p:spTgt spid="26630">
                                            <p:txEl>
                                              <p:pRg st="4" end="4"/>
                                            </p:txEl>
                                          </p:spTgt>
                                        </p:tgtEl>
                                        <p:attrNameLst>
                                          <p:attrName>style.visibility</p:attrName>
                                        </p:attrNameLst>
                                      </p:cBhvr>
                                      <p:to>
                                        <p:strVal val="visible"/>
                                      </p:to>
                                    </p:set>
                                    <p:anim calcmode="lin" valueType="num">
                                      <p:cBhvr>
                                        <p:cTn id="39" dur="500" fill="hold"/>
                                        <p:tgtEl>
                                          <p:spTgt spid="26630">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26630">
                                            <p:txEl>
                                              <p:pRg st="4" end="4"/>
                                            </p:txEl>
                                          </p:spTgt>
                                        </p:tgtEl>
                                        <p:attrNameLst>
                                          <p:attrName>ppt_h</p:attrName>
                                        </p:attrNameLst>
                                      </p:cBhvr>
                                      <p:tavLst>
                                        <p:tav tm="0">
                                          <p:val>
                                            <p:fltVal val="0"/>
                                          </p:val>
                                        </p:tav>
                                        <p:tav tm="100000">
                                          <p:val>
                                            <p:strVal val="#ppt_h"/>
                                          </p:val>
                                        </p:tav>
                                      </p:tavLst>
                                    </p:anim>
                                    <p:anim calcmode="lin" valueType="num">
                                      <p:cBhvr>
                                        <p:cTn id="41" dur="500" fill="hold"/>
                                        <p:tgtEl>
                                          <p:spTgt spid="26630">
                                            <p:txEl>
                                              <p:pRg st="4" end="4"/>
                                            </p:txEl>
                                          </p:spTgt>
                                        </p:tgtEl>
                                        <p:attrNameLst>
                                          <p:attrName>style.rotation</p:attrName>
                                        </p:attrNameLst>
                                      </p:cBhvr>
                                      <p:tavLst>
                                        <p:tav tm="0">
                                          <p:val>
                                            <p:fltVal val="90"/>
                                          </p:val>
                                        </p:tav>
                                        <p:tav tm="100000">
                                          <p:val>
                                            <p:fltVal val="0"/>
                                          </p:val>
                                        </p:tav>
                                      </p:tavLst>
                                    </p:anim>
                                    <p:animEffect transition="in" filter="fade">
                                      <p:cBhvr>
                                        <p:cTn id="42" dur="500"/>
                                        <p:tgtEl>
                                          <p:spTgt spid="266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z="4000" dirty="0" smtClean="0">
                <a:solidFill>
                  <a:schemeClr val="accent1">
                    <a:lumMod val="40000"/>
                    <a:lumOff val="60000"/>
                  </a:schemeClr>
                </a:solidFill>
                <a:effectLst>
                  <a:outerShdw blurRad="38100" dist="38100" dir="2700000" algn="tl">
                    <a:srgbClr val="000000">
                      <a:alpha val="43137"/>
                    </a:srgbClr>
                  </a:outerShdw>
                </a:effectLst>
              </a:rPr>
              <a:t>Effects of </a:t>
            </a:r>
            <a:r>
              <a:rPr lang="en-US" sz="4000" dirty="0">
                <a:solidFill>
                  <a:schemeClr val="accent1">
                    <a:lumMod val="40000"/>
                    <a:lumOff val="60000"/>
                  </a:schemeClr>
                </a:solidFill>
                <a:effectLst>
                  <a:outerShdw blurRad="38100" dist="38100" dir="2700000" algn="tl">
                    <a:srgbClr val="000000">
                      <a:alpha val="43137"/>
                    </a:srgbClr>
                  </a:outerShdw>
                </a:effectLst>
              </a:rPr>
              <a:t>the Scientific </a:t>
            </a:r>
            <a:r>
              <a:rPr lang="en-US" sz="4000" dirty="0" smtClean="0">
                <a:solidFill>
                  <a:schemeClr val="accent1">
                    <a:lumMod val="40000"/>
                    <a:lumOff val="60000"/>
                  </a:schemeClr>
                </a:solidFill>
                <a:effectLst>
                  <a:outerShdw blurRad="38100" dist="38100" dir="2700000" algn="tl">
                    <a:srgbClr val="000000">
                      <a:alpha val="43137"/>
                    </a:srgbClr>
                  </a:outerShdw>
                </a:effectLst>
              </a:rPr>
              <a:t>Revolution</a:t>
            </a:r>
            <a:endParaRPr lang="en-US" sz="4000" dirty="0">
              <a:solidFill>
                <a:schemeClr val="accent1">
                  <a:lumMod val="40000"/>
                  <a:lumOff val="60000"/>
                </a:schemeClr>
              </a:solidFill>
              <a:effectLst>
                <a:outerShdw blurRad="38100" dist="38100" dir="2700000" algn="tl">
                  <a:srgbClr val="000000">
                    <a:alpha val="43137"/>
                  </a:srgbClr>
                </a:outerShdw>
              </a:effectLst>
            </a:endParaRPr>
          </a:p>
        </p:txBody>
      </p:sp>
      <p:sp>
        <p:nvSpPr>
          <p:cNvPr id="28677" name="Rectangle 5"/>
          <p:cNvSpPr>
            <a:spLocks noGrp="1" noChangeArrowheads="1"/>
          </p:cNvSpPr>
          <p:nvPr>
            <p:ph type="body" sz="half" idx="2"/>
          </p:nvPr>
        </p:nvSpPr>
        <p:spPr/>
        <p:txBody>
          <a:bodyPr/>
          <a:lstStyle/>
          <a:p>
            <a:r>
              <a:rPr lang="en-US" sz="2400" dirty="0">
                <a:solidFill>
                  <a:schemeClr val="bg1"/>
                </a:solidFill>
              </a:rPr>
              <a:t>Laws discovered by human reason</a:t>
            </a:r>
          </a:p>
          <a:p>
            <a:r>
              <a:rPr lang="en-US" sz="2400" dirty="0">
                <a:solidFill>
                  <a:schemeClr val="bg1"/>
                </a:solidFill>
              </a:rPr>
              <a:t>“De-Spiritualized” and </a:t>
            </a:r>
            <a:r>
              <a:rPr lang="en-US" sz="2400" dirty="0" smtClean="0">
                <a:solidFill>
                  <a:schemeClr val="bg1"/>
                </a:solidFill>
              </a:rPr>
              <a:t/>
            </a:r>
            <a:br>
              <a:rPr lang="en-US" sz="2400" dirty="0" smtClean="0">
                <a:solidFill>
                  <a:schemeClr val="bg1"/>
                </a:solidFill>
              </a:rPr>
            </a:br>
            <a:r>
              <a:rPr lang="en-US" sz="2400" dirty="0" smtClean="0">
                <a:solidFill>
                  <a:schemeClr val="bg1"/>
                </a:solidFill>
              </a:rPr>
              <a:t>de-mystified </a:t>
            </a:r>
            <a:r>
              <a:rPr lang="en-US" sz="2400" dirty="0">
                <a:solidFill>
                  <a:schemeClr val="bg1"/>
                </a:solidFill>
              </a:rPr>
              <a:t>the Universe</a:t>
            </a:r>
          </a:p>
          <a:p>
            <a:r>
              <a:rPr lang="en-US" sz="2400" dirty="0">
                <a:solidFill>
                  <a:schemeClr val="bg1"/>
                </a:solidFill>
              </a:rPr>
              <a:t>Mechanical View of the Universe</a:t>
            </a:r>
          </a:p>
          <a:p>
            <a:r>
              <a:rPr lang="en-US" sz="2400" dirty="0">
                <a:solidFill>
                  <a:schemeClr val="bg1"/>
                </a:solidFill>
              </a:rPr>
              <a:t>Deistic View of God</a:t>
            </a:r>
          </a:p>
          <a:p>
            <a:pPr>
              <a:buFont typeface="Wingdings" pitchFamily="2" charset="2"/>
              <a:buNone/>
            </a:pPr>
            <a:r>
              <a:rPr lang="en-US" sz="2400" dirty="0">
                <a:solidFill>
                  <a:schemeClr val="bg1"/>
                </a:solidFill>
              </a:rPr>
              <a:t>	--God as the cosmic capitalist</a:t>
            </a:r>
          </a:p>
        </p:txBody>
      </p:sp>
      <p:pic>
        <p:nvPicPr>
          <p:cNvPr id="28678" name="Picture 6" descr="deism"/>
          <p:cNvPicPr>
            <a:picLocks noChangeAspect="1" noChangeArrowheads="1"/>
          </p:cNvPicPr>
          <p:nvPr/>
        </p:nvPicPr>
        <p:blipFill>
          <a:blip r:embed="rId3" cstate="print"/>
          <a:srcRect/>
          <a:stretch>
            <a:fillRect/>
          </a:stretch>
        </p:blipFill>
        <p:spPr bwMode="auto">
          <a:xfrm>
            <a:off x="609600" y="1981200"/>
            <a:ext cx="3657600" cy="3657600"/>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677">
                                            <p:txEl>
                                              <p:pRg st="0" end="0"/>
                                            </p:txEl>
                                          </p:spTgt>
                                        </p:tgtEl>
                                        <p:attrNameLst>
                                          <p:attrName>style.visibility</p:attrName>
                                        </p:attrNameLst>
                                      </p:cBhvr>
                                      <p:to>
                                        <p:strVal val="visible"/>
                                      </p:to>
                                    </p:set>
                                    <p:animEffect transition="in" filter="dissolve">
                                      <p:cBhvr>
                                        <p:cTn id="7" dur="500"/>
                                        <p:tgtEl>
                                          <p:spTgt spid="286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8677">
                                            <p:txEl>
                                              <p:pRg st="1" end="1"/>
                                            </p:txEl>
                                          </p:spTgt>
                                        </p:tgtEl>
                                        <p:attrNameLst>
                                          <p:attrName>style.visibility</p:attrName>
                                        </p:attrNameLst>
                                      </p:cBhvr>
                                      <p:to>
                                        <p:strVal val="visible"/>
                                      </p:to>
                                    </p:set>
                                    <p:animEffect transition="in" filter="dissolve">
                                      <p:cBhvr>
                                        <p:cTn id="12" dur="500"/>
                                        <p:tgtEl>
                                          <p:spTgt spid="286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8677">
                                            <p:txEl>
                                              <p:pRg st="2" end="2"/>
                                            </p:txEl>
                                          </p:spTgt>
                                        </p:tgtEl>
                                        <p:attrNameLst>
                                          <p:attrName>style.visibility</p:attrName>
                                        </p:attrNameLst>
                                      </p:cBhvr>
                                      <p:to>
                                        <p:strVal val="visible"/>
                                      </p:to>
                                    </p:set>
                                    <p:animEffect transition="in" filter="dissolve">
                                      <p:cBhvr>
                                        <p:cTn id="17" dur="500"/>
                                        <p:tgtEl>
                                          <p:spTgt spid="2867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8677">
                                            <p:txEl>
                                              <p:pRg st="3" end="3"/>
                                            </p:txEl>
                                          </p:spTgt>
                                        </p:tgtEl>
                                        <p:attrNameLst>
                                          <p:attrName>style.visibility</p:attrName>
                                        </p:attrNameLst>
                                      </p:cBhvr>
                                      <p:to>
                                        <p:strVal val="visible"/>
                                      </p:to>
                                    </p:set>
                                    <p:animEffect transition="in" filter="dissolve">
                                      <p:cBhvr>
                                        <p:cTn id="22" dur="500"/>
                                        <p:tgtEl>
                                          <p:spTgt spid="2867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8677">
                                            <p:txEl>
                                              <p:pRg st="4" end="4"/>
                                            </p:txEl>
                                          </p:spTgt>
                                        </p:tgtEl>
                                        <p:attrNameLst>
                                          <p:attrName>style.visibility</p:attrName>
                                        </p:attrNameLst>
                                      </p:cBhvr>
                                      <p:to>
                                        <p:strVal val="visible"/>
                                      </p:to>
                                    </p:set>
                                    <p:animEffect transition="in" filter="dissolve">
                                      <p:cBhvr>
                                        <p:cTn id="27" dur="500"/>
                                        <p:tgtEl>
                                          <p:spTgt spid="2867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553200" y="6245225"/>
            <a:ext cx="2133600" cy="476250"/>
          </a:xfrm>
        </p:spPr>
        <p:txBody>
          <a:bodyPr/>
          <a:lstStyle/>
          <a:p>
            <a:fld id="{2D4AAC14-F3D9-42B2-B8B9-15AAE7F0B3B5}" type="slidenum">
              <a:rPr lang="en-US"/>
              <a:pPr/>
              <a:t>10</a:t>
            </a:fld>
            <a:endParaRPr lang="en-US"/>
          </a:p>
        </p:txBody>
      </p:sp>
      <p:sp>
        <p:nvSpPr>
          <p:cNvPr id="3" name="Rectangle 2"/>
          <p:cNvSpPr txBox="1">
            <a:spLocks noChangeArrowheads="1"/>
          </p:cNvSpPr>
          <p:nvPr/>
        </p:nvSpPr>
        <p:spPr>
          <a:xfrm>
            <a:off x="457200" y="152400"/>
            <a:ext cx="82296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smtClean="0">
                <a:ln>
                  <a:noFill/>
                </a:ln>
                <a:solidFill>
                  <a:schemeClr val="accent1">
                    <a:lumMod val="40000"/>
                    <a:lumOff val="60000"/>
                  </a:schemeClr>
                </a:solidFill>
                <a:effectLst>
                  <a:outerShdw blurRad="38100" dist="38100" dir="2700000" algn="tl">
                    <a:srgbClr val="000000"/>
                  </a:outerShdw>
                </a:effectLst>
                <a:uLnTx/>
                <a:uFillTx/>
                <a:latin typeface="+mj-lt"/>
                <a:ea typeface="+mj-ea"/>
                <a:cs typeface="+mj-cs"/>
              </a:rPr>
              <a:t>Effects of the Scientific Revolution</a:t>
            </a:r>
          </a:p>
        </p:txBody>
      </p:sp>
      <p:sp>
        <p:nvSpPr>
          <p:cNvPr id="4" name="Rectangle 3"/>
          <p:cNvSpPr txBox="1">
            <a:spLocks noChangeArrowheads="1"/>
          </p:cNvSpPr>
          <p:nvPr/>
        </p:nvSpPr>
        <p:spPr>
          <a:xfrm>
            <a:off x="490538" y="1036638"/>
            <a:ext cx="8229600" cy="5440362"/>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defRPr/>
            </a:pPr>
            <a:r>
              <a:rPr kumimoji="0" lang="en-US" sz="1600" b="0" i="0" u="none" strike="noStrike" kern="0" cap="none" spc="0" normalizeH="0" baseline="0" noProof="0" dirty="0" smtClean="0">
                <a:ln>
                  <a:noFill/>
                </a:ln>
                <a:solidFill>
                  <a:srgbClr val="33CCCC"/>
                </a:solidFill>
                <a:effectLst>
                  <a:outerShdw blurRad="38100" dist="38100" dir="2700000" algn="tl">
                    <a:srgbClr val="000000"/>
                  </a:outerShdw>
                </a:effectLst>
                <a:uLnTx/>
                <a:uFillTx/>
                <a:latin typeface="+mn-lt"/>
                <a:ea typeface="+mn-ea"/>
                <a:cs typeface="+mn-cs"/>
              </a:rPr>
              <a:t>Skepticism and Independent Reasoning:</a:t>
            </a:r>
            <a:r>
              <a:rPr kumimoji="0" lang="en-US" sz="16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en-US" sz="1600" b="0" i="0" u="none" strike="noStrike" kern="0" cap="none" spc="0" normalizeH="0" baseline="0" noProof="0" dirty="0" smtClean="0">
                <a:ln>
                  <a:noFill/>
                </a:ln>
                <a:solidFill>
                  <a:schemeClr val="bg1"/>
                </a:solidFill>
                <a:effectLst>
                  <a:outerShdw blurRad="38100" dist="38100" dir="2700000" algn="tl">
                    <a:srgbClr val="000000"/>
                  </a:outerShdw>
                </a:effectLst>
                <a:uLnTx/>
                <a:uFillTx/>
                <a:latin typeface="+mn-lt"/>
                <a:ea typeface="+mn-ea"/>
                <a:cs typeface="+mn-cs"/>
              </a:rPr>
              <a:t>For example, Descartes reached the extreme of skepticism by doubting his own existence. Then, he realized that his own act of thinking proved his own existence (I think, therefore, I am.) </a:t>
            </a:r>
          </a:p>
          <a:p>
            <a:pPr marL="342900" marR="0" lvl="0" indent="-34290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defRPr/>
            </a:pPr>
            <a:r>
              <a:rPr kumimoji="0" lang="en-US" sz="1600" b="0" i="0" u="none" strike="noStrike" kern="0" cap="none" spc="0" normalizeH="0" baseline="0" noProof="0" dirty="0" smtClean="0">
                <a:ln>
                  <a:noFill/>
                </a:ln>
                <a:solidFill>
                  <a:srgbClr val="33CCCC"/>
                </a:solidFill>
                <a:effectLst>
                  <a:outerShdw blurRad="38100" dist="38100" dir="2700000" algn="tl">
                    <a:srgbClr val="000000"/>
                  </a:outerShdw>
                </a:effectLst>
                <a:uLnTx/>
                <a:uFillTx/>
                <a:latin typeface="+mn-lt"/>
                <a:ea typeface="+mn-ea"/>
                <a:cs typeface="+mn-cs"/>
              </a:rPr>
              <a:t>Challenges to Religion:</a:t>
            </a:r>
            <a:r>
              <a:rPr kumimoji="0" lang="en-US" sz="16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en-US" sz="1600" b="0" i="0" u="none" strike="noStrike" kern="0" cap="none" spc="0" normalizeH="0" baseline="0" noProof="0" dirty="0" smtClean="0">
                <a:ln>
                  <a:noFill/>
                </a:ln>
                <a:solidFill>
                  <a:schemeClr val="bg1"/>
                </a:solidFill>
                <a:effectLst>
                  <a:outerShdw blurRad="38100" dist="38100" dir="2700000" algn="tl">
                    <a:srgbClr val="000000"/>
                  </a:outerShdw>
                </a:effectLst>
                <a:uLnTx/>
                <a:uFillTx/>
                <a:latin typeface="+mn-lt"/>
                <a:ea typeface="+mn-ea"/>
                <a:cs typeface="+mn-cs"/>
              </a:rPr>
              <a:t>The idea that the universe worked like a machine according to natural laws and without the intervention of God challenged established religious ideas. This position was adopted by the Deists in the 18th century. </a:t>
            </a:r>
          </a:p>
          <a:p>
            <a:pPr marL="342900" marR="0" lvl="0" indent="-34290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defRPr/>
            </a:pPr>
            <a:r>
              <a:rPr kumimoji="0" lang="en-US" sz="1600" b="0" i="0" u="none" strike="noStrike" kern="0" cap="none" spc="0" normalizeH="0" baseline="0" noProof="0" dirty="0" smtClean="0">
                <a:ln>
                  <a:noFill/>
                </a:ln>
                <a:solidFill>
                  <a:srgbClr val="33CCCC"/>
                </a:solidFill>
                <a:effectLst>
                  <a:outerShdw blurRad="38100" dist="38100" dir="2700000" algn="tl">
                    <a:srgbClr val="000000"/>
                  </a:outerShdw>
                </a:effectLst>
                <a:uLnTx/>
                <a:uFillTx/>
                <a:latin typeface="+mn-lt"/>
                <a:ea typeface="+mn-ea"/>
                <a:cs typeface="+mn-cs"/>
              </a:rPr>
              <a:t>Decline in Belief in Magic, Demons, and Witchcraft:</a:t>
            </a:r>
            <a:r>
              <a:rPr kumimoji="0" lang="en-US" sz="16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en-US" sz="1600" b="0" i="0" u="none" strike="noStrike" kern="0" cap="none" spc="0" normalizeH="0" baseline="0" noProof="0" dirty="0" smtClean="0">
                <a:ln>
                  <a:noFill/>
                </a:ln>
                <a:solidFill>
                  <a:schemeClr val="bg1"/>
                </a:solidFill>
                <a:effectLst>
                  <a:outerShdw blurRad="38100" dist="38100" dir="2700000" algn="tl">
                    <a:srgbClr val="000000"/>
                  </a:outerShdw>
                </a:effectLst>
                <a:uLnTx/>
                <a:uFillTx/>
                <a:latin typeface="+mn-lt"/>
                <a:ea typeface="+mn-ea"/>
                <a:cs typeface="+mn-cs"/>
              </a:rPr>
              <a:t>By the 18th century, the educated classes denied the existence of demons and the power of witchcraft. The skeptical views of the educated classes were not shared by the common people for whom religion remained important. The result was a divide between learned and popular culture. </a:t>
            </a:r>
          </a:p>
          <a:p>
            <a:pPr marL="342900" marR="0" lvl="0" indent="-34290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defRPr/>
            </a:pPr>
            <a:r>
              <a:rPr kumimoji="0" lang="en-US" sz="1600" b="0" i="0" u="none" strike="noStrike" kern="0" cap="none" spc="0" normalizeH="0" baseline="0" noProof="0" dirty="0" smtClean="0">
                <a:ln>
                  <a:noFill/>
                </a:ln>
                <a:solidFill>
                  <a:srgbClr val="33CCCC"/>
                </a:solidFill>
                <a:effectLst>
                  <a:outerShdw blurRad="38100" dist="38100" dir="2700000" algn="tl">
                    <a:srgbClr val="000000"/>
                  </a:outerShdw>
                </a:effectLst>
                <a:uLnTx/>
                <a:uFillTx/>
                <a:latin typeface="+mn-lt"/>
                <a:ea typeface="+mn-ea"/>
                <a:cs typeface="+mn-cs"/>
              </a:rPr>
              <a:t>Questions about Humanity's Role in the Universe:</a:t>
            </a:r>
            <a:r>
              <a:rPr kumimoji="0" lang="en-US" sz="16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en-US" sz="1600" b="0" i="0" u="none" strike="noStrike" kern="0" cap="none" spc="0" normalizeH="0" baseline="0" noProof="0" dirty="0" smtClean="0">
                <a:ln>
                  <a:noFill/>
                </a:ln>
                <a:solidFill>
                  <a:schemeClr val="bg1"/>
                </a:solidFill>
                <a:effectLst>
                  <a:outerShdw blurRad="38100" dist="38100" dir="2700000" algn="tl">
                    <a:srgbClr val="000000"/>
                  </a:outerShdw>
                </a:effectLst>
                <a:uLnTx/>
                <a:uFillTx/>
                <a:latin typeface="+mn-lt"/>
                <a:ea typeface="+mn-ea"/>
                <a:cs typeface="+mn-cs"/>
              </a:rPr>
              <a:t>By making humans the inhabitants of a tiny planet circling the sun, the Copernican Universe reduced the importance of humanity. It led people to begin to question the place of humanity in creation. </a:t>
            </a:r>
          </a:p>
          <a:p>
            <a:pPr marL="342900" marR="0" lvl="0" indent="-34290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defRPr/>
            </a:pPr>
            <a:r>
              <a:rPr kumimoji="0" lang="en-US" sz="1600" b="0" i="0" u="none" strike="noStrike" kern="0" cap="none" spc="0" normalizeH="0" baseline="0" noProof="0" dirty="0" smtClean="0">
                <a:ln>
                  <a:noFill/>
                </a:ln>
                <a:solidFill>
                  <a:srgbClr val="33CCCC"/>
                </a:solidFill>
                <a:effectLst>
                  <a:outerShdw blurRad="38100" dist="38100" dir="2700000" algn="tl">
                    <a:srgbClr val="000000"/>
                  </a:outerShdw>
                </a:effectLst>
                <a:uLnTx/>
                <a:uFillTx/>
                <a:latin typeface="+mn-lt"/>
                <a:ea typeface="+mn-ea"/>
                <a:cs typeface="+mn-cs"/>
              </a:rPr>
              <a:t>Gave Humanity Control of Nature:</a:t>
            </a:r>
            <a:r>
              <a:rPr kumimoji="0" lang="en-US" sz="16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en-US" sz="1600" b="0" i="0" u="none" strike="noStrike" kern="0" cap="none" spc="0" normalizeH="0" baseline="0" noProof="0" dirty="0" smtClean="0">
                <a:ln>
                  <a:noFill/>
                </a:ln>
                <a:solidFill>
                  <a:schemeClr val="bg1"/>
                </a:solidFill>
                <a:effectLst>
                  <a:outerShdw blurRad="38100" dist="38100" dir="2700000" algn="tl">
                    <a:srgbClr val="000000"/>
                  </a:outerShdw>
                </a:effectLst>
                <a:uLnTx/>
                <a:uFillTx/>
                <a:latin typeface="+mn-lt"/>
                <a:ea typeface="+mn-ea"/>
                <a:cs typeface="+mn-cs"/>
              </a:rPr>
              <a:t>Some philosophers argued that by gaining knowledge of the laws of nature, people could control nature. Through science and technology, they could improve human life. This belief in progress became an integral part of Western culture. </a:t>
            </a:r>
          </a:p>
          <a:p>
            <a:pPr marL="342900" marR="0" lvl="0" indent="-34290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defRPr/>
            </a:pPr>
            <a:r>
              <a:rPr kumimoji="0" lang="en-US" sz="1600" b="0" i="0" u="none" strike="noStrike" kern="0" cap="none" spc="0" normalizeH="0" baseline="0" noProof="0" dirty="0" smtClean="0">
                <a:ln>
                  <a:noFill/>
                </a:ln>
                <a:solidFill>
                  <a:srgbClr val="33CCCC"/>
                </a:solidFill>
                <a:effectLst>
                  <a:outerShdw blurRad="38100" dist="38100" dir="2700000" algn="tl">
                    <a:srgbClr val="000000"/>
                  </a:outerShdw>
                </a:effectLst>
                <a:uLnTx/>
                <a:uFillTx/>
                <a:latin typeface="+mn-lt"/>
                <a:ea typeface="+mn-ea"/>
                <a:cs typeface="+mn-cs"/>
              </a:rPr>
              <a:t>Challenges to Established Views of Women:</a:t>
            </a:r>
            <a:r>
              <a:rPr kumimoji="0" lang="en-US" sz="16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en-US" sz="1600" b="0" i="0" u="none" strike="noStrike" kern="0" cap="none" spc="0" normalizeH="0" baseline="0" noProof="0" dirty="0" smtClean="0">
                <a:ln>
                  <a:noFill/>
                </a:ln>
                <a:solidFill>
                  <a:schemeClr val="bg1"/>
                </a:solidFill>
                <a:effectLst>
                  <a:outerShdw blurRad="38100" dist="38100" dir="2700000" algn="tl">
                    <a:srgbClr val="000000"/>
                  </a:outerShdw>
                </a:effectLst>
                <a:uLnTx/>
                <a:uFillTx/>
                <a:latin typeface="+mn-lt"/>
                <a:ea typeface="+mn-ea"/>
                <a:cs typeface="+mn-cs"/>
              </a:rPr>
              <a:t>The new scientific ideas challenged the ancient and medieval beliefs about the physical and mental inferiority of women by concluding that both men and women made equal contribution to reproduction. Nevertheless, traditional notions about women continued to dominate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491</Words>
  <Application>Microsoft Office PowerPoint</Application>
  <PresentationFormat>On-screen Show (4:3)</PresentationFormat>
  <Paragraphs>60</Paragraphs>
  <Slides>10</Slides>
  <Notes>10</Notes>
  <HiddenSlides>0</HiddenSlides>
  <MMClips>1</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The Scientific Revolution </vt:lpstr>
      <vt:lpstr>Slide 2</vt:lpstr>
      <vt:lpstr>Slide 3</vt:lpstr>
      <vt:lpstr>Causes of the Scientific Revolution</vt:lpstr>
      <vt:lpstr>Copernicus (1473-1543)</vt:lpstr>
      <vt:lpstr>Galileo Galilei (1564-1642)</vt:lpstr>
      <vt:lpstr>Francis Bacon (1561-1626)</vt:lpstr>
      <vt:lpstr>Effects of the Scientific Revolution</vt:lpstr>
      <vt:lpstr>Effects of the Scientific Revolution</vt:lpstr>
      <vt:lpstr>Slide 10</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Scientific Revolution  Revolution</dc:title>
  <dc:creator> </dc:creator>
  <cp:lastModifiedBy> </cp:lastModifiedBy>
  <cp:revision>6</cp:revision>
  <dcterms:created xsi:type="dcterms:W3CDTF">2010-03-30T21:56:20Z</dcterms:created>
  <dcterms:modified xsi:type="dcterms:W3CDTF">2011-03-20T02:43:33Z</dcterms:modified>
</cp:coreProperties>
</file>