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sldIdLst>
    <p:sldId id="256" r:id="rId2"/>
    <p:sldId id="277" r:id="rId3"/>
    <p:sldId id="278" r:id="rId4"/>
    <p:sldId id="257" r:id="rId5"/>
    <p:sldId id="258" r:id="rId6"/>
    <p:sldId id="259" r:id="rId7"/>
    <p:sldId id="266" r:id="rId8"/>
    <p:sldId id="269" r:id="rId9"/>
    <p:sldId id="271" r:id="rId10"/>
    <p:sldId id="260" r:id="rId11"/>
    <p:sldId id="261" r:id="rId12"/>
    <p:sldId id="262" r:id="rId13"/>
    <p:sldId id="264" r:id="rId14"/>
    <p:sldId id="263" r:id="rId15"/>
    <p:sldId id="265" r:id="rId16"/>
    <p:sldId id="268" r:id="rId17"/>
    <p:sldId id="270" r:id="rId18"/>
    <p:sldId id="267" r:id="rId19"/>
    <p:sldId id="272" r:id="rId20"/>
    <p:sldId id="273" r:id="rId21"/>
    <p:sldId id="275" r:id="rId22"/>
    <p:sldId id="276" r:id="rId23"/>
    <p:sldId id="274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2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3BF2C2B-755E-4D30-9CB5-EC2BC07A50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49A2FB-3906-46ED-A247-30C0C3E9E2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79B74C-94DF-4AB3-A9EE-E958F663EF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2871CB-FAB7-4A58-897E-720D5186EE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71884F-CE49-45A7-A4CD-B06187288E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9889F-978B-4A6E-A871-3C734CEBC3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B016C3-969C-4C4C-954F-292162D0E5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8956C-3DB3-403D-B94C-04CA89142C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7CCDC9-BD24-41E1-8559-7EEB14CEE8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483C5-7B4C-4EF9-8BE3-17053E45C9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992772-D3A1-4ACF-ACF6-5BB0287210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43D96C96-F495-43B0-B550-A262D5A5D48E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BeginofWW2.wm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Homefront2Midway.wmv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epfl.net/exhibits/warposters/mdwp018/mdwp018s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epfl.net/exhibits/warposters/mdwp028/mdwp028s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hyperlink" Target="http://www.epfl.net/exhibits/warposters/mdwp001/mdwp001s.jpg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epfl.net/exhibits/warposters/mdwp007/mdwp007s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hyperlink" Target="http://www.epfl.net/exhibits/warposters/mdwp017/mdwp017s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epfl.net/exhibits/warposters/mdwp009/mdwp009s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hyperlink" Target="http://www.epfl.net/exhibits/warposters/mdwp013/mdwp013s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epfl.net/exhibits/warposters/mdwp020/mdwp020s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hyperlink" Target="http://www.epfl.net/exhibits/warposters/mdwp022/mdwp022s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epfl.net/exhibits/warposters/mdwp027/mdwp027s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hyperlink" Target="http://www.epfl.net/exhibits/warposters/mdwp030/mdwp030s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www.epfl.net/exhibits/warposters/mdwp031/mdwp031s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epfl.net/exhibits/warposters/mdwp025/mdwp025s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bingaman.senate.gov/code_talkers/men/127-MN-57875/127-mn-57875.html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52400"/>
            <a:ext cx="7772400" cy="1600200"/>
          </a:xfrm>
        </p:spPr>
        <p:txBody>
          <a:bodyPr/>
          <a:lstStyle/>
          <a:p>
            <a:r>
              <a:rPr lang="en-US" dirty="0"/>
              <a:t>America on the </a:t>
            </a:r>
            <a:r>
              <a:rPr lang="en-US" dirty="0" err="1"/>
              <a:t>Homefront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1295400"/>
            <a:ext cx="6400800" cy="1752600"/>
          </a:xfrm>
        </p:spPr>
        <p:txBody>
          <a:bodyPr/>
          <a:lstStyle/>
          <a:p>
            <a:r>
              <a:rPr lang="en-US" dirty="0"/>
              <a:t>Preparing for 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Fighting </a:t>
            </a:r>
            <a:r>
              <a:rPr lang="en-US" dirty="0"/>
              <a:t>in WWII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0" y="64886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Mr. Ott @ BETA 2011-12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3124200"/>
            <a:ext cx="403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AIM: What was life in America like before and during the war?</a:t>
            </a:r>
          </a:p>
          <a:p>
            <a:endParaRPr lang="en-US" sz="2800" dirty="0"/>
          </a:p>
          <a:p>
            <a:r>
              <a:rPr lang="en-US" sz="2800" dirty="0" smtClean="0"/>
              <a:t>Do Now: Take a Quiz - You have 5 Minutes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514600"/>
            <a:ext cx="3019425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ginofWW2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219200" y="685800"/>
            <a:ext cx="7086600" cy="5313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omefront2Midway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62000" y="457200"/>
            <a:ext cx="7315200" cy="5484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609600" y="0"/>
            <a:ext cx="81534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dirty="0"/>
              <a:t>American Women During WWII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52400" y="914400"/>
            <a:ext cx="3505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“If you can drive a car, you can run a machine.”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419600" y="4876800"/>
            <a:ext cx="3657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“Why do we need women workers? You can’t build ships, planes, and guns without them.”</a:t>
            </a:r>
          </a:p>
        </p:txBody>
      </p:sp>
      <p:pic>
        <p:nvPicPr>
          <p:cNvPr id="16394" name="Picture 10" descr="Women in World War II factory - homefront produc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066800"/>
            <a:ext cx="2894012" cy="3609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5" name="Picture 11" descr="World War II women recruitment poster - weather observer - Army Air Forc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905000"/>
            <a:ext cx="3205163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61" name="Picture 5" descr="World War II women recruitment poster - nurses and nurs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4919663" cy="624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6" name="Picture 10" descr="Home Front Poster - Longing Won't Bring Him Back Sooner...Get a War Job!"/>
          <p:cNvPicPr>
            <a:picLocks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78375" y="304800"/>
            <a:ext cx="4365625" cy="624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4" name="Picture 4" descr="World War II recruitment poster - men women and children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44463"/>
            <a:ext cx="9144000" cy="64230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3" name="Picture 5" descr="Find your war job in industry- agriculture- busines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988425" cy="6442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5" name="Picture 5" descr="Pitch in and help!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108575" cy="6858000"/>
          </a:xfrm>
          <a:prstGeom prst="rect">
            <a:avLst/>
          </a:prstGeom>
          <a:noFill/>
        </p:spPr>
      </p:pic>
      <p:pic>
        <p:nvPicPr>
          <p:cNvPr id="30727" name="Picture 7" descr="The more women at work, the sooner we win!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6988" y="0"/>
            <a:ext cx="403701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6553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FFFF00"/>
                </a:solidFill>
              </a:rPr>
              <a:t>Women were badly needed in industry </a:t>
            </a:r>
            <a:r>
              <a:rPr lang="en-US" dirty="0"/>
              <a:t>and therefore were </a:t>
            </a:r>
            <a:r>
              <a:rPr lang="en-US" dirty="0">
                <a:solidFill>
                  <a:srgbClr val="FFFF00"/>
                </a:solidFill>
              </a:rPr>
              <a:t>able to get better jobs, better pay and better working conditions than ever before</a:t>
            </a:r>
          </a:p>
          <a:p>
            <a:pPr>
              <a:lnSpc>
                <a:spcPct val="90000"/>
              </a:lnSpc>
            </a:pPr>
            <a:r>
              <a:rPr lang="en-US" dirty="0"/>
              <a:t>Fashion also changed for women, they began to wear overalls, scarves in their hair, pants and trousers instead of skirts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war also gave </a:t>
            </a:r>
            <a:r>
              <a:rPr lang="en-US" dirty="0" smtClean="0">
                <a:solidFill>
                  <a:srgbClr val="FFFF00"/>
                </a:solidFill>
              </a:rPr>
              <a:t>women a new opinion </a:t>
            </a:r>
            <a:r>
              <a:rPr lang="en-US" dirty="0">
                <a:solidFill>
                  <a:srgbClr val="FFFF00"/>
                </a:solidFill>
              </a:rPr>
              <a:t>of </a:t>
            </a:r>
            <a:r>
              <a:rPr lang="en-US" dirty="0" smtClean="0">
                <a:solidFill>
                  <a:srgbClr val="FFFF00"/>
                </a:solidFill>
              </a:rPr>
              <a:t>themselves</a:t>
            </a:r>
            <a:r>
              <a:rPr lang="en-US" dirty="0" smtClean="0"/>
              <a:t>:</a:t>
            </a:r>
            <a:endParaRPr lang="en-US" dirty="0"/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dirty="0"/>
              <a:t>“I never could handle the simplest can openers, or drive a nail without getting hurt, and now I put in half my nights armed with hammers and wrenches handling the insides of giant machines.”			-A woman worker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13" name="Picture 9" descr="Photo: Women shipyard worker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0"/>
            <a:ext cx="3886200" cy="2860675"/>
          </a:xfrm>
          <a:prstGeom prst="rect">
            <a:avLst/>
          </a:prstGeom>
          <a:noFill/>
        </p:spPr>
      </p:pic>
      <p:pic>
        <p:nvPicPr>
          <p:cNvPr id="21514" name="Picture 10" descr="Rosie the Riveter"/>
          <p:cNvPicPr>
            <a:picLocks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5238750" cy="6858000"/>
          </a:xfrm>
          <a:noFill/>
          <a:ln/>
        </p:spPr>
      </p:pic>
      <p:pic>
        <p:nvPicPr>
          <p:cNvPr id="21516" name="Picture 12" descr="Photo: Women workers at Boeing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7800" y="2743200"/>
            <a:ext cx="3886200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67200" y="152400"/>
            <a:ext cx="4876800" cy="6172200"/>
          </a:xfrm>
        </p:spPr>
        <p:txBody>
          <a:bodyPr/>
          <a:lstStyle/>
          <a:p>
            <a:r>
              <a:rPr lang="en-US" dirty="0"/>
              <a:t>When the U.S. entered the war, Nazi leaders would mock Americans saying, “Americans can’t build planes, only electric iceboxes and razor blades.” </a:t>
            </a:r>
          </a:p>
          <a:p>
            <a:r>
              <a:rPr lang="en-US" dirty="0" smtClean="0"/>
              <a:t>He </a:t>
            </a:r>
            <a:r>
              <a:rPr lang="en-US" dirty="0"/>
              <a:t>was wrong.</a:t>
            </a:r>
          </a:p>
          <a:p>
            <a:r>
              <a:rPr lang="en-US" dirty="0"/>
              <a:t>In 1942, Americans produced more than 60,000 planes and shipped more than 8 million tons of goods.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581400"/>
            <a:ext cx="38100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3860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"/>
            <a:ext cx="8229600" cy="2286000"/>
          </a:xfrm>
        </p:spPr>
        <p:txBody>
          <a:bodyPr/>
          <a:lstStyle/>
          <a:p>
            <a:r>
              <a:rPr lang="en-US" sz="2900"/>
              <a:t>People were given ration coupons for goods such as gas, coffee, sugar, tires, and meats. </a:t>
            </a:r>
          </a:p>
          <a:p>
            <a:r>
              <a:rPr lang="en-US" sz="2900"/>
              <a:t>People planted “victory gardens” to help combat the food shortages.</a:t>
            </a:r>
          </a:p>
        </p:txBody>
      </p:sp>
      <p:pic>
        <p:nvPicPr>
          <p:cNvPr id="23557" name="Picture 5" descr="gasr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644775"/>
            <a:ext cx="6019800" cy="4213225"/>
          </a:xfrm>
          <a:prstGeom prst="rect">
            <a:avLst/>
          </a:prstGeom>
          <a:noFill/>
        </p:spPr>
      </p:pic>
      <p:pic>
        <p:nvPicPr>
          <p:cNvPr id="23559" name="Picture 7" descr="rationb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905000"/>
            <a:ext cx="1516637" cy="198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5" name="Picture 5" descr="Buy war bond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038"/>
            <a:ext cx="4865688" cy="6811962"/>
          </a:xfrm>
          <a:prstGeom prst="rect">
            <a:avLst/>
          </a:prstGeom>
          <a:noFill/>
        </p:spPr>
      </p:pic>
      <p:pic>
        <p:nvPicPr>
          <p:cNvPr id="25607" name="Picture 7" descr="Work for freedom!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8388" y="0"/>
            <a:ext cx="426561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715000"/>
            <a:ext cx="8229600" cy="1143000"/>
          </a:xfrm>
        </p:spPr>
        <p:txBody>
          <a:bodyPr/>
          <a:lstStyle/>
          <a:p>
            <a:r>
              <a:rPr lang="en-US" dirty="0"/>
              <a:t>The government also sold war bonds to Americans in order to raise money</a:t>
            </a:r>
          </a:p>
        </p:txBody>
      </p:sp>
      <p:pic>
        <p:nvPicPr>
          <p:cNvPr id="24581" name="Picture 5" descr="See him through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"/>
            <a:ext cx="40386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583" name="Picture 7" descr="Avenge December 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152400"/>
            <a:ext cx="4283075" cy="5495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9" name="Picture 5" descr="Inves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038"/>
            <a:ext cx="4275138" cy="6811962"/>
          </a:xfrm>
          <a:prstGeom prst="rect">
            <a:avLst/>
          </a:prstGeom>
          <a:noFill/>
        </p:spPr>
      </p:pic>
      <p:pic>
        <p:nvPicPr>
          <p:cNvPr id="26631" name="Picture 7" descr="We can't all go...but we can all help!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29100" y="0"/>
            <a:ext cx="49149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701" name="Picture 5" descr="Buy Liberty Bond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19600" cy="6858000"/>
          </a:xfrm>
          <a:prstGeom prst="rect">
            <a:avLst/>
          </a:prstGeom>
          <a:noFill/>
        </p:spPr>
      </p:pic>
      <p:pic>
        <p:nvPicPr>
          <p:cNvPr id="29703" name="Picture 7" descr="Shall we be more tender with our dollars than with the lives of our son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228600"/>
            <a:ext cx="4800600" cy="6400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 descr="Halt the hun!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0"/>
            <a:ext cx="5108575" cy="6811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7" name="Picture 5" descr="Don't be a dope and spread inside dop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108575" cy="6811963"/>
          </a:xfrm>
          <a:prstGeom prst="rect">
            <a:avLst/>
          </a:prstGeom>
          <a:noFill/>
        </p:spPr>
      </p:pic>
      <p:pic>
        <p:nvPicPr>
          <p:cNvPr id="28679" name="Picture 7" descr="World War II post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3963" y="0"/>
            <a:ext cx="411003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More Rights for Blacks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105400"/>
          </a:xfrm>
        </p:spPr>
        <p:txBody>
          <a:bodyPr/>
          <a:lstStyle/>
          <a:p>
            <a:r>
              <a:rPr lang="en-US" dirty="0"/>
              <a:t>When the need for workers began to arise, most industries would not hire blacks.</a:t>
            </a:r>
          </a:p>
          <a:p>
            <a:r>
              <a:rPr lang="en-US" dirty="0"/>
              <a:t>A. Philip Randolph, head of the Brotherhood of Sleeping Car Porters called for a protest march on Washington.</a:t>
            </a:r>
          </a:p>
          <a:p>
            <a:r>
              <a:rPr lang="en-US" dirty="0">
                <a:solidFill>
                  <a:srgbClr val="FFFF00"/>
                </a:solidFill>
              </a:rPr>
              <a:t>FDR made an agreement with Randolph and forced companies to hire blacks.</a:t>
            </a:r>
          </a:p>
          <a:p>
            <a:r>
              <a:rPr lang="en-US" dirty="0">
                <a:solidFill>
                  <a:srgbClr val="FFFF00"/>
                </a:solidFill>
              </a:rPr>
              <a:t>Black employment doubled during WWII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8600"/>
            <a:ext cx="8915400" cy="2590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Blacks were still forced to fight in all black units during WWII.</a:t>
            </a:r>
          </a:p>
          <a:p>
            <a:pPr>
              <a:lnSpc>
                <a:spcPct val="90000"/>
              </a:lnSpc>
            </a:pPr>
            <a:r>
              <a:rPr lang="en-US" dirty="0"/>
              <a:t>The </a:t>
            </a:r>
            <a:r>
              <a:rPr lang="en-US" dirty="0">
                <a:solidFill>
                  <a:srgbClr val="FFFF00"/>
                </a:solidFill>
              </a:rPr>
              <a:t>Tuskegee Airmen were black fighter pilots </a:t>
            </a:r>
            <a:r>
              <a:rPr lang="en-US" dirty="0"/>
              <a:t>who </a:t>
            </a:r>
            <a:r>
              <a:rPr lang="en-US" dirty="0">
                <a:solidFill>
                  <a:srgbClr val="FFFF00"/>
                </a:solidFill>
              </a:rPr>
              <a:t>destroyed 400 enemy aircraft </a:t>
            </a:r>
            <a:r>
              <a:rPr lang="en-US" dirty="0"/>
              <a:t>by the end of the war. </a:t>
            </a:r>
          </a:p>
        </p:txBody>
      </p:sp>
      <p:pic>
        <p:nvPicPr>
          <p:cNvPr id="34821" name="Picture 5" descr="ta-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743200"/>
            <a:ext cx="8686800" cy="3906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0"/>
            <a:ext cx="8915400" cy="6705600"/>
          </a:xfrm>
        </p:spPr>
        <p:txBody>
          <a:bodyPr/>
          <a:lstStyle/>
          <a:p>
            <a:r>
              <a:rPr lang="en-US" dirty="0"/>
              <a:t>The U.S. needed farm laborers during the war. The government allowed </a:t>
            </a:r>
            <a:r>
              <a:rPr lang="en-US" dirty="0">
                <a:solidFill>
                  <a:srgbClr val="FFFF00"/>
                </a:solidFill>
              </a:rPr>
              <a:t>Mexicans to travel over the border and work on American farms</a:t>
            </a:r>
            <a:r>
              <a:rPr lang="en-US" dirty="0"/>
              <a:t>. These workers were called </a:t>
            </a:r>
            <a:r>
              <a:rPr lang="en-US" b="1" dirty="0" err="1">
                <a:solidFill>
                  <a:srgbClr val="FFFF00"/>
                </a:solidFill>
              </a:rPr>
              <a:t>braceros</a:t>
            </a:r>
            <a:r>
              <a:rPr lang="en-US" dirty="0"/>
              <a:t>. </a:t>
            </a:r>
          </a:p>
        </p:txBody>
      </p:sp>
      <p:pic>
        <p:nvPicPr>
          <p:cNvPr id="36869" name="Picture 5" descr="Old bracero card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257425"/>
            <a:ext cx="6934200" cy="4600575"/>
          </a:xfrm>
          <a:prstGeom prst="rect">
            <a:avLst/>
          </a:prstGeom>
          <a:noFill/>
        </p:spPr>
      </p:pic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0" y="2514600"/>
            <a:ext cx="21336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FF00"/>
                </a:solidFill>
              </a:rPr>
              <a:t>Many Mexican Americans also fought for the U.S. during WWII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r>
              <a:rPr lang="en-US"/>
              <a:t>Native Americans in WWII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9144000" cy="3048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900" dirty="0">
                <a:solidFill>
                  <a:srgbClr val="FFFF00"/>
                </a:solidFill>
              </a:rPr>
              <a:t>1 out of 3 Native Americans served in WWII</a:t>
            </a:r>
          </a:p>
          <a:p>
            <a:pPr>
              <a:lnSpc>
                <a:spcPct val="80000"/>
              </a:lnSpc>
            </a:pPr>
            <a:r>
              <a:rPr lang="en-US" sz="2900" dirty="0"/>
              <a:t>Many of them became part of the group, the </a:t>
            </a:r>
            <a:r>
              <a:rPr lang="en-US" sz="2900" b="1" dirty="0">
                <a:solidFill>
                  <a:srgbClr val="FFFF00"/>
                </a:solidFill>
              </a:rPr>
              <a:t>Navajo Code-Talkers</a:t>
            </a:r>
          </a:p>
          <a:p>
            <a:pPr>
              <a:lnSpc>
                <a:spcPct val="80000"/>
              </a:lnSpc>
            </a:pPr>
            <a:r>
              <a:rPr lang="en-US" sz="2900" dirty="0"/>
              <a:t>The Code-Talkers used </a:t>
            </a:r>
            <a:r>
              <a:rPr lang="en-US" sz="2900" dirty="0">
                <a:solidFill>
                  <a:srgbClr val="FFFF00"/>
                </a:solidFill>
              </a:rPr>
              <a:t>their own languages to communicate messages across enemy lines</a:t>
            </a:r>
          </a:p>
          <a:p>
            <a:pPr>
              <a:lnSpc>
                <a:spcPct val="80000"/>
              </a:lnSpc>
            </a:pPr>
            <a:r>
              <a:rPr lang="en-US" sz="2900" dirty="0"/>
              <a:t>Even though these messages were often intercepted, no one was ever able to interpret them</a:t>
            </a:r>
          </a:p>
        </p:txBody>
      </p:sp>
      <p:pic>
        <p:nvPicPr>
          <p:cNvPr id="37893" name="Picture 5" descr="brow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33800"/>
            <a:ext cx="1890713" cy="3124200"/>
          </a:xfrm>
          <a:prstGeom prst="rect">
            <a:avLst/>
          </a:prstGeom>
          <a:noFill/>
        </p:spPr>
      </p:pic>
      <p:pic>
        <p:nvPicPr>
          <p:cNvPr id="37895" name="Picture 7" descr="Black and white photo of two young Navajo Code Talkers, one of whom is speaking into a radio and another who is writing.  Click for more details.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3757613"/>
            <a:ext cx="3886200" cy="3100387"/>
          </a:xfrm>
          <a:prstGeom prst="rect">
            <a:avLst/>
          </a:prstGeom>
          <a:noFill/>
        </p:spPr>
      </p:pic>
      <p:pic>
        <p:nvPicPr>
          <p:cNvPr id="37899" name="Picture 11" descr="Black and white photo taken at night of two Code Talkers in camoflague gear  discussing what is on a piece of paper they are holding with a third, uniformed Code Talker. 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3946525"/>
            <a:ext cx="3352800" cy="2625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dirty="0"/>
              <a:t>Tragedy for Japanese Americans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4038600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After the Japanese attacked Pearl Harbor, Americans </a:t>
            </a:r>
            <a:r>
              <a:rPr lang="en-US" dirty="0">
                <a:solidFill>
                  <a:srgbClr val="FFFF00"/>
                </a:solidFill>
              </a:rPr>
              <a:t>questioned the loyalty of Japanese Americans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FF00"/>
                </a:solidFill>
              </a:rPr>
              <a:t>Japanese were forced to sell their homes and businesses and were sent to “relocation camps”</a:t>
            </a:r>
          </a:p>
        </p:txBody>
      </p:sp>
      <p:pic>
        <p:nvPicPr>
          <p:cNvPr id="35845" name="Picture 5" descr="group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444875"/>
            <a:ext cx="4953000" cy="3413125"/>
          </a:xfrm>
          <a:prstGeom prst="rect">
            <a:avLst/>
          </a:prstGeom>
          <a:noFill/>
        </p:spPr>
      </p:pic>
      <p:pic>
        <p:nvPicPr>
          <p:cNvPr id="35847" name="Picture 7" descr="footb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066800"/>
            <a:ext cx="4953000" cy="2911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490</TotalTime>
  <Words>490</Words>
  <Application>Microsoft Office PowerPoint</Application>
  <PresentationFormat>On-screen Show (4:3)</PresentationFormat>
  <Paragraphs>36</Paragraphs>
  <Slides>23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Tahoma</vt:lpstr>
      <vt:lpstr>Wingdings</vt:lpstr>
      <vt:lpstr>Textured</vt:lpstr>
      <vt:lpstr>America on the Homefront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More Rights for Blacks</vt:lpstr>
      <vt:lpstr>Slide 20</vt:lpstr>
      <vt:lpstr>Slide 21</vt:lpstr>
      <vt:lpstr>Native Americans in WWII</vt:lpstr>
      <vt:lpstr>Tragedy for Japanese Americans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Alexander Ott</dc:creator>
  <cp:lastModifiedBy>Alex</cp:lastModifiedBy>
  <cp:revision>10</cp:revision>
  <cp:lastPrinted>1601-01-01T00:00:00Z</cp:lastPrinted>
  <dcterms:created xsi:type="dcterms:W3CDTF">1601-01-01T00:00:00Z</dcterms:created>
  <dcterms:modified xsi:type="dcterms:W3CDTF">2012-04-07T21:14:07Z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