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handoutMasterIdLst>
    <p:handoutMasterId r:id="rId25"/>
  </p:handoutMasterIdLst>
  <p:sldIdLst>
    <p:sldId id="256" r:id="rId2"/>
    <p:sldId id="274" r:id="rId3"/>
    <p:sldId id="353" r:id="rId4"/>
    <p:sldId id="334" r:id="rId5"/>
    <p:sldId id="357" r:id="rId6"/>
    <p:sldId id="358" r:id="rId7"/>
    <p:sldId id="359" r:id="rId8"/>
    <p:sldId id="337" r:id="rId9"/>
    <p:sldId id="361" r:id="rId10"/>
    <p:sldId id="296" r:id="rId11"/>
    <p:sldId id="362" r:id="rId12"/>
    <p:sldId id="346" r:id="rId13"/>
    <p:sldId id="328" r:id="rId14"/>
    <p:sldId id="269" r:id="rId15"/>
    <p:sldId id="262" r:id="rId16"/>
    <p:sldId id="268" r:id="rId17"/>
    <p:sldId id="266" r:id="rId18"/>
    <p:sldId id="304" r:id="rId19"/>
    <p:sldId id="257" r:id="rId20"/>
    <p:sldId id="339" r:id="rId21"/>
    <p:sldId id="263" r:id="rId22"/>
    <p:sldId id="348" r:id="rId23"/>
    <p:sldId id="342" r:id="rId24"/>
  </p:sldIdLst>
  <p:sldSz cx="9144000" cy="6858000" type="screen4x3"/>
  <p:notesSz cx="9144000" cy="6858000"/>
  <p:embeddedFontLst>
    <p:embeddedFont>
      <p:font typeface="StageCoach"/>
      <p:regular r:id="rId26"/>
    </p:embeddedFont>
    <p:embeddedFont>
      <p:font typeface="Berlin Sans FB" pitchFamily="34" charset="0"/>
      <p:regular r:id="rId27"/>
      <p:bold r:id="rId28"/>
    </p:embeddedFont>
    <p:embeddedFont>
      <p:font typeface="Comic Sans MS" pitchFamily="66" charset="0"/>
      <p:regular r:id="rId29"/>
      <p:bold r:id="rId30"/>
    </p:embeddedFont>
    <p:embeddedFont>
      <p:font typeface="Hurry Up" pitchFamily="2" charset="0"/>
      <p:regular r:id="rId31"/>
    </p:embeddedFont>
    <p:embeddedFont>
      <p:font typeface="Jokerman" pitchFamily="82" charset="0"/>
      <p:regular r:id="rId32"/>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DF3"/>
    <a:srgbClr val="0000CC"/>
    <a:srgbClr val="C00000"/>
    <a:srgbClr val="E40000"/>
    <a:srgbClr val="C18B05"/>
    <a:srgbClr val="D69B06"/>
    <a:srgbClr val="787878"/>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99" autoAdjust="0"/>
    <p:restoredTop sz="94611" autoAdjust="0"/>
  </p:normalViewPr>
  <p:slideViewPr>
    <p:cSldViewPr>
      <p:cViewPr varScale="1">
        <p:scale>
          <a:sx n="68" d="100"/>
          <a:sy n="68" d="100"/>
        </p:scale>
        <p:origin x="-1171" y="-82"/>
      </p:cViewPr>
      <p:guideLst>
        <p:guide orient="horz" pos="2160"/>
        <p:guide pos="2880"/>
      </p:guideLst>
    </p:cSldViewPr>
  </p:slideViewPr>
  <p:notesTextViewPr>
    <p:cViewPr>
      <p:scale>
        <a:sx n="100" d="100"/>
        <a:sy n="100" d="100"/>
      </p:scale>
      <p:origin x="0" y="0"/>
    </p:cViewPr>
  </p:notesTextViewPr>
  <p:sorterViewPr>
    <p:cViewPr>
      <p:scale>
        <a:sx n="75" d="100"/>
        <a:sy n="75" d="100"/>
      </p:scale>
      <p:origin x="0" y="42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31075" name="Rectangle 3"/>
          <p:cNvSpPr>
            <a:spLocks noGrp="1" noChangeArrowheads="1"/>
          </p:cNvSpPr>
          <p:nvPr>
            <p:ph type="dt" sz="quarter" idx="1"/>
          </p:nvPr>
        </p:nvSpPr>
        <p:spPr bwMode="auto">
          <a:xfrm>
            <a:off x="5180013"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31076" name="Rectangle 4"/>
          <p:cNvSpPr>
            <a:spLocks noGrp="1" noChangeArrowheads="1"/>
          </p:cNvSpPr>
          <p:nvPr>
            <p:ph type="ftr" sz="quarter" idx="2"/>
          </p:nvPr>
        </p:nvSpPr>
        <p:spPr bwMode="auto">
          <a:xfrm>
            <a:off x="0" y="6513513"/>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31077" name="Rectangle 5"/>
          <p:cNvSpPr>
            <a:spLocks noGrp="1" noChangeArrowheads="1"/>
          </p:cNvSpPr>
          <p:nvPr>
            <p:ph type="sldNum" sz="quarter" idx="3"/>
          </p:nvPr>
        </p:nvSpPr>
        <p:spPr bwMode="auto">
          <a:xfrm>
            <a:off x="5180013" y="6513513"/>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4D7B6A3-78DC-4D8F-9B59-855C279CAF2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245225"/>
            <a:ext cx="1901825" cy="47625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4290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937375" y="6245225"/>
            <a:ext cx="1901825" cy="476250"/>
          </a:xfrm>
          <a:prstGeom prst="rect">
            <a:avLst/>
          </a:prstGeom>
        </p:spPr>
        <p:txBody>
          <a:bodyPr/>
          <a:lstStyle>
            <a:lvl1pPr>
              <a:defRPr/>
            </a:lvl1pPr>
          </a:lstStyle>
          <a:p>
            <a:fld id="{5D893DF0-BDA1-4395-88C1-51300B9E624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717" name="Picture 21" descr="US gold coin-1895"/>
          <p:cNvPicPr>
            <a:picLocks noChangeAspect="1" noChangeArrowheads="1"/>
          </p:cNvPicPr>
          <p:nvPr userDrawn="1"/>
        </p:nvPicPr>
        <p:blipFill>
          <a:blip r:embed="rId14" cstate="print"/>
          <a:srcRect/>
          <a:stretch>
            <a:fillRect/>
          </a:stretch>
        </p:blipFill>
        <p:spPr bwMode="auto">
          <a:xfrm>
            <a:off x="228600" y="152400"/>
            <a:ext cx="1295400" cy="1295400"/>
          </a:xfrm>
          <a:prstGeom prst="rect">
            <a:avLst/>
          </a:prstGeom>
          <a:noFill/>
        </p:spPr>
      </p:pic>
      <p:pic>
        <p:nvPicPr>
          <p:cNvPr id="29718" name="Picture 22" descr="morgan-silver-dollar-obverse"/>
          <p:cNvPicPr>
            <a:picLocks noChangeAspect="1" noChangeArrowheads="1"/>
          </p:cNvPicPr>
          <p:nvPr userDrawn="1"/>
        </p:nvPicPr>
        <p:blipFill>
          <a:blip r:embed="rId15" cstate="print">
            <a:clrChange>
              <a:clrFrom>
                <a:srgbClr val="FFFFFF"/>
              </a:clrFrom>
              <a:clrTo>
                <a:srgbClr val="FFFFFF">
                  <a:alpha val="0"/>
                </a:srgbClr>
              </a:clrTo>
            </a:clrChange>
          </a:blip>
          <a:srcRect/>
          <a:stretch>
            <a:fillRect/>
          </a:stretch>
        </p:blipFill>
        <p:spPr bwMode="auto">
          <a:xfrm>
            <a:off x="7620000" y="76200"/>
            <a:ext cx="1371600" cy="1371600"/>
          </a:xfrm>
          <a:prstGeom prst="rect">
            <a:avLst/>
          </a:prstGeom>
          <a:noFill/>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WordArt 6"/>
          <p:cNvSpPr>
            <a:spLocks noChangeArrowheads="1" noChangeShapeType="1" noTextEdit="1"/>
          </p:cNvSpPr>
          <p:nvPr/>
        </p:nvSpPr>
        <p:spPr bwMode="auto">
          <a:xfrm>
            <a:off x="1295400" y="1905000"/>
            <a:ext cx="3276600" cy="4038600"/>
          </a:xfrm>
          <a:prstGeom prst="rect">
            <a:avLst/>
          </a:prstGeom>
        </p:spPr>
        <p:txBody>
          <a:bodyPr wrap="none" fromWordArt="1">
            <a:prstTxWarp prst="textPlain">
              <a:avLst>
                <a:gd name="adj" fmla="val 50000"/>
              </a:avLst>
            </a:prstTxWarp>
          </a:bodyPr>
          <a:lstStyle/>
          <a:p>
            <a:pPr algn="ctr"/>
            <a:r>
              <a:rPr lang="en-US" sz="3600" kern="10" dirty="0">
                <a:ln w="22225">
                  <a:solidFill>
                    <a:schemeClr val="bg2"/>
                  </a:solidFill>
                  <a:round/>
                  <a:headEnd/>
                  <a:tailEnd/>
                </a:ln>
                <a:solidFill>
                  <a:srgbClr val="DEA006"/>
                </a:solidFill>
                <a:effectLst>
                  <a:outerShdw dist="53882" dir="2700000" algn="ctr" rotWithShape="0">
                    <a:schemeClr val="tx2"/>
                  </a:outerShdw>
                </a:effectLst>
                <a:latin typeface="StageCoach"/>
              </a:rPr>
              <a:t>Populism</a:t>
            </a:r>
          </a:p>
          <a:p>
            <a:pPr algn="ctr"/>
            <a:r>
              <a:rPr lang="en-US" sz="3600" kern="10" dirty="0">
                <a:ln w="22225">
                  <a:solidFill>
                    <a:schemeClr val="bg2"/>
                  </a:solidFill>
                  <a:round/>
                  <a:headEnd/>
                  <a:tailEnd/>
                </a:ln>
                <a:solidFill>
                  <a:srgbClr val="DEA006"/>
                </a:solidFill>
                <a:effectLst>
                  <a:outerShdw dist="53882" dir="2700000" algn="ctr" rotWithShape="0">
                    <a:schemeClr val="tx2"/>
                  </a:outerShdw>
                </a:effectLst>
                <a:latin typeface="StageCoach"/>
              </a:rPr>
              <a:t>&amp; the</a:t>
            </a:r>
          </a:p>
          <a:p>
            <a:pPr algn="ctr"/>
            <a:r>
              <a:rPr lang="en-US" sz="3600" kern="10" dirty="0">
                <a:ln w="22225">
                  <a:solidFill>
                    <a:schemeClr val="bg2"/>
                  </a:solidFill>
                  <a:round/>
                  <a:headEnd/>
                  <a:tailEnd/>
                </a:ln>
                <a:solidFill>
                  <a:srgbClr val="DEA006"/>
                </a:solidFill>
                <a:effectLst>
                  <a:outerShdw dist="53882" dir="2700000" algn="ctr" rotWithShape="0">
                    <a:schemeClr val="tx2"/>
                  </a:outerShdw>
                </a:effectLst>
                <a:latin typeface="StageCoach"/>
              </a:rPr>
              <a:t>Election</a:t>
            </a:r>
          </a:p>
          <a:p>
            <a:pPr algn="ctr"/>
            <a:r>
              <a:rPr lang="en-US" sz="3600" kern="10" dirty="0">
                <a:ln w="22225">
                  <a:solidFill>
                    <a:schemeClr val="bg2"/>
                  </a:solidFill>
                  <a:round/>
                  <a:headEnd/>
                  <a:tailEnd/>
                </a:ln>
                <a:solidFill>
                  <a:srgbClr val="DEA006"/>
                </a:solidFill>
                <a:effectLst>
                  <a:outerShdw dist="53882" dir="2700000" algn="ctr" rotWithShape="0">
                    <a:schemeClr val="tx2"/>
                  </a:outerShdw>
                </a:effectLst>
                <a:latin typeface="StageCoach"/>
              </a:rPr>
              <a:t>of 1896</a:t>
            </a:r>
          </a:p>
        </p:txBody>
      </p:sp>
      <p:sp>
        <p:nvSpPr>
          <p:cNvPr id="27655" name="Text Box 7"/>
          <p:cNvSpPr txBox="1">
            <a:spLocks noChangeArrowheads="1"/>
          </p:cNvSpPr>
          <p:nvPr/>
        </p:nvSpPr>
        <p:spPr bwMode="auto">
          <a:xfrm>
            <a:off x="1600200" y="6172200"/>
            <a:ext cx="5715000" cy="553998"/>
          </a:xfrm>
          <a:prstGeom prst="rect">
            <a:avLst/>
          </a:prstGeom>
          <a:noFill/>
          <a:ln w="9525">
            <a:noFill/>
            <a:miter lim="800000"/>
            <a:headEnd/>
            <a:tailEnd/>
          </a:ln>
          <a:effectLst>
            <a:outerShdw dist="35921" dir="2700000" algn="ctr" rotWithShape="0">
              <a:srgbClr val="DEA006"/>
            </a:outerShdw>
          </a:effectLst>
        </p:spPr>
        <p:txBody>
          <a:bodyPr>
            <a:spAutoFit/>
          </a:bodyPr>
          <a:lstStyle/>
          <a:p>
            <a:pPr algn="ctr">
              <a:spcBef>
                <a:spcPct val="50000"/>
              </a:spcBef>
            </a:pPr>
            <a:r>
              <a:rPr lang="en-US" sz="3000" b="1" dirty="0" smtClean="0">
                <a:latin typeface="Arial" pitchFamily="34" charset="0"/>
                <a:cs typeface="Arial" pitchFamily="34" charset="0"/>
              </a:rPr>
              <a:t>Mr. Ott – BETA 2011-12</a:t>
            </a:r>
            <a:endParaRPr lang="en-US" sz="3000" b="1" dirty="0">
              <a:latin typeface="Arial" pitchFamily="34" charset="0"/>
              <a:cs typeface="Arial" pitchFamily="34" charset="0"/>
            </a:endParaRPr>
          </a:p>
        </p:txBody>
      </p:sp>
      <p:pic>
        <p:nvPicPr>
          <p:cNvPr id="4" name="Picture 4" descr="Gift for the Grangers-1"/>
          <p:cNvPicPr>
            <a:picLocks noChangeAspect="1" noChangeArrowheads="1"/>
          </p:cNvPicPr>
          <p:nvPr/>
        </p:nvPicPr>
        <p:blipFill>
          <a:blip r:embed="rId2" cstate="print">
            <a:lum bright="6000" contrast="6000"/>
          </a:blip>
          <a:srcRect/>
          <a:stretch>
            <a:fillRect/>
          </a:stretch>
        </p:blipFill>
        <p:spPr bwMode="auto">
          <a:xfrm>
            <a:off x="5181600" y="1828800"/>
            <a:ext cx="3416300" cy="4281525"/>
          </a:xfrm>
          <a:prstGeom prst="rect">
            <a:avLst/>
          </a:prstGeom>
          <a:noFill/>
          <a:ln w="9525">
            <a:solidFill>
              <a:srgbClr val="787878"/>
            </a:solidFill>
            <a:miter lim="800000"/>
            <a:headEnd/>
            <a:tailEnd/>
          </a:ln>
          <a:scene3d>
            <a:camera prst="orthographicFront"/>
            <a:lightRig rig="threePt" dir="t"/>
          </a:scene3d>
          <a:sp3d>
            <a:bevelT prst="angle"/>
          </a:sp3d>
        </p:spPr>
      </p:pic>
      <p:sp>
        <p:nvSpPr>
          <p:cNvPr id="5" name="Rectangle 4"/>
          <p:cNvSpPr/>
          <p:nvPr/>
        </p:nvSpPr>
        <p:spPr>
          <a:xfrm>
            <a:off x="1600200" y="0"/>
            <a:ext cx="5943600" cy="1938992"/>
          </a:xfrm>
          <a:prstGeom prst="rect">
            <a:avLst/>
          </a:prstGeom>
        </p:spPr>
        <p:txBody>
          <a:bodyPr wrap="square">
            <a:spAutoFit/>
          </a:bodyPr>
          <a:lstStyle/>
          <a:p>
            <a:r>
              <a:rPr lang="en-US" sz="2400" dirty="0" smtClean="0"/>
              <a:t>Aim: How did the Grange Movement &amp; Populism effect the U.S. ?</a:t>
            </a:r>
          </a:p>
          <a:p>
            <a:endParaRPr lang="en-US" sz="2400" dirty="0"/>
          </a:p>
          <a:p>
            <a:r>
              <a:rPr lang="en-US" sz="2400" dirty="0" smtClean="0"/>
              <a:t>Do Now: What is a political party? Who warned us about them?</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7654"/>
                                        </p:tgtEl>
                                        <p:attrNameLst>
                                          <p:attrName>style.visibility</p:attrName>
                                        </p:attrNameLst>
                                      </p:cBhvr>
                                      <p:to>
                                        <p:strVal val="visible"/>
                                      </p:to>
                                    </p:set>
                                    <p:animEffect transition="in" filter="fade">
                                      <p:cBhvr>
                                        <p:cTn id="7" dur="1000"/>
                                        <p:tgtEl>
                                          <p:spTgt spid="27654"/>
                                        </p:tgtEl>
                                      </p:cBhvr>
                                    </p:animEffect>
                                    <p:anim calcmode="lin" valueType="num">
                                      <p:cBhvr>
                                        <p:cTn id="8" dur="1000" fill="hold"/>
                                        <p:tgtEl>
                                          <p:spTgt spid="27654"/>
                                        </p:tgtEl>
                                        <p:attrNameLst>
                                          <p:attrName>style.rotation</p:attrName>
                                        </p:attrNameLst>
                                      </p:cBhvr>
                                      <p:tavLst>
                                        <p:tav tm="0">
                                          <p:val>
                                            <p:fltVal val="720"/>
                                          </p:val>
                                        </p:tav>
                                        <p:tav tm="100000">
                                          <p:val>
                                            <p:fltVal val="0"/>
                                          </p:val>
                                        </p:tav>
                                      </p:tavLst>
                                    </p:anim>
                                    <p:anim calcmode="lin" valueType="num">
                                      <p:cBhvr>
                                        <p:cTn id="9" dur="1000" fill="hold"/>
                                        <p:tgtEl>
                                          <p:spTgt spid="27654"/>
                                        </p:tgtEl>
                                        <p:attrNameLst>
                                          <p:attrName>ppt_h</p:attrName>
                                        </p:attrNameLst>
                                      </p:cBhvr>
                                      <p:tavLst>
                                        <p:tav tm="0">
                                          <p:val>
                                            <p:fltVal val="0"/>
                                          </p:val>
                                        </p:tav>
                                        <p:tav tm="100000">
                                          <p:val>
                                            <p:strVal val="#ppt_h"/>
                                          </p:val>
                                        </p:tav>
                                      </p:tavLst>
                                    </p:anim>
                                    <p:anim calcmode="lin" valueType="num">
                                      <p:cBhvr>
                                        <p:cTn id="10" dur="1000" fill="hold"/>
                                        <p:tgtEl>
                                          <p:spTgt spid="27654"/>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22" presetClass="entr" presetSubtype="8" fill="hold" grpId="0" nodeType="afterEffect">
                                  <p:stCondLst>
                                    <p:cond delay="500"/>
                                  </p:stCondLst>
                                  <p:childTnLst>
                                    <p:set>
                                      <p:cBhvr>
                                        <p:cTn id="13" dur="1" fill="hold">
                                          <p:stCondLst>
                                            <p:cond delay="0"/>
                                          </p:stCondLst>
                                        </p:cTn>
                                        <p:tgtEl>
                                          <p:spTgt spid="27655"/>
                                        </p:tgtEl>
                                        <p:attrNameLst>
                                          <p:attrName>style.visibility</p:attrName>
                                        </p:attrNameLst>
                                      </p:cBhvr>
                                      <p:to>
                                        <p:strVal val="visible"/>
                                      </p:to>
                                    </p:set>
                                    <p:animEffect transition="in" filter="wipe(left)">
                                      <p:cBhvr>
                                        <p:cTn id="14" dur="1000"/>
                                        <p:tgtEl>
                                          <p:spTgt spid="27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animBg="1"/>
      <p:bldP spid="2765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WordArt 2"/>
          <p:cNvSpPr>
            <a:spLocks noChangeArrowheads="1" noChangeShapeType="1" noTextEdit="1"/>
          </p:cNvSpPr>
          <p:nvPr/>
        </p:nvSpPr>
        <p:spPr bwMode="auto">
          <a:xfrm>
            <a:off x="2362200" y="1524000"/>
            <a:ext cx="4572000" cy="3810000"/>
          </a:xfrm>
          <a:prstGeom prst="rect">
            <a:avLst/>
          </a:prstGeom>
        </p:spPr>
        <p:txBody>
          <a:bodyPr wrap="none" fromWordArt="1">
            <a:prstTxWarp prst="textPlain">
              <a:avLst>
                <a:gd name="adj" fmla="val 50000"/>
              </a:avLst>
            </a:prstTxWarp>
          </a:bodyPr>
          <a:lstStyle/>
          <a:p>
            <a:pPr algn="ctr"/>
            <a:r>
              <a:rPr lang="en-US" sz="3600" kern="10" dirty="0">
                <a:ln w="22225">
                  <a:solidFill>
                    <a:srgbClr val="787878"/>
                  </a:solidFill>
                  <a:round/>
                  <a:headEnd/>
                  <a:tailEnd/>
                </a:ln>
                <a:solidFill>
                  <a:srgbClr val="DEA006"/>
                </a:solidFill>
                <a:effectLst>
                  <a:outerShdw dist="53882" dir="2700000" algn="ctr" rotWithShape="0">
                    <a:schemeClr val="tx2"/>
                  </a:outerShdw>
                </a:effectLst>
                <a:latin typeface="StageCoach"/>
              </a:rPr>
              <a:t>Populism:</a:t>
            </a:r>
          </a:p>
          <a:p>
            <a:pPr algn="ctr"/>
            <a:r>
              <a:rPr lang="en-US" sz="3600" kern="10" dirty="0">
                <a:ln w="22225">
                  <a:solidFill>
                    <a:srgbClr val="787878"/>
                  </a:solidFill>
                  <a:round/>
                  <a:headEnd/>
                  <a:tailEnd/>
                </a:ln>
                <a:solidFill>
                  <a:srgbClr val="DEA006"/>
                </a:solidFill>
                <a:effectLst>
                  <a:outerShdw dist="53882" dir="2700000" algn="ctr" rotWithShape="0">
                    <a:schemeClr val="tx2"/>
                  </a:outerShdw>
                </a:effectLst>
                <a:latin typeface="StageCoach"/>
              </a:rPr>
              <a:t>An Agrarian</a:t>
            </a:r>
          </a:p>
          <a:p>
            <a:pPr algn="ctr"/>
            <a:r>
              <a:rPr lang="en-US" sz="3600" kern="10" dirty="0">
                <a:ln w="22225">
                  <a:solidFill>
                    <a:srgbClr val="787878"/>
                  </a:solidFill>
                  <a:round/>
                  <a:headEnd/>
                  <a:tailEnd/>
                </a:ln>
                <a:solidFill>
                  <a:srgbClr val="DEA006"/>
                </a:solidFill>
                <a:effectLst>
                  <a:outerShdw dist="53882" dir="2700000" algn="ctr" rotWithShape="0">
                    <a:schemeClr val="tx2"/>
                  </a:outerShdw>
                </a:effectLst>
                <a:latin typeface="StageCoach"/>
              </a:rPr>
              <a:t>Revolt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ext Box 2"/>
          <p:cNvSpPr txBox="1">
            <a:spLocks noChangeArrowheads="1"/>
          </p:cNvSpPr>
          <p:nvPr/>
        </p:nvSpPr>
        <p:spPr bwMode="auto">
          <a:xfrm>
            <a:off x="1600200" y="304800"/>
            <a:ext cx="6019800" cy="1431925"/>
          </a:xfrm>
          <a:prstGeom prst="rect">
            <a:avLst/>
          </a:prstGeom>
          <a:noFill/>
          <a:ln w="9525">
            <a:noFill/>
            <a:miter lim="800000"/>
            <a:headEnd/>
            <a:tailEnd/>
          </a:ln>
          <a:effectLst>
            <a:outerShdw dist="35921" dir="2700000" algn="ctr" rotWithShape="0">
              <a:srgbClr val="D69B06"/>
            </a:outerShdw>
          </a:effectLst>
        </p:spPr>
        <p:txBody>
          <a:bodyPr>
            <a:spAutoFit/>
          </a:bodyPr>
          <a:lstStyle/>
          <a:p>
            <a:pPr algn="ctr">
              <a:spcBef>
                <a:spcPct val="50000"/>
              </a:spcBef>
            </a:pPr>
            <a:r>
              <a:rPr lang="en-US" sz="4400" b="1">
                <a:solidFill>
                  <a:srgbClr val="787878"/>
                </a:solidFill>
                <a:effectLst>
                  <a:outerShdw blurRad="38100" dist="38100" dir="2700000" algn="tl">
                    <a:srgbClr val="C0C0C0"/>
                  </a:outerShdw>
                </a:effectLst>
                <a:latin typeface="StageCoach" pitchFamily="2" charset="0"/>
              </a:rPr>
              <a:t>Price Indexes for Consumer &amp; Farm Products:  1865-1913</a:t>
            </a:r>
          </a:p>
        </p:txBody>
      </p:sp>
      <p:pic>
        <p:nvPicPr>
          <p:cNvPr id="163843" name="Picture 3" descr="chart-PriceIndexes-Consumer&amp;FarmProducts-1865-1913"/>
          <p:cNvPicPr>
            <a:picLocks noChangeAspect="1" noChangeArrowheads="1"/>
          </p:cNvPicPr>
          <p:nvPr/>
        </p:nvPicPr>
        <p:blipFill>
          <a:blip r:embed="rId2" cstate="print">
            <a:lum bright="-6000" contrast="6000"/>
          </a:blip>
          <a:srcRect r="3088" b="9081"/>
          <a:stretch>
            <a:fillRect/>
          </a:stretch>
        </p:blipFill>
        <p:spPr bwMode="auto">
          <a:xfrm>
            <a:off x="609600" y="2068513"/>
            <a:ext cx="8001000" cy="4256087"/>
          </a:xfrm>
          <a:prstGeom prst="rect">
            <a:avLst/>
          </a:prstGeom>
          <a:noFill/>
          <a:ln w="9525">
            <a:solidFill>
              <a:srgbClr val="787878"/>
            </a:solid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ext Box 2"/>
          <p:cNvSpPr txBox="1">
            <a:spLocks noChangeArrowheads="1"/>
          </p:cNvSpPr>
          <p:nvPr/>
        </p:nvSpPr>
        <p:spPr bwMode="auto">
          <a:xfrm>
            <a:off x="1600200" y="304800"/>
            <a:ext cx="6019800" cy="1311275"/>
          </a:xfrm>
          <a:prstGeom prst="rect">
            <a:avLst/>
          </a:prstGeom>
          <a:noFill/>
          <a:ln w="9525">
            <a:noFill/>
            <a:miter lim="800000"/>
            <a:headEnd/>
            <a:tailEnd/>
          </a:ln>
          <a:effectLst>
            <a:outerShdw dist="35921" dir="2700000" algn="ctr" rotWithShape="0">
              <a:srgbClr val="D69B06"/>
            </a:outerShdw>
          </a:effectLst>
        </p:spPr>
        <p:txBody>
          <a:bodyPr>
            <a:spAutoFit/>
          </a:bodyPr>
          <a:lstStyle/>
          <a:p>
            <a:pPr algn="ctr">
              <a:spcBef>
                <a:spcPct val="50000"/>
              </a:spcBef>
            </a:pPr>
            <a:r>
              <a:rPr lang="en-US" sz="4000" b="1">
                <a:solidFill>
                  <a:srgbClr val="787878"/>
                </a:solidFill>
                <a:effectLst>
                  <a:outerShdw blurRad="38100" dist="38100" dir="2700000" algn="tl">
                    <a:srgbClr val="C0C0C0"/>
                  </a:outerShdw>
                </a:effectLst>
                <a:latin typeface="StageCoach" pitchFamily="2" charset="0"/>
              </a:rPr>
              <a:t>Founder of the National Grange of the Patrons of Husbandry </a:t>
            </a:r>
            <a:r>
              <a:rPr lang="en-US" sz="2800" b="1">
                <a:solidFill>
                  <a:srgbClr val="787878"/>
                </a:solidFill>
                <a:effectLst>
                  <a:outerShdw blurRad="38100" dist="38100" dir="2700000" algn="tl">
                    <a:srgbClr val="C0C0C0"/>
                  </a:outerShdw>
                </a:effectLst>
                <a:latin typeface="StageCoach" pitchFamily="2" charset="0"/>
              </a:rPr>
              <a:t>(1867)</a:t>
            </a:r>
          </a:p>
        </p:txBody>
      </p:sp>
      <p:pic>
        <p:nvPicPr>
          <p:cNvPr id="140291" name="Picture 3" descr="Oliver H Kelley"/>
          <p:cNvPicPr>
            <a:picLocks noChangeAspect="1" noChangeArrowheads="1"/>
          </p:cNvPicPr>
          <p:nvPr/>
        </p:nvPicPr>
        <p:blipFill>
          <a:blip r:embed="rId2" cstate="print">
            <a:lum contrast="6000"/>
          </a:blip>
          <a:srcRect/>
          <a:stretch>
            <a:fillRect/>
          </a:stretch>
        </p:blipFill>
        <p:spPr bwMode="auto">
          <a:xfrm>
            <a:off x="838200" y="1855788"/>
            <a:ext cx="7696200" cy="439261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95400" y="0"/>
            <a:ext cx="6858000" cy="685800"/>
          </a:xfrm>
        </p:spPr>
        <p:txBody>
          <a:bodyPr/>
          <a:lstStyle/>
          <a:p>
            <a:r>
              <a:rPr lang="en-US" sz="4000" b="1" dirty="0">
                <a:solidFill>
                  <a:srgbClr val="C00000"/>
                </a:solidFill>
                <a:latin typeface="Berlin Sans FB" pitchFamily="34" charset="0"/>
              </a:rPr>
              <a:t>GRANGE MOVEMENT</a:t>
            </a:r>
          </a:p>
        </p:txBody>
      </p:sp>
      <p:sp>
        <p:nvSpPr>
          <p:cNvPr id="2052" name="Text Box 4"/>
          <p:cNvSpPr txBox="1">
            <a:spLocks noChangeArrowheads="1"/>
          </p:cNvSpPr>
          <p:nvPr/>
        </p:nvSpPr>
        <p:spPr bwMode="auto">
          <a:xfrm>
            <a:off x="228600" y="1423987"/>
            <a:ext cx="6629400" cy="5493812"/>
          </a:xfrm>
          <a:prstGeom prst="rect">
            <a:avLst/>
          </a:prstGeom>
          <a:noFill/>
          <a:ln w="9525">
            <a:noFill/>
            <a:miter lim="800000"/>
            <a:headEnd/>
            <a:tailEnd/>
          </a:ln>
          <a:effectLst/>
        </p:spPr>
        <p:txBody>
          <a:bodyPr wrap="square">
            <a:spAutoFit/>
          </a:bodyPr>
          <a:lstStyle/>
          <a:p>
            <a:pPr>
              <a:spcBef>
                <a:spcPct val="50000"/>
              </a:spcBef>
              <a:buFontTx/>
              <a:buChar char="•"/>
            </a:pPr>
            <a:r>
              <a:rPr lang="en-US" sz="2400" dirty="0" smtClean="0"/>
              <a:t> Joining </a:t>
            </a:r>
            <a:r>
              <a:rPr lang="en-US" sz="2400" dirty="0"/>
              <a:t>with other interested individuals in 1867, Oliver Kelley formed the National Grange of the Patrons of Husbandry</a:t>
            </a:r>
            <a:r>
              <a:rPr lang="en-US" dirty="0"/>
              <a:t> </a:t>
            </a:r>
          </a:p>
          <a:p>
            <a:pPr>
              <a:spcBef>
                <a:spcPct val="50000"/>
              </a:spcBef>
              <a:buFontTx/>
              <a:buChar char="•"/>
            </a:pPr>
            <a:r>
              <a:rPr lang="en-US" sz="2400" dirty="0">
                <a:solidFill>
                  <a:srgbClr val="C00000"/>
                </a:solidFill>
              </a:rPr>
              <a:t>Local affiliates </a:t>
            </a:r>
            <a:r>
              <a:rPr lang="en-US" sz="2400" dirty="0"/>
              <a:t>were known as </a:t>
            </a:r>
            <a:r>
              <a:rPr lang="en-US" sz="2400" dirty="0">
                <a:solidFill>
                  <a:srgbClr val="C00000"/>
                </a:solidFill>
              </a:rPr>
              <a:t>"granges" </a:t>
            </a:r>
            <a:r>
              <a:rPr lang="en-US" sz="2400" dirty="0"/>
              <a:t>and the </a:t>
            </a:r>
            <a:r>
              <a:rPr lang="en-US" sz="2400" dirty="0">
                <a:solidFill>
                  <a:srgbClr val="C00000"/>
                </a:solidFill>
              </a:rPr>
              <a:t>members as "grangers</a:t>
            </a:r>
            <a:r>
              <a:rPr lang="en-US" sz="2400" dirty="0"/>
              <a:t>." </a:t>
            </a:r>
          </a:p>
          <a:p>
            <a:pPr>
              <a:spcBef>
                <a:spcPct val="50000"/>
              </a:spcBef>
              <a:buFontTx/>
              <a:buChar char="•"/>
            </a:pPr>
            <a:r>
              <a:rPr lang="en-US" sz="2400" dirty="0"/>
              <a:t>After the Panic of 1873, the Grange spread rapidly throughout the farms of the Midwest, since farmers in all areas were plagued by low prices for their products, growing indebtedness and discriminatory treatment by the railroads. </a:t>
            </a:r>
          </a:p>
          <a:p>
            <a:pPr>
              <a:spcBef>
                <a:spcPct val="50000"/>
              </a:spcBef>
              <a:buFontTx/>
              <a:buChar char="•"/>
            </a:pPr>
            <a:r>
              <a:rPr lang="en-US" sz="2400" dirty="0"/>
              <a:t>Very strong in Illinois, Minnesota, Wisconsin, &amp; Iowa (big farm states)</a:t>
            </a:r>
          </a:p>
          <a:p>
            <a:pPr>
              <a:spcBef>
                <a:spcPct val="50000"/>
              </a:spcBef>
            </a:pPr>
            <a:endParaRPr lang="en-US" dirty="0"/>
          </a:p>
        </p:txBody>
      </p:sp>
      <p:pic>
        <p:nvPicPr>
          <p:cNvPr id="2053" name="Picture 5" descr="oliverkelley"/>
          <p:cNvPicPr>
            <a:picLocks noChangeAspect="1" noChangeArrowheads="1"/>
          </p:cNvPicPr>
          <p:nvPr/>
        </p:nvPicPr>
        <p:blipFill>
          <a:blip r:embed="rId2" cstate="print"/>
          <a:srcRect/>
          <a:stretch>
            <a:fillRect/>
          </a:stretch>
        </p:blipFill>
        <p:spPr bwMode="auto">
          <a:xfrm>
            <a:off x="6988175" y="3581400"/>
            <a:ext cx="2155825" cy="2362200"/>
          </a:xfrm>
          <a:prstGeom prst="rect">
            <a:avLst/>
          </a:prstGeom>
          <a:noFill/>
        </p:spPr>
      </p:pic>
      <p:pic>
        <p:nvPicPr>
          <p:cNvPr id="2055" name="Picture 7" descr="j0198444"/>
          <p:cNvPicPr>
            <a:picLocks noChangeAspect="1" noChangeArrowheads="1"/>
          </p:cNvPicPr>
          <p:nvPr/>
        </p:nvPicPr>
        <p:blipFill>
          <a:blip r:embed="rId3" cstate="print"/>
          <a:srcRect/>
          <a:stretch>
            <a:fillRect/>
          </a:stretch>
        </p:blipFill>
        <p:spPr bwMode="auto">
          <a:xfrm>
            <a:off x="7162800" y="1752600"/>
            <a:ext cx="1752600" cy="1284288"/>
          </a:xfrm>
          <a:prstGeom prst="rect">
            <a:avLst/>
          </a:prstGeom>
          <a:noFill/>
        </p:spPr>
      </p:pic>
      <p:sp>
        <p:nvSpPr>
          <p:cNvPr id="7" name="Rectangular Callout 6"/>
          <p:cNvSpPr/>
          <p:nvPr/>
        </p:nvSpPr>
        <p:spPr>
          <a:xfrm>
            <a:off x="1676400" y="609600"/>
            <a:ext cx="5867400" cy="685800"/>
          </a:xfrm>
          <a:prstGeom prst="wedgeRectCallout">
            <a:avLst>
              <a:gd name="adj1" fmla="val -12090"/>
              <a:gd name="adj2" fmla="val 1844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The act or practice of cultivating crops and breeding and raising livestock</a:t>
            </a:r>
            <a:endParaRPr lang="en-US" b="1" dirty="0">
              <a:solidFill>
                <a:srgbClr val="C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381000" y="304800"/>
            <a:ext cx="8382000" cy="685800"/>
          </a:xfrm>
        </p:spPr>
        <p:txBody>
          <a:bodyPr/>
          <a:lstStyle/>
          <a:p>
            <a:r>
              <a:rPr lang="en-US" sz="4000" b="1" dirty="0">
                <a:solidFill>
                  <a:srgbClr val="C00000"/>
                </a:solidFill>
                <a:latin typeface="Berlin Sans FB" pitchFamily="34" charset="0"/>
              </a:rPr>
              <a:t>GRANGE MOVEMENT</a:t>
            </a:r>
          </a:p>
        </p:txBody>
      </p:sp>
      <p:sp>
        <p:nvSpPr>
          <p:cNvPr id="7171" name="Text Box 3"/>
          <p:cNvSpPr txBox="1">
            <a:spLocks noChangeArrowheads="1"/>
          </p:cNvSpPr>
          <p:nvPr/>
        </p:nvSpPr>
        <p:spPr bwMode="auto">
          <a:xfrm>
            <a:off x="609600" y="1371600"/>
            <a:ext cx="7772400" cy="4708981"/>
          </a:xfrm>
          <a:prstGeom prst="rect">
            <a:avLst/>
          </a:prstGeom>
          <a:noFill/>
          <a:ln w="9525">
            <a:noFill/>
            <a:miter lim="800000"/>
            <a:headEnd/>
            <a:tailEnd/>
          </a:ln>
          <a:effectLst/>
        </p:spPr>
        <p:txBody>
          <a:bodyPr>
            <a:spAutoFit/>
          </a:bodyPr>
          <a:lstStyle/>
          <a:p>
            <a:pPr>
              <a:spcBef>
                <a:spcPct val="50000"/>
              </a:spcBef>
              <a:buFontTx/>
              <a:buChar char="•"/>
            </a:pPr>
            <a:r>
              <a:rPr lang="en-US" sz="2400" dirty="0">
                <a:solidFill>
                  <a:srgbClr val="C00000"/>
                </a:solidFill>
              </a:rPr>
              <a:t>The Grange </a:t>
            </a:r>
            <a:r>
              <a:rPr lang="en-US" sz="2400" dirty="0"/>
              <a:t>played an important role by demonstrating that </a:t>
            </a:r>
            <a:r>
              <a:rPr lang="en-US" sz="2400" dirty="0">
                <a:solidFill>
                  <a:srgbClr val="C00000"/>
                </a:solidFill>
              </a:rPr>
              <a:t>farmers were capable of organizing and advocating a political agenda </a:t>
            </a:r>
          </a:p>
          <a:p>
            <a:pPr>
              <a:spcBef>
                <a:spcPct val="50000"/>
              </a:spcBef>
              <a:buFontTx/>
              <a:buChar char="•"/>
            </a:pPr>
            <a:r>
              <a:rPr lang="en-US" sz="2400" dirty="0">
                <a:solidFill>
                  <a:srgbClr val="C00000"/>
                </a:solidFill>
              </a:rPr>
              <a:t>Many of their ideas </a:t>
            </a:r>
            <a:r>
              <a:rPr lang="en-US" sz="2400" dirty="0"/>
              <a:t>and plans were t</a:t>
            </a:r>
            <a:r>
              <a:rPr lang="en-US" sz="2400" dirty="0">
                <a:solidFill>
                  <a:srgbClr val="C00000"/>
                </a:solidFill>
              </a:rPr>
              <a:t>aken up by other political organizations</a:t>
            </a:r>
            <a:r>
              <a:rPr lang="en-US" sz="2400" dirty="0"/>
              <a:t>, most notably the </a:t>
            </a:r>
            <a:r>
              <a:rPr lang="en-US" sz="2400" dirty="0">
                <a:solidFill>
                  <a:srgbClr val="C00000"/>
                </a:solidFill>
              </a:rPr>
              <a:t>Populist Party of the 1890s</a:t>
            </a:r>
          </a:p>
          <a:p>
            <a:pPr>
              <a:spcBef>
                <a:spcPct val="50000"/>
              </a:spcBef>
              <a:buFontTx/>
              <a:buChar char="•"/>
            </a:pPr>
            <a:r>
              <a:rPr lang="en-US" sz="2400" dirty="0"/>
              <a:t>Lecturers went from town to town</a:t>
            </a:r>
          </a:p>
          <a:p>
            <a:pPr>
              <a:spcBef>
                <a:spcPct val="50000"/>
              </a:spcBef>
              <a:buFontTx/>
              <a:buChar char="•"/>
            </a:pPr>
            <a:r>
              <a:rPr lang="en-US" sz="2400" dirty="0"/>
              <a:t>Membership grew to 4 million</a:t>
            </a:r>
          </a:p>
          <a:p>
            <a:pPr>
              <a:spcBef>
                <a:spcPct val="50000"/>
              </a:spcBef>
              <a:buFontTx/>
              <a:buChar char="•"/>
            </a:pPr>
            <a:r>
              <a:rPr lang="en-US" sz="2400" dirty="0"/>
              <a:t>Most members in South and West</a:t>
            </a:r>
          </a:p>
          <a:p>
            <a:pPr>
              <a:spcBef>
                <a:spcPct val="50000"/>
              </a:spcBef>
            </a:pPr>
            <a:r>
              <a:rPr lang="en-US" sz="2400" dirty="0"/>
              <a:t> </a:t>
            </a:r>
          </a:p>
        </p:txBody>
      </p:sp>
      <p:pic>
        <p:nvPicPr>
          <p:cNvPr id="7174" name="Picture 6" descr="farming"/>
          <p:cNvPicPr>
            <a:picLocks noChangeAspect="1" noChangeArrowheads="1"/>
          </p:cNvPicPr>
          <p:nvPr/>
        </p:nvPicPr>
        <p:blipFill>
          <a:blip r:embed="rId2" cstate="print"/>
          <a:srcRect/>
          <a:stretch>
            <a:fillRect/>
          </a:stretch>
        </p:blipFill>
        <p:spPr bwMode="auto">
          <a:xfrm>
            <a:off x="5562600" y="3733800"/>
            <a:ext cx="3276600" cy="24971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175" name="Picture 7" descr="j0198370"/>
          <p:cNvPicPr>
            <a:picLocks noChangeAspect="1" noChangeArrowheads="1"/>
          </p:cNvPicPr>
          <p:nvPr/>
        </p:nvPicPr>
        <p:blipFill>
          <a:blip r:embed="rId3" cstate="print"/>
          <a:srcRect/>
          <a:stretch>
            <a:fillRect/>
          </a:stretch>
        </p:blipFill>
        <p:spPr bwMode="auto">
          <a:xfrm>
            <a:off x="1981200" y="5462588"/>
            <a:ext cx="1905000" cy="139541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381000" y="304800"/>
            <a:ext cx="8382000" cy="685800"/>
          </a:xfrm>
        </p:spPr>
        <p:txBody>
          <a:bodyPr/>
          <a:lstStyle/>
          <a:p>
            <a:r>
              <a:rPr lang="en-US" sz="4000" b="1" dirty="0">
                <a:solidFill>
                  <a:srgbClr val="C00000"/>
                </a:solidFill>
                <a:latin typeface="Berlin Sans FB" pitchFamily="34" charset="0"/>
              </a:rPr>
              <a:t>GRANGE </a:t>
            </a:r>
            <a:r>
              <a:rPr lang="en-US" sz="4000" b="1" dirty="0" smtClean="0">
                <a:solidFill>
                  <a:srgbClr val="C00000"/>
                </a:solidFill>
                <a:latin typeface="Berlin Sans FB" pitchFamily="34" charset="0"/>
              </a:rPr>
              <a:t>MOVEMENT</a:t>
            </a:r>
            <a:endParaRPr lang="en-US" sz="4000" dirty="0"/>
          </a:p>
        </p:txBody>
      </p:sp>
      <p:sp>
        <p:nvSpPr>
          <p:cNvPr id="9219" name="Text Box 3"/>
          <p:cNvSpPr txBox="1">
            <a:spLocks noChangeArrowheads="1"/>
          </p:cNvSpPr>
          <p:nvPr/>
        </p:nvSpPr>
        <p:spPr bwMode="auto">
          <a:xfrm>
            <a:off x="228600" y="1595021"/>
            <a:ext cx="7772400" cy="4893647"/>
          </a:xfrm>
          <a:prstGeom prst="rect">
            <a:avLst/>
          </a:prstGeom>
          <a:noFill/>
          <a:ln w="9525">
            <a:noFill/>
            <a:miter lim="800000"/>
            <a:headEnd/>
            <a:tailEnd/>
          </a:ln>
          <a:effectLst/>
        </p:spPr>
        <p:txBody>
          <a:bodyPr>
            <a:spAutoFit/>
          </a:bodyPr>
          <a:lstStyle/>
          <a:p>
            <a:pPr>
              <a:spcBef>
                <a:spcPct val="50000"/>
              </a:spcBef>
            </a:pPr>
            <a:r>
              <a:rPr lang="en-US" sz="2400" dirty="0"/>
              <a:t>Common Message</a:t>
            </a:r>
            <a:r>
              <a:rPr lang="en-US" sz="2400" dirty="0" smtClean="0"/>
              <a:t>: </a:t>
            </a:r>
            <a:r>
              <a:rPr lang="en-US" sz="2400" dirty="0" smtClean="0">
                <a:solidFill>
                  <a:srgbClr val="C00000"/>
                </a:solidFill>
              </a:rPr>
              <a:t>They wanted…</a:t>
            </a:r>
            <a:endParaRPr lang="en-US" sz="2400" dirty="0">
              <a:solidFill>
                <a:srgbClr val="C00000"/>
              </a:solidFill>
            </a:endParaRPr>
          </a:p>
          <a:p>
            <a:pPr lvl="2">
              <a:spcBef>
                <a:spcPct val="50000"/>
              </a:spcBef>
              <a:buFontTx/>
              <a:buChar char="•"/>
            </a:pPr>
            <a:r>
              <a:rPr lang="en-US" sz="2400" dirty="0" smtClean="0"/>
              <a:t> </a:t>
            </a:r>
            <a:r>
              <a:rPr lang="en-US" sz="2400" dirty="0" smtClean="0">
                <a:solidFill>
                  <a:srgbClr val="C00000"/>
                </a:solidFill>
              </a:rPr>
              <a:t>Lower </a:t>
            </a:r>
            <a:r>
              <a:rPr lang="en-US" sz="2400" dirty="0">
                <a:solidFill>
                  <a:srgbClr val="C00000"/>
                </a:solidFill>
              </a:rPr>
              <a:t>interest rates</a:t>
            </a:r>
          </a:p>
          <a:p>
            <a:pPr lvl="2">
              <a:spcBef>
                <a:spcPct val="50000"/>
              </a:spcBef>
              <a:buFontTx/>
              <a:buChar char="•"/>
            </a:pPr>
            <a:r>
              <a:rPr lang="en-US" sz="2400" dirty="0" smtClean="0"/>
              <a:t> </a:t>
            </a:r>
            <a:r>
              <a:rPr lang="en-US" sz="2400" dirty="0" smtClean="0">
                <a:solidFill>
                  <a:srgbClr val="C00000"/>
                </a:solidFill>
              </a:rPr>
              <a:t>Government </a:t>
            </a:r>
            <a:r>
              <a:rPr lang="en-US" sz="2400" dirty="0">
                <a:solidFill>
                  <a:srgbClr val="C00000"/>
                </a:solidFill>
              </a:rPr>
              <a:t>control of railroads</a:t>
            </a:r>
          </a:p>
          <a:p>
            <a:pPr lvl="2">
              <a:spcBef>
                <a:spcPct val="50000"/>
              </a:spcBef>
              <a:buFontTx/>
              <a:buChar char="•"/>
            </a:pPr>
            <a:r>
              <a:rPr lang="en-US" sz="2400" dirty="0" smtClean="0">
                <a:solidFill>
                  <a:srgbClr val="C00000"/>
                </a:solidFill>
              </a:rPr>
              <a:t> Government </a:t>
            </a:r>
            <a:r>
              <a:rPr lang="en-US" sz="2400" dirty="0">
                <a:solidFill>
                  <a:srgbClr val="C00000"/>
                </a:solidFill>
              </a:rPr>
              <a:t>control of banks</a:t>
            </a:r>
          </a:p>
          <a:p>
            <a:pPr lvl="2">
              <a:spcBef>
                <a:spcPct val="50000"/>
              </a:spcBef>
              <a:buFontTx/>
              <a:buChar char="•"/>
            </a:pPr>
            <a:r>
              <a:rPr lang="en-US" sz="2400" dirty="0" smtClean="0"/>
              <a:t> Increase </a:t>
            </a:r>
            <a:r>
              <a:rPr lang="en-US" sz="2400" dirty="0"/>
              <a:t>in money supply</a:t>
            </a:r>
          </a:p>
          <a:p>
            <a:pPr lvl="2">
              <a:spcBef>
                <a:spcPct val="50000"/>
              </a:spcBef>
              <a:buFontTx/>
              <a:buChar char="•"/>
            </a:pPr>
            <a:r>
              <a:rPr lang="en-US" sz="2400" dirty="0" smtClean="0"/>
              <a:t> </a:t>
            </a:r>
            <a:r>
              <a:rPr lang="en-US" sz="2400" dirty="0" smtClean="0">
                <a:solidFill>
                  <a:srgbClr val="C00000"/>
                </a:solidFill>
              </a:rPr>
              <a:t>High </a:t>
            </a:r>
            <a:r>
              <a:rPr lang="en-US" sz="2400" dirty="0">
                <a:solidFill>
                  <a:srgbClr val="C00000"/>
                </a:solidFill>
              </a:rPr>
              <a:t>tariffs to protect farmers </a:t>
            </a:r>
            <a:r>
              <a:rPr lang="en-US" sz="2400" dirty="0" smtClean="0"/>
              <a:t/>
            </a:r>
            <a:br>
              <a:rPr lang="en-US" sz="2400" dirty="0" smtClean="0"/>
            </a:br>
            <a:r>
              <a:rPr lang="en-US" sz="2400" dirty="0" smtClean="0"/>
              <a:t>  from </a:t>
            </a:r>
            <a:r>
              <a:rPr lang="en-US" sz="2400" dirty="0"/>
              <a:t>foreign competition</a:t>
            </a:r>
          </a:p>
          <a:p>
            <a:pPr lvl="2">
              <a:spcBef>
                <a:spcPct val="50000"/>
              </a:spcBef>
              <a:buFontTx/>
              <a:buChar char="•"/>
            </a:pPr>
            <a:r>
              <a:rPr lang="en-US" sz="2400" dirty="0" smtClean="0"/>
              <a:t> Eventually </a:t>
            </a:r>
            <a:r>
              <a:rPr lang="en-US" sz="2400" dirty="0">
                <a:solidFill>
                  <a:srgbClr val="C00000"/>
                </a:solidFill>
              </a:rPr>
              <a:t>gave rise to </a:t>
            </a:r>
            <a:r>
              <a:rPr lang="en-US" sz="2400" dirty="0" smtClean="0">
                <a:solidFill>
                  <a:srgbClr val="C00000"/>
                </a:solidFill>
              </a:rPr>
              <a:t>Farmer’s</a:t>
            </a:r>
            <a:br>
              <a:rPr lang="en-US" sz="2400" dirty="0" smtClean="0">
                <a:solidFill>
                  <a:srgbClr val="C00000"/>
                </a:solidFill>
              </a:rPr>
            </a:br>
            <a:r>
              <a:rPr lang="en-US" sz="2400" dirty="0" smtClean="0">
                <a:solidFill>
                  <a:srgbClr val="C00000"/>
                </a:solidFill>
              </a:rPr>
              <a:t>  Alliances</a:t>
            </a:r>
            <a:r>
              <a:rPr lang="en-US" sz="2400" dirty="0">
                <a:solidFill>
                  <a:srgbClr val="C00000"/>
                </a:solidFill>
              </a:rPr>
              <a:t>, which gave rise to </a:t>
            </a:r>
            <a:r>
              <a:rPr lang="en-US" sz="2400" dirty="0" smtClean="0">
                <a:solidFill>
                  <a:srgbClr val="C00000"/>
                </a:solidFill>
              </a:rPr>
              <a:t>the</a:t>
            </a:r>
            <a:br>
              <a:rPr lang="en-US" sz="2400" dirty="0" smtClean="0">
                <a:solidFill>
                  <a:srgbClr val="C00000"/>
                </a:solidFill>
              </a:rPr>
            </a:br>
            <a:r>
              <a:rPr lang="en-US" sz="2400" dirty="0" smtClean="0">
                <a:solidFill>
                  <a:srgbClr val="C00000"/>
                </a:solidFill>
              </a:rPr>
              <a:t>  Populist </a:t>
            </a:r>
            <a:r>
              <a:rPr lang="en-US" sz="2400" dirty="0">
                <a:solidFill>
                  <a:srgbClr val="C00000"/>
                </a:solidFill>
              </a:rPr>
              <a:t>party!!!!!</a:t>
            </a:r>
          </a:p>
        </p:txBody>
      </p:sp>
      <p:sp>
        <p:nvSpPr>
          <p:cNvPr id="9220" name="Rectangle 4"/>
          <p:cNvSpPr>
            <a:spLocks noChangeArrowheads="1"/>
          </p:cNvSpPr>
          <p:nvPr/>
        </p:nvSpPr>
        <p:spPr bwMode="auto">
          <a:xfrm>
            <a:off x="6051550" y="6613525"/>
            <a:ext cx="3092450" cy="244475"/>
          </a:xfrm>
          <a:prstGeom prst="rect">
            <a:avLst/>
          </a:prstGeom>
          <a:noFill/>
          <a:ln w="9525">
            <a:noFill/>
            <a:miter lim="800000"/>
            <a:headEnd/>
            <a:tailEnd/>
          </a:ln>
          <a:effectLst/>
        </p:spPr>
        <p:txBody>
          <a:bodyPr wrap="none">
            <a:spAutoFit/>
          </a:bodyPr>
          <a:lstStyle/>
          <a:p>
            <a:r>
              <a:rPr lang="en-US" sz="1000"/>
              <a:t>http://www.chrisharrisimages.com/farm-images.html</a:t>
            </a:r>
          </a:p>
        </p:txBody>
      </p:sp>
      <p:pic>
        <p:nvPicPr>
          <p:cNvPr id="9222" name="Picture 6" descr="farms-3-tn"/>
          <p:cNvPicPr>
            <a:picLocks noChangeAspect="1" noChangeArrowheads="1"/>
          </p:cNvPicPr>
          <p:nvPr/>
        </p:nvPicPr>
        <p:blipFill>
          <a:blip r:embed="rId2" cstate="print"/>
          <a:srcRect/>
          <a:stretch>
            <a:fillRect/>
          </a:stretch>
        </p:blipFill>
        <p:spPr bwMode="auto">
          <a:xfrm>
            <a:off x="6019800" y="4038600"/>
            <a:ext cx="2857500"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223" name="Picture 7" descr="j0150064"/>
          <p:cNvPicPr>
            <a:picLocks noChangeAspect="1" noChangeArrowheads="1"/>
          </p:cNvPicPr>
          <p:nvPr/>
        </p:nvPicPr>
        <p:blipFill>
          <a:blip r:embed="rId3" cstate="print"/>
          <a:srcRect/>
          <a:stretch>
            <a:fillRect/>
          </a:stretch>
        </p:blipFill>
        <p:spPr bwMode="auto">
          <a:xfrm>
            <a:off x="6019800" y="1676400"/>
            <a:ext cx="2849563" cy="213518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ext Box 2"/>
          <p:cNvSpPr txBox="1">
            <a:spLocks noChangeArrowheads="1"/>
          </p:cNvSpPr>
          <p:nvPr/>
        </p:nvSpPr>
        <p:spPr bwMode="auto">
          <a:xfrm>
            <a:off x="1600200" y="304800"/>
            <a:ext cx="6019800" cy="823913"/>
          </a:xfrm>
          <a:prstGeom prst="rect">
            <a:avLst/>
          </a:prstGeom>
          <a:noFill/>
          <a:ln w="9525">
            <a:noFill/>
            <a:miter lim="800000"/>
            <a:headEnd/>
            <a:tailEnd/>
          </a:ln>
          <a:effectLst>
            <a:outerShdw dist="35921" dir="2700000" algn="ctr" rotWithShape="0">
              <a:srgbClr val="D69B06"/>
            </a:outerShdw>
          </a:effectLst>
        </p:spPr>
        <p:txBody>
          <a:bodyPr>
            <a:spAutoFit/>
          </a:bodyPr>
          <a:lstStyle/>
          <a:p>
            <a:pPr algn="ctr">
              <a:spcBef>
                <a:spcPct val="50000"/>
              </a:spcBef>
            </a:pPr>
            <a:r>
              <a:rPr lang="en-US" sz="4800" b="1">
                <a:solidFill>
                  <a:srgbClr val="787878"/>
                </a:solidFill>
                <a:effectLst>
                  <a:outerShdw blurRad="38100" dist="38100" dir="2700000" algn="tl">
                    <a:srgbClr val="C0C0C0"/>
                  </a:outerShdw>
                </a:effectLst>
                <a:latin typeface="StageCoach" pitchFamily="2" charset="0"/>
              </a:rPr>
              <a:t>Causes of the 1893 Panic</a:t>
            </a:r>
          </a:p>
        </p:txBody>
      </p:sp>
      <p:sp>
        <p:nvSpPr>
          <p:cNvPr id="143363" name="Text Box 3"/>
          <p:cNvSpPr txBox="1">
            <a:spLocks noChangeArrowheads="1"/>
          </p:cNvSpPr>
          <p:nvPr/>
        </p:nvSpPr>
        <p:spPr bwMode="auto">
          <a:xfrm>
            <a:off x="838200" y="1524000"/>
            <a:ext cx="7772400" cy="5078313"/>
          </a:xfrm>
          <a:prstGeom prst="rect">
            <a:avLst/>
          </a:prstGeom>
          <a:noFill/>
          <a:ln w="9525">
            <a:noFill/>
            <a:miter lim="800000"/>
            <a:headEnd/>
            <a:tailEnd/>
          </a:ln>
          <a:effectLst/>
        </p:spPr>
        <p:txBody>
          <a:bodyPr>
            <a:spAutoFit/>
          </a:bodyPr>
          <a:lstStyle/>
          <a:p>
            <a:pPr marL="457200" indent="-457200">
              <a:spcBef>
                <a:spcPct val="50000"/>
              </a:spcBef>
              <a:buClr>
                <a:srgbClr val="C18B05"/>
              </a:buClr>
              <a:buSzPct val="90000"/>
              <a:buFont typeface="Wingdings" pitchFamily="2" charset="2"/>
              <a:buChar char="Ø"/>
            </a:pPr>
            <a:r>
              <a:rPr lang="en-US" sz="2400" b="1" dirty="0">
                <a:effectLst>
                  <a:outerShdw blurRad="38100" dist="38100" dir="2700000" algn="tl">
                    <a:srgbClr val="C0C0C0"/>
                  </a:outerShdw>
                </a:effectLst>
                <a:latin typeface="Comic Sans MS" pitchFamily="66" charset="0"/>
              </a:rPr>
              <a:t>Begun 10 days after Cleveland took office.</a:t>
            </a:r>
          </a:p>
          <a:p>
            <a:pPr marL="914400" lvl="1" indent="-457200">
              <a:spcBef>
                <a:spcPct val="50000"/>
              </a:spcBef>
              <a:buClr>
                <a:srgbClr val="787878"/>
              </a:buClr>
              <a:buSzPct val="90000"/>
              <a:buFont typeface="Wingdings" pitchFamily="2" charset="2"/>
              <a:buAutoNum type="arabicPeriod"/>
            </a:pPr>
            <a:r>
              <a:rPr lang="en-US" sz="2400" b="1" dirty="0">
                <a:effectLst>
                  <a:outerShdw blurRad="38100" dist="38100" dir="2700000" algn="tl">
                    <a:srgbClr val="C0C0C0"/>
                  </a:outerShdw>
                </a:effectLst>
                <a:latin typeface="Comic Sans MS" pitchFamily="66" charset="0"/>
              </a:rPr>
              <a:t>Several major corps. went bankrupt.</a:t>
            </a:r>
          </a:p>
          <a:p>
            <a:pPr marL="1371600" lvl="2" indent="-280988">
              <a:spcBef>
                <a:spcPct val="50000"/>
              </a:spcBef>
              <a:buClr>
                <a:srgbClr val="C00000"/>
              </a:buClr>
              <a:buSzPct val="90000"/>
              <a:buFont typeface="Wingdings" pitchFamily="2" charset="2"/>
              <a:buChar char="§"/>
            </a:pPr>
            <a:r>
              <a:rPr lang="en-US" sz="2400" b="1" dirty="0">
                <a:effectLst>
                  <a:outerShdw blurRad="38100" dist="38100" dir="2700000" algn="tl">
                    <a:srgbClr val="C0C0C0"/>
                  </a:outerShdw>
                </a:effectLst>
                <a:latin typeface="Comic Sans MS" pitchFamily="66" charset="0"/>
              </a:rPr>
              <a:t>Over 16,000 businesses disappeared.</a:t>
            </a:r>
          </a:p>
          <a:p>
            <a:pPr marL="1371600" lvl="2" indent="-280988">
              <a:spcBef>
                <a:spcPct val="50000"/>
              </a:spcBef>
              <a:buClr>
                <a:srgbClr val="C00000"/>
              </a:buClr>
              <a:buSzPct val="90000"/>
              <a:buFont typeface="Wingdings" pitchFamily="2" charset="2"/>
              <a:buChar char="§"/>
            </a:pPr>
            <a:r>
              <a:rPr lang="en-US" sz="2400" b="1" dirty="0">
                <a:effectLst>
                  <a:outerShdw blurRad="38100" dist="38100" dir="2700000" algn="tl">
                    <a:srgbClr val="C0C0C0"/>
                  </a:outerShdw>
                </a:effectLst>
                <a:latin typeface="Comic Sans MS" pitchFamily="66" charset="0"/>
              </a:rPr>
              <a:t>Triggered a stock market crash.</a:t>
            </a:r>
          </a:p>
          <a:p>
            <a:pPr marL="1371600" lvl="2" indent="-280988">
              <a:spcBef>
                <a:spcPct val="50000"/>
              </a:spcBef>
              <a:buClr>
                <a:srgbClr val="C00000"/>
              </a:buClr>
              <a:buSzPct val="90000"/>
              <a:buFont typeface="Wingdings" pitchFamily="2" charset="2"/>
              <a:buChar char="§"/>
            </a:pPr>
            <a:r>
              <a:rPr lang="en-US" sz="2400" b="1" dirty="0">
                <a:effectLst>
                  <a:outerShdw blurRad="38100" dist="38100" dir="2700000" algn="tl">
                    <a:srgbClr val="C0C0C0"/>
                  </a:outerShdw>
                </a:effectLst>
                <a:latin typeface="Comic Sans MS" pitchFamily="66" charset="0"/>
              </a:rPr>
              <a:t>Over-extended investments.</a:t>
            </a:r>
          </a:p>
          <a:p>
            <a:pPr marL="914400" lvl="1" indent="-457200">
              <a:spcBef>
                <a:spcPct val="50000"/>
              </a:spcBef>
              <a:buClr>
                <a:srgbClr val="787878"/>
              </a:buClr>
              <a:buSzPct val="90000"/>
              <a:buFontTx/>
              <a:buAutoNum type="arabicPeriod"/>
            </a:pPr>
            <a:r>
              <a:rPr lang="en-US" sz="2400" b="1" dirty="0">
                <a:effectLst>
                  <a:outerShdw blurRad="38100" dist="38100" dir="2700000" algn="tl">
                    <a:srgbClr val="C0C0C0"/>
                  </a:outerShdw>
                </a:effectLst>
                <a:latin typeface="Comic Sans MS" pitchFamily="66" charset="0"/>
              </a:rPr>
              <a:t>Bank failures followed causing a contraction</a:t>
            </a:r>
            <a:br>
              <a:rPr lang="en-US" sz="2400" b="1" dirty="0">
                <a:effectLst>
                  <a:outerShdw blurRad="38100" dist="38100" dir="2700000" algn="tl">
                    <a:srgbClr val="C0C0C0"/>
                  </a:outerShdw>
                </a:effectLst>
                <a:latin typeface="Comic Sans MS" pitchFamily="66" charset="0"/>
              </a:rPr>
            </a:br>
            <a:r>
              <a:rPr lang="en-US" sz="2400" b="1" dirty="0">
                <a:effectLst>
                  <a:outerShdw blurRad="38100" dist="38100" dir="2700000" algn="tl">
                    <a:srgbClr val="C0C0C0"/>
                  </a:outerShdw>
                </a:effectLst>
                <a:latin typeface="Comic Sans MS" pitchFamily="66" charset="0"/>
              </a:rPr>
              <a:t>of credit [nearly 500 banks closed].</a:t>
            </a:r>
          </a:p>
          <a:p>
            <a:pPr marL="914400" lvl="1" indent="-457200">
              <a:spcBef>
                <a:spcPct val="50000"/>
              </a:spcBef>
              <a:buClr>
                <a:srgbClr val="787878"/>
              </a:buClr>
              <a:buSzPct val="90000"/>
              <a:buFontTx/>
              <a:buAutoNum type="arabicPeriod"/>
            </a:pPr>
            <a:r>
              <a:rPr lang="en-US" sz="2400" b="1" dirty="0">
                <a:effectLst>
                  <a:outerShdw blurRad="38100" dist="38100" dir="2700000" algn="tl">
                    <a:srgbClr val="C0C0C0"/>
                  </a:outerShdw>
                </a:effectLst>
                <a:latin typeface="Comic Sans MS" pitchFamily="66" charset="0"/>
              </a:rPr>
              <a:t>By 1895, unemployment reached 3 million.</a:t>
            </a:r>
          </a:p>
          <a:p>
            <a:pPr marL="457200" indent="-457200">
              <a:spcBef>
                <a:spcPct val="50000"/>
              </a:spcBef>
              <a:buClr>
                <a:srgbClr val="C18B05"/>
              </a:buClr>
              <a:buSzPct val="90000"/>
              <a:buFont typeface="Wingdings" pitchFamily="2" charset="2"/>
              <a:buChar char="Ø"/>
            </a:pPr>
            <a:r>
              <a:rPr lang="en-US" sz="2400" b="1" dirty="0">
                <a:effectLst>
                  <a:outerShdw blurRad="38100" dist="38100" dir="2700000" algn="tl">
                    <a:srgbClr val="C0C0C0"/>
                  </a:outerShdw>
                </a:effectLst>
                <a:latin typeface="Comic Sans MS" pitchFamily="66" charset="0"/>
              </a:rPr>
              <a:t>Americans cried out for relief, but the Govt.</a:t>
            </a:r>
            <a:br>
              <a:rPr lang="en-US" sz="2400" b="1" dirty="0">
                <a:effectLst>
                  <a:outerShdw blurRad="38100" dist="38100" dir="2700000" algn="tl">
                    <a:srgbClr val="C0C0C0"/>
                  </a:outerShdw>
                </a:effectLst>
                <a:latin typeface="Comic Sans MS" pitchFamily="66" charset="0"/>
              </a:rPr>
            </a:br>
            <a:r>
              <a:rPr lang="en-US" sz="2400" b="1" dirty="0">
                <a:effectLst>
                  <a:outerShdw blurRad="38100" dist="38100" dir="2700000" algn="tl">
                    <a:srgbClr val="C0C0C0"/>
                  </a:outerShdw>
                </a:effectLst>
                <a:latin typeface="Comic Sans MS" pitchFamily="66" charset="0"/>
              </a:rPr>
              <a:t>continued its laissez faire </a:t>
            </a:r>
            <a:r>
              <a:rPr lang="en-US" sz="2400" b="1" dirty="0" smtClean="0">
                <a:effectLst>
                  <a:outerShdw blurRad="38100" dist="38100" dir="2700000" algn="tl">
                    <a:srgbClr val="C0C0C0"/>
                  </a:outerShdw>
                </a:effectLst>
                <a:latin typeface="Comic Sans MS" pitchFamily="66" charset="0"/>
              </a:rPr>
              <a:t>policies.</a:t>
            </a:r>
            <a:endParaRPr lang="en-US" sz="2400" b="1" dirty="0">
              <a:effectLst>
                <a:outerShdw blurRad="38100" dist="38100" dir="2700000" algn="tl">
                  <a:srgbClr val="C0C0C0"/>
                </a:outerShdw>
              </a:effectLst>
              <a:latin typeface="Comic Sans MS" pitchFamily="66" charset="0"/>
            </a:endParaRPr>
          </a:p>
        </p:txBody>
      </p:sp>
      <p:pic>
        <p:nvPicPr>
          <p:cNvPr id="4" name="Picture 8" descr="bankrupt"/>
          <p:cNvPicPr>
            <a:picLocks noChangeAspect="1" noChangeArrowheads="1"/>
          </p:cNvPicPr>
          <p:nvPr/>
        </p:nvPicPr>
        <p:blipFill>
          <a:blip r:embed="rId2" cstate="print"/>
          <a:srcRect/>
          <a:stretch>
            <a:fillRect/>
          </a:stretch>
        </p:blipFill>
        <p:spPr bwMode="auto">
          <a:xfrm>
            <a:off x="0" y="2209800"/>
            <a:ext cx="1677988" cy="20478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3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336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336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33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r>
              <a:rPr lang="en-US" sz="6000" dirty="0">
                <a:solidFill>
                  <a:srgbClr val="C00000"/>
                </a:solidFill>
                <a:latin typeface="Hurry Up" pitchFamily="2" charset="0"/>
              </a:rPr>
              <a:t>PANIC OF </a:t>
            </a:r>
            <a:r>
              <a:rPr lang="en-US" sz="6000" dirty="0" smtClean="0">
                <a:solidFill>
                  <a:srgbClr val="C00000"/>
                </a:solidFill>
                <a:latin typeface="Hurry Up" pitchFamily="2" charset="0"/>
              </a:rPr>
              <a:t>1873</a:t>
            </a:r>
            <a:endParaRPr lang="en-US" sz="6000" dirty="0">
              <a:solidFill>
                <a:srgbClr val="C00000"/>
              </a:solidFill>
              <a:latin typeface="Hurry Up" pitchFamily="2" charset="0"/>
            </a:endParaRPr>
          </a:p>
        </p:txBody>
      </p:sp>
      <p:sp>
        <p:nvSpPr>
          <p:cNvPr id="13315" name="Rectangle 3"/>
          <p:cNvSpPr>
            <a:spLocks noGrp="1" noRot="1" noChangeArrowheads="1"/>
          </p:cNvSpPr>
          <p:nvPr>
            <p:ph type="body" sz="half" idx="1"/>
          </p:nvPr>
        </p:nvSpPr>
        <p:spPr>
          <a:xfrm>
            <a:off x="228600" y="1600200"/>
            <a:ext cx="5334000" cy="4724400"/>
          </a:xfrm>
        </p:spPr>
        <p:txBody>
          <a:bodyPr/>
          <a:lstStyle/>
          <a:p>
            <a:pPr>
              <a:lnSpc>
                <a:spcPct val="80000"/>
              </a:lnSpc>
              <a:buNone/>
            </a:pPr>
            <a:r>
              <a:rPr lang="en-US" sz="2400" b="1" dirty="0">
                <a:solidFill>
                  <a:srgbClr val="C00000"/>
                </a:solidFill>
                <a:effectLst/>
              </a:rPr>
              <a:t>RESULT?</a:t>
            </a:r>
          </a:p>
          <a:p>
            <a:pPr>
              <a:lnSpc>
                <a:spcPct val="80000"/>
              </a:lnSpc>
            </a:pPr>
            <a:r>
              <a:rPr lang="en-US" sz="2400" dirty="0">
                <a:effectLst/>
              </a:rPr>
              <a:t>The New York Stock Exchange was closed for 10 days. </a:t>
            </a:r>
          </a:p>
          <a:p>
            <a:pPr>
              <a:lnSpc>
                <a:spcPct val="80000"/>
              </a:lnSpc>
            </a:pPr>
            <a:r>
              <a:rPr lang="en-US" sz="2400" dirty="0">
                <a:solidFill>
                  <a:srgbClr val="C00000"/>
                </a:solidFill>
                <a:effectLst/>
              </a:rPr>
              <a:t>Credit dried up, foreclosures were common and banks failed</a:t>
            </a:r>
            <a:r>
              <a:rPr lang="en-US" sz="2400" dirty="0">
                <a:effectLst/>
              </a:rPr>
              <a:t>. </a:t>
            </a:r>
          </a:p>
          <a:p>
            <a:pPr>
              <a:lnSpc>
                <a:spcPct val="80000"/>
              </a:lnSpc>
            </a:pPr>
            <a:r>
              <a:rPr lang="en-US" sz="2400" dirty="0">
                <a:solidFill>
                  <a:srgbClr val="C00000"/>
                </a:solidFill>
                <a:effectLst/>
              </a:rPr>
              <a:t>Factories closed their doors, </a:t>
            </a:r>
            <a:r>
              <a:rPr lang="en-US" sz="2400" dirty="0">
                <a:effectLst/>
              </a:rPr>
              <a:t>costing thousands of workers' jobs. </a:t>
            </a:r>
          </a:p>
          <a:p>
            <a:pPr>
              <a:lnSpc>
                <a:spcPct val="80000"/>
              </a:lnSpc>
            </a:pPr>
            <a:r>
              <a:rPr lang="en-US" sz="2400" dirty="0" smtClean="0">
                <a:effectLst/>
              </a:rPr>
              <a:t>Volume </a:t>
            </a:r>
            <a:r>
              <a:rPr lang="en-US" sz="2400" dirty="0">
                <a:effectLst/>
              </a:rPr>
              <a:t>of destitute people soon overwhelmed the abilities of charities to function. </a:t>
            </a:r>
          </a:p>
          <a:p>
            <a:pPr>
              <a:lnSpc>
                <a:spcPct val="80000"/>
              </a:lnSpc>
            </a:pPr>
            <a:r>
              <a:rPr lang="en-US" sz="2400" dirty="0">
                <a:solidFill>
                  <a:srgbClr val="C00000"/>
                </a:solidFill>
                <a:effectLst/>
              </a:rPr>
              <a:t>Most of the major railroads failed </a:t>
            </a:r>
          </a:p>
          <a:p>
            <a:pPr>
              <a:lnSpc>
                <a:spcPct val="80000"/>
              </a:lnSpc>
            </a:pPr>
            <a:r>
              <a:rPr lang="en-US" sz="2400" dirty="0">
                <a:effectLst/>
              </a:rPr>
              <a:t>By 1875, 18,000 companies had folded!</a:t>
            </a:r>
          </a:p>
          <a:p>
            <a:pPr>
              <a:lnSpc>
                <a:spcPct val="80000"/>
              </a:lnSpc>
            </a:pPr>
            <a:endParaRPr lang="en-US" sz="2400" dirty="0">
              <a:effectLst/>
            </a:endParaRPr>
          </a:p>
          <a:p>
            <a:pPr>
              <a:lnSpc>
                <a:spcPct val="80000"/>
              </a:lnSpc>
            </a:pPr>
            <a:endParaRPr lang="en-US" sz="2400" dirty="0"/>
          </a:p>
        </p:txBody>
      </p:sp>
      <p:pic>
        <p:nvPicPr>
          <p:cNvPr id="13316" name="Picture 4" descr="bankrupt"/>
          <p:cNvPicPr>
            <a:picLocks noGrp="1" noChangeAspect="1" noChangeArrowheads="1"/>
          </p:cNvPicPr>
          <p:nvPr>
            <p:ph sz="half" idx="2"/>
          </p:nvPr>
        </p:nvPicPr>
        <p:blipFill>
          <a:blip r:embed="rId2" cstate="print"/>
          <a:srcRect/>
          <a:stretch>
            <a:fillRect/>
          </a:stretch>
        </p:blipFill>
        <p:spPr>
          <a:xfrm>
            <a:off x="5486400" y="1600200"/>
            <a:ext cx="3418170" cy="41910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1524000" y="319088"/>
            <a:ext cx="6248400" cy="823912"/>
          </a:xfrm>
          <a:prstGeom prst="rect">
            <a:avLst/>
          </a:prstGeom>
          <a:noFill/>
          <a:ln w="9525">
            <a:noFill/>
            <a:miter lim="800000"/>
            <a:headEnd/>
            <a:tailEnd/>
          </a:ln>
          <a:effectLst>
            <a:outerShdw dist="35921" dir="2700000" algn="ctr" rotWithShape="0">
              <a:srgbClr val="C18B05"/>
            </a:outerShdw>
          </a:effectLst>
        </p:spPr>
        <p:txBody>
          <a:bodyPr>
            <a:spAutoFit/>
          </a:bodyPr>
          <a:lstStyle/>
          <a:p>
            <a:pPr algn="ctr">
              <a:spcBef>
                <a:spcPct val="50000"/>
              </a:spcBef>
            </a:pPr>
            <a:r>
              <a:rPr lang="en-US" sz="4800" b="1" i="1">
                <a:solidFill>
                  <a:srgbClr val="787878"/>
                </a:solidFill>
                <a:effectLst>
                  <a:outerShdw blurRad="38100" dist="38100" dir="2700000" algn="tl">
                    <a:srgbClr val="C0C0C0"/>
                  </a:outerShdw>
                </a:effectLst>
                <a:latin typeface="StageCoach" pitchFamily="2" charset="0"/>
              </a:rPr>
              <a:t>Here Lies Prosperity</a:t>
            </a:r>
          </a:p>
        </p:txBody>
      </p:sp>
      <p:pic>
        <p:nvPicPr>
          <p:cNvPr id="86019" name="Picture 3" descr="POl_cartoon-Here Lies Prosperity"/>
          <p:cNvPicPr>
            <a:picLocks noChangeAspect="1" noChangeArrowheads="1"/>
          </p:cNvPicPr>
          <p:nvPr/>
        </p:nvPicPr>
        <p:blipFill>
          <a:blip r:embed="rId2" cstate="print">
            <a:lum contrast="6000"/>
          </a:blip>
          <a:srcRect l="1047" t="4248" r="2618"/>
          <a:stretch>
            <a:fillRect/>
          </a:stretch>
        </p:blipFill>
        <p:spPr bwMode="auto">
          <a:xfrm>
            <a:off x="1295400" y="1600200"/>
            <a:ext cx="6781800" cy="4984750"/>
          </a:xfrm>
          <a:prstGeom prst="rect">
            <a:avLst/>
          </a:prstGeom>
          <a:noFill/>
          <a:ln w="9525">
            <a:solidFill>
              <a:srgbClr val="787878"/>
            </a:solid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r>
              <a:rPr lang="en-US" b="1" dirty="0">
                <a:solidFill>
                  <a:srgbClr val="C00000"/>
                </a:solidFill>
                <a:latin typeface="Jokerman" pitchFamily="82" charset="0"/>
              </a:rPr>
              <a:t>POPULIST PARTY</a:t>
            </a:r>
          </a:p>
        </p:txBody>
      </p:sp>
      <p:sp>
        <p:nvSpPr>
          <p:cNvPr id="10243" name="Rectangle 3"/>
          <p:cNvSpPr>
            <a:spLocks noGrp="1" noRot="1" noChangeArrowheads="1"/>
          </p:cNvSpPr>
          <p:nvPr>
            <p:ph type="body" sz="half" idx="1"/>
          </p:nvPr>
        </p:nvSpPr>
        <p:spPr>
          <a:xfrm>
            <a:off x="838200" y="1524000"/>
            <a:ext cx="3927475" cy="4191000"/>
          </a:xfrm>
        </p:spPr>
        <p:txBody>
          <a:bodyPr/>
          <a:lstStyle/>
          <a:p>
            <a:r>
              <a:rPr lang="en-US" sz="2800" dirty="0">
                <a:solidFill>
                  <a:srgbClr val="C00000"/>
                </a:solidFill>
              </a:rPr>
              <a:t>“MOVEMENT OF THE PEOPLE”</a:t>
            </a:r>
          </a:p>
          <a:p>
            <a:r>
              <a:rPr lang="en-US" sz="2800" dirty="0"/>
              <a:t>FOUNDED IN </a:t>
            </a:r>
            <a:r>
              <a:rPr lang="en-US" sz="2800" dirty="0">
                <a:solidFill>
                  <a:srgbClr val="C00000"/>
                </a:solidFill>
              </a:rPr>
              <a:t>1892</a:t>
            </a:r>
          </a:p>
          <a:p>
            <a:r>
              <a:rPr lang="en-US" sz="2800" dirty="0">
                <a:solidFill>
                  <a:srgbClr val="C00000"/>
                </a:solidFill>
              </a:rPr>
              <a:t>DEMANDED REFORMS </a:t>
            </a:r>
            <a:r>
              <a:rPr lang="en-US" sz="2800" dirty="0"/>
              <a:t>TO LIFT THE </a:t>
            </a:r>
            <a:r>
              <a:rPr lang="en-US" sz="2800" dirty="0">
                <a:solidFill>
                  <a:srgbClr val="C00000"/>
                </a:solidFill>
              </a:rPr>
              <a:t>BURDEN OF DEBT FROM FARMERS AND OTHER WORKERS</a:t>
            </a:r>
          </a:p>
          <a:p>
            <a:r>
              <a:rPr lang="en-US" sz="2800" dirty="0">
                <a:solidFill>
                  <a:srgbClr val="C00000"/>
                </a:solidFill>
              </a:rPr>
              <a:t>GIVE PEOPLE GREATER “VOICE”</a:t>
            </a:r>
          </a:p>
        </p:txBody>
      </p:sp>
      <p:pic>
        <p:nvPicPr>
          <p:cNvPr id="10244" name="Picture 4" descr="WmJBryan2"/>
          <p:cNvPicPr>
            <a:picLocks noGrp="1" noChangeAspect="1" noChangeArrowheads="1"/>
          </p:cNvPicPr>
          <p:nvPr>
            <p:ph sz="half" idx="2"/>
          </p:nvPr>
        </p:nvPicPr>
        <p:blipFill>
          <a:blip r:embed="rId2" cstate="print"/>
          <a:srcRect/>
          <a:stretch>
            <a:fillRect/>
          </a:stretch>
        </p:blipFill>
        <p:spPr>
          <a:xfrm>
            <a:off x="5105400" y="2133600"/>
            <a:ext cx="3421063" cy="4191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247" name="Text Box 7"/>
          <p:cNvSpPr txBox="1">
            <a:spLocks noChangeArrowheads="1"/>
          </p:cNvSpPr>
          <p:nvPr/>
        </p:nvSpPr>
        <p:spPr bwMode="auto">
          <a:xfrm>
            <a:off x="4800600" y="1524000"/>
            <a:ext cx="4197350" cy="366713"/>
          </a:xfrm>
          <a:prstGeom prst="rect">
            <a:avLst/>
          </a:prstGeom>
          <a:noFill/>
          <a:ln w="9525">
            <a:noFill/>
            <a:miter lim="800000"/>
            <a:headEnd/>
            <a:tailEnd/>
          </a:ln>
          <a:effectLst/>
        </p:spPr>
        <p:txBody>
          <a:bodyPr wrap="none">
            <a:spAutoFit/>
          </a:bodyPr>
          <a:lstStyle/>
          <a:p>
            <a:r>
              <a:rPr lang="en-US" i="1" dirty="0"/>
              <a:t>POPULIST HERO, WILLIAM J. BRYAN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ext Box 2"/>
          <p:cNvSpPr txBox="1">
            <a:spLocks noChangeArrowheads="1"/>
          </p:cNvSpPr>
          <p:nvPr/>
        </p:nvSpPr>
        <p:spPr bwMode="auto">
          <a:xfrm>
            <a:off x="1600200" y="381000"/>
            <a:ext cx="6019800" cy="914400"/>
          </a:xfrm>
          <a:prstGeom prst="rect">
            <a:avLst/>
          </a:prstGeom>
          <a:noFill/>
          <a:ln w="9525">
            <a:noFill/>
            <a:miter lim="800000"/>
            <a:headEnd/>
            <a:tailEnd/>
          </a:ln>
          <a:effectLst>
            <a:outerShdw dist="35921" dir="2700000" algn="ctr" rotWithShape="0">
              <a:srgbClr val="D69B06"/>
            </a:outerShdw>
          </a:effectLst>
        </p:spPr>
        <p:txBody>
          <a:bodyPr>
            <a:spAutoFit/>
          </a:bodyPr>
          <a:lstStyle/>
          <a:p>
            <a:pPr algn="ctr">
              <a:spcBef>
                <a:spcPct val="50000"/>
              </a:spcBef>
            </a:pPr>
            <a:r>
              <a:rPr lang="en-US" sz="5400" b="1">
                <a:solidFill>
                  <a:srgbClr val="787878"/>
                </a:solidFill>
                <a:effectLst>
                  <a:outerShdw blurRad="38100" dist="38100" dir="2700000" algn="tl">
                    <a:srgbClr val="C0C0C0"/>
                  </a:outerShdw>
                </a:effectLst>
                <a:latin typeface="StageCoach" pitchFamily="2" charset="0"/>
              </a:rPr>
              <a:t>1892 Election</a:t>
            </a:r>
          </a:p>
        </p:txBody>
      </p:sp>
      <p:pic>
        <p:nvPicPr>
          <p:cNvPr id="154627" name="Picture 3" descr="map-1892 Election"/>
          <p:cNvPicPr>
            <a:picLocks noChangeAspect="1" noChangeArrowheads="1"/>
          </p:cNvPicPr>
          <p:nvPr/>
        </p:nvPicPr>
        <p:blipFill>
          <a:blip r:embed="rId2" cstate="print">
            <a:lum bright="6000" contrast="6000"/>
          </a:blip>
          <a:srcRect/>
          <a:stretch>
            <a:fillRect/>
          </a:stretch>
        </p:blipFill>
        <p:spPr bwMode="auto">
          <a:xfrm>
            <a:off x="304800" y="1752600"/>
            <a:ext cx="8610600" cy="4625975"/>
          </a:xfrm>
          <a:prstGeom prst="rect">
            <a:avLst/>
          </a:prstGeom>
          <a:noFill/>
          <a:ln w="9525">
            <a:solidFill>
              <a:srgbClr val="787878"/>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nvSpPr>
        <p:spPr bwMode="auto">
          <a:xfrm>
            <a:off x="1600200" y="381000"/>
            <a:ext cx="6019800" cy="1495425"/>
          </a:xfrm>
          <a:prstGeom prst="rect">
            <a:avLst/>
          </a:prstGeom>
          <a:noFill/>
          <a:ln w="9525">
            <a:noFill/>
            <a:miter lim="800000"/>
            <a:headEnd/>
            <a:tailEnd/>
          </a:ln>
          <a:effectLst>
            <a:outerShdw dist="35921" dir="2700000" algn="ctr" rotWithShape="0">
              <a:srgbClr val="D69B06"/>
            </a:outerShdw>
          </a:effectLst>
        </p:spPr>
        <p:txBody>
          <a:bodyPr>
            <a:spAutoFit/>
          </a:bodyPr>
          <a:lstStyle/>
          <a:p>
            <a:pPr algn="ctr">
              <a:spcBef>
                <a:spcPct val="50000"/>
              </a:spcBef>
            </a:pPr>
            <a:r>
              <a:rPr lang="en-US" sz="4600" b="1">
                <a:solidFill>
                  <a:srgbClr val="787878"/>
                </a:solidFill>
                <a:effectLst>
                  <a:outerShdw blurRad="38100" dist="38100" dir="2700000" algn="tl">
                    <a:srgbClr val="C0C0C0"/>
                  </a:outerShdw>
                </a:effectLst>
                <a:latin typeface="StageCoach" pitchFamily="2" charset="0"/>
              </a:rPr>
              <a:t>Written by a Farmer at the End of the 19c</a:t>
            </a:r>
          </a:p>
        </p:txBody>
      </p:sp>
      <p:sp>
        <p:nvSpPr>
          <p:cNvPr id="121859" name="Rectangle 3"/>
          <p:cNvSpPr>
            <a:spLocks noChangeArrowheads="1"/>
          </p:cNvSpPr>
          <p:nvPr/>
        </p:nvSpPr>
        <p:spPr bwMode="auto">
          <a:xfrm>
            <a:off x="990600" y="2346325"/>
            <a:ext cx="7772400" cy="3749675"/>
          </a:xfrm>
          <a:prstGeom prst="rect">
            <a:avLst/>
          </a:prstGeom>
          <a:noFill/>
          <a:ln w="9525">
            <a:noFill/>
            <a:miter lim="800000"/>
            <a:headEnd/>
            <a:tailEnd/>
          </a:ln>
          <a:effectLst/>
        </p:spPr>
        <p:txBody>
          <a:bodyPr anchor="ctr">
            <a:spAutoFit/>
          </a:bodyPr>
          <a:lstStyle/>
          <a:p>
            <a:r>
              <a:rPr lang="en-US" sz="3000" b="1" i="1">
                <a:effectLst>
                  <a:outerShdw blurRad="38100" dist="38100" dir="2700000" algn="tl">
                    <a:srgbClr val="C0C0C0"/>
                  </a:outerShdw>
                </a:effectLst>
                <a:latin typeface="Comic Sans MS" pitchFamily="66" charset="0"/>
              </a:rPr>
              <a:t>When the banker says he's broke</a:t>
            </a:r>
            <a:r>
              <a:rPr lang="en-US" sz="3000" b="1">
                <a:effectLst>
                  <a:outerShdw blurRad="38100" dist="38100" dir="2700000" algn="tl">
                    <a:srgbClr val="C0C0C0"/>
                  </a:outerShdw>
                </a:effectLst>
                <a:latin typeface="Comic Sans MS" pitchFamily="66" charset="0"/>
              </a:rPr>
              <a:t> </a:t>
            </a:r>
            <a:br>
              <a:rPr lang="en-US" sz="3000" b="1">
                <a:effectLst>
                  <a:outerShdw blurRad="38100" dist="38100" dir="2700000" algn="tl">
                    <a:srgbClr val="C0C0C0"/>
                  </a:outerShdw>
                </a:effectLst>
                <a:latin typeface="Comic Sans MS" pitchFamily="66" charset="0"/>
              </a:rPr>
            </a:br>
            <a:r>
              <a:rPr lang="en-US" sz="3000" b="1" i="1">
                <a:effectLst>
                  <a:outerShdw blurRad="38100" dist="38100" dir="2700000" algn="tl">
                    <a:srgbClr val="C0C0C0"/>
                  </a:outerShdw>
                </a:effectLst>
                <a:latin typeface="Comic Sans MS" pitchFamily="66" charset="0"/>
              </a:rPr>
              <a:t>And the merchant’s up in smoke,</a:t>
            </a:r>
            <a:r>
              <a:rPr lang="en-US" sz="3000" b="1">
                <a:effectLst>
                  <a:outerShdw blurRad="38100" dist="38100" dir="2700000" algn="tl">
                    <a:srgbClr val="C0C0C0"/>
                  </a:outerShdw>
                </a:effectLst>
                <a:latin typeface="Comic Sans MS" pitchFamily="66" charset="0"/>
              </a:rPr>
              <a:t> </a:t>
            </a:r>
            <a:br>
              <a:rPr lang="en-US" sz="3000" b="1">
                <a:effectLst>
                  <a:outerShdw blurRad="38100" dist="38100" dir="2700000" algn="tl">
                    <a:srgbClr val="C0C0C0"/>
                  </a:outerShdw>
                </a:effectLst>
                <a:latin typeface="Comic Sans MS" pitchFamily="66" charset="0"/>
              </a:rPr>
            </a:br>
            <a:r>
              <a:rPr lang="en-US" sz="3000" b="1" i="1">
                <a:effectLst>
                  <a:outerShdw blurRad="38100" dist="38100" dir="2700000" algn="tl">
                    <a:srgbClr val="C0C0C0"/>
                  </a:outerShdw>
                </a:effectLst>
                <a:latin typeface="Comic Sans MS" pitchFamily="66" charset="0"/>
              </a:rPr>
              <a:t>They forget that it's the farmer </a:t>
            </a:r>
            <a:br>
              <a:rPr lang="en-US" sz="3000" b="1" i="1">
                <a:effectLst>
                  <a:outerShdw blurRad="38100" dist="38100" dir="2700000" algn="tl">
                    <a:srgbClr val="C0C0C0"/>
                  </a:outerShdw>
                </a:effectLst>
                <a:latin typeface="Comic Sans MS" pitchFamily="66" charset="0"/>
              </a:rPr>
            </a:br>
            <a:r>
              <a:rPr lang="en-US" sz="3000" b="1" i="1">
                <a:effectLst>
                  <a:outerShdw blurRad="38100" dist="38100" dir="2700000" algn="tl">
                    <a:srgbClr val="C0C0C0"/>
                  </a:outerShdw>
                </a:effectLst>
                <a:latin typeface="Comic Sans MS" pitchFamily="66" charset="0"/>
              </a:rPr>
              <a:t>     who feeds them all.</a:t>
            </a:r>
            <a:r>
              <a:rPr lang="en-US" sz="3000" b="1">
                <a:effectLst>
                  <a:outerShdw blurRad="38100" dist="38100" dir="2700000" algn="tl">
                    <a:srgbClr val="C0C0C0"/>
                  </a:outerShdw>
                </a:effectLst>
                <a:latin typeface="Comic Sans MS" pitchFamily="66" charset="0"/>
              </a:rPr>
              <a:t> </a:t>
            </a:r>
            <a:br>
              <a:rPr lang="en-US" sz="3000" b="1">
                <a:effectLst>
                  <a:outerShdw blurRad="38100" dist="38100" dir="2700000" algn="tl">
                    <a:srgbClr val="C0C0C0"/>
                  </a:outerShdw>
                </a:effectLst>
                <a:latin typeface="Comic Sans MS" pitchFamily="66" charset="0"/>
              </a:rPr>
            </a:br>
            <a:r>
              <a:rPr lang="en-US" sz="3000" b="1" i="1">
                <a:effectLst>
                  <a:outerShdw blurRad="38100" dist="38100" dir="2700000" algn="tl">
                    <a:srgbClr val="C0C0C0"/>
                  </a:outerShdw>
                </a:effectLst>
                <a:latin typeface="Comic Sans MS" pitchFamily="66" charset="0"/>
              </a:rPr>
              <a:t>It would put them to the test</a:t>
            </a:r>
            <a:r>
              <a:rPr lang="en-US" sz="3000" b="1">
                <a:effectLst>
                  <a:outerShdw blurRad="38100" dist="38100" dir="2700000" algn="tl">
                    <a:srgbClr val="C0C0C0"/>
                  </a:outerShdw>
                </a:effectLst>
                <a:latin typeface="Comic Sans MS" pitchFamily="66" charset="0"/>
              </a:rPr>
              <a:t> </a:t>
            </a:r>
            <a:br>
              <a:rPr lang="en-US" sz="3000" b="1">
                <a:effectLst>
                  <a:outerShdw blurRad="38100" dist="38100" dir="2700000" algn="tl">
                    <a:srgbClr val="C0C0C0"/>
                  </a:outerShdw>
                </a:effectLst>
                <a:latin typeface="Comic Sans MS" pitchFamily="66" charset="0"/>
              </a:rPr>
            </a:br>
            <a:r>
              <a:rPr lang="en-US" sz="3000" b="1" i="1">
                <a:effectLst>
                  <a:outerShdw blurRad="38100" dist="38100" dir="2700000" algn="tl">
                    <a:srgbClr val="C0C0C0"/>
                  </a:outerShdw>
                </a:effectLst>
                <a:latin typeface="Comic Sans MS" pitchFamily="66" charset="0"/>
              </a:rPr>
              <a:t>If the farmer took a rest;</a:t>
            </a:r>
            <a:r>
              <a:rPr lang="en-US" sz="3000" b="1">
                <a:effectLst>
                  <a:outerShdw blurRad="38100" dist="38100" dir="2700000" algn="tl">
                    <a:srgbClr val="C0C0C0"/>
                  </a:outerShdw>
                </a:effectLst>
                <a:latin typeface="Comic Sans MS" pitchFamily="66" charset="0"/>
              </a:rPr>
              <a:t> </a:t>
            </a:r>
            <a:br>
              <a:rPr lang="en-US" sz="3000" b="1">
                <a:effectLst>
                  <a:outerShdw blurRad="38100" dist="38100" dir="2700000" algn="tl">
                    <a:srgbClr val="C0C0C0"/>
                  </a:outerShdw>
                </a:effectLst>
                <a:latin typeface="Comic Sans MS" pitchFamily="66" charset="0"/>
              </a:rPr>
            </a:br>
            <a:r>
              <a:rPr lang="en-US" sz="3000" b="1" i="1">
                <a:effectLst>
                  <a:outerShdw blurRad="38100" dist="38100" dir="2700000" algn="tl">
                    <a:srgbClr val="C0C0C0"/>
                  </a:outerShdw>
                </a:effectLst>
                <a:latin typeface="Comic Sans MS" pitchFamily="66" charset="0"/>
              </a:rPr>
              <a:t>Then they'd know that it's the farmer </a:t>
            </a:r>
            <a:br>
              <a:rPr lang="en-US" sz="3000" b="1" i="1">
                <a:effectLst>
                  <a:outerShdw blurRad="38100" dist="38100" dir="2700000" algn="tl">
                    <a:srgbClr val="C0C0C0"/>
                  </a:outerShdw>
                </a:effectLst>
                <a:latin typeface="Comic Sans MS" pitchFamily="66" charset="0"/>
              </a:rPr>
            </a:br>
            <a:r>
              <a:rPr lang="en-US" sz="3000" b="1" i="1">
                <a:effectLst>
                  <a:outerShdw blurRad="38100" dist="38100" dir="2700000" algn="tl">
                    <a:srgbClr val="C0C0C0"/>
                  </a:outerShdw>
                </a:effectLst>
                <a:latin typeface="Comic Sans MS" pitchFamily="66" charset="0"/>
              </a:rPr>
              <a:t>    feeds them all.</a:t>
            </a:r>
            <a:r>
              <a:rPr lang="en-US" sz="3000" b="1">
                <a:solidFill>
                  <a:srgbClr val="C00000"/>
                </a:solidFill>
                <a:effectLst>
                  <a:outerShdw blurRad="38100" dist="38100" dir="2700000" algn="tl">
                    <a:srgbClr val="C0C0C0"/>
                  </a:outerShdw>
                </a:effectLst>
                <a:latin typeface="Comic Sans MS" pitchFamily="66"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iterate type="wd">
                                    <p:tmPct val="10000"/>
                                  </p:iterate>
                                  <p:childTnLst>
                                    <p:set>
                                      <p:cBhvr>
                                        <p:cTn id="6" dur="1" fill="hold">
                                          <p:stCondLst>
                                            <p:cond delay="0"/>
                                          </p:stCondLst>
                                        </p:cTn>
                                        <p:tgtEl>
                                          <p:spTgt spid="121859"/>
                                        </p:tgtEl>
                                        <p:attrNameLst>
                                          <p:attrName>style.visibility</p:attrName>
                                        </p:attrNameLst>
                                      </p:cBhvr>
                                      <p:to>
                                        <p:strVal val="visible"/>
                                      </p:to>
                                    </p:set>
                                    <p:animEffect transition="in" filter="wipe(up)">
                                      <p:cBhvr>
                                        <p:cTn id="7" dur="3000"/>
                                        <p:tgtEl>
                                          <p:spTgt spid="121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1447800" y="76200"/>
            <a:ext cx="6248400" cy="1311275"/>
          </a:xfrm>
          <a:prstGeom prst="rect">
            <a:avLst/>
          </a:prstGeom>
          <a:noFill/>
          <a:ln w="9525">
            <a:noFill/>
            <a:miter lim="800000"/>
            <a:headEnd/>
            <a:tailEnd/>
          </a:ln>
          <a:effectLst>
            <a:outerShdw dist="35921" dir="2700000" algn="ctr" rotWithShape="0">
              <a:srgbClr val="C18B05"/>
            </a:outerShdw>
          </a:effectLst>
        </p:spPr>
        <p:txBody>
          <a:bodyPr>
            <a:spAutoFit/>
          </a:bodyPr>
          <a:lstStyle/>
          <a:p>
            <a:pPr algn="ctr">
              <a:spcBef>
                <a:spcPct val="50000"/>
              </a:spcBef>
            </a:pPr>
            <a:r>
              <a:rPr lang="en-US" sz="4400" b="1">
                <a:solidFill>
                  <a:srgbClr val="787878"/>
                </a:solidFill>
                <a:effectLst>
                  <a:outerShdw blurRad="38100" dist="38100" dir="2700000" algn="tl">
                    <a:srgbClr val="C0C0C0"/>
                  </a:outerShdw>
                </a:effectLst>
                <a:latin typeface="StageCoach" pitchFamily="2" charset="0"/>
              </a:rPr>
              <a:t>William Jennings Bryan </a:t>
            </a:r>
            <a:br>
              <a:rPr lang="en-US" sz="4400" b="1">
                <a:solidFill>
                  <a:srgbClr val="787878"/>
                </a:solidFill>
                <a:effectLst>
                  <a:outerShdw blurRad="38100" dist="38100" dir="2700000" algn="tl">
                    <a:srgbClr val="C0C0C0"/>
                  </a:outerShdw>
                </a:effectLst>
                <a:latin typeface="StageCoach" pitchFamily="2" charset="0"/>
              </a:rPr>
            </a:br>
            <a:r>
              <a:rPr lang="en-US" sz="3600" b="1">
                <a:solidFill>
                  <a:srgbClr val="787878"/>
                </a:solidFill>
                <a:effectLst>
                  <a:outerShdw blurRad="38100" dist="38100" dir="2700000" algn="tl">
                    <a:srgbClr val="C0C0C0"/>
                  </a:outerShdw>
                </a:effectLst>
                <a:latin typeface="StageCoach" pitchFamily="2" charset="0"/>
              </a:rPr>
              <a:t>(1860-1925)</a:t>
            </a:r>
          </a:p>
        </p:txBody>
      </p:sp>
      <p:pic>
        <p:nvPicPr>
          <p:cNvPr id="48132" name="Picture 4" descr="William JenningsBryan-1"/>
          <p:cNvPicPr>
            <a:picLocks noChangeAspect="1" noChangeArrowheads="1"/>
          </p:cNvPicPr>
          <p:nvPr/>
        </p:nvPicPr>
        <p:blipFill>
          <a:blip r:embed="rId2" cstate="print">
            <a:lum bright="6000" contrast="6000"/>
          </a:blip>
          <a:srcRect/>
          <a:stretch>
            <a:fillRect/>
          </a:stretch>
        </p:blipFill>
        <p:spPr bwMode="auto">
          <a:xfrm>
            <a:off x="381000" y="1905000"/>
            <a:ext cx="3735388" cy="4800600"/>
          </a:xfrm>
          <a:prstGeom prst="rect">
            <a:avLst/>
          </a:prstGeom>
          <a:noFill/>
          <a:ln w="9525">
            <a:solidFill>
              <a:srgbClr val="787878"/>
            </a:solidFill>
            <a:miter lim="800000"/>
            <a:headEnd/>
            <a:tailEnd/>
          </a:ln>
        </p:spPr>
      </p:pic>
      <p:sp>
        <p:nvSpPr>
          <p:cNvPr id="48133" name="Text Box 5"/>
          <p:cNvSpPr txBox="1">
            <a:spLocks noChangeArrowheads="1"/>
          </p:cNvSpPr>
          <p:nvPr/>
        </p:nvSpPr>
        <p:spPr bwMode="auto">
          <a:xfrm>
            <a:off x="457200" y="6096000"/>
            <a:ext cx="3581400" cy="579437"/>
          </a:xfrm>
          <a:prstGeom prst="rect">
            <a:avLst/>
          </a:prstGeom>
          <a:solidFill>
            <a:schemeClr val="bg1"/>
          </a:solidFill>
          <a:ln w="9525">
            <a:noFill/>
            <a:miter lim="800000"/>
            <a:headEnd/>
            <a:tailEnd/>
          </a:ln>
          <a:effectLst/>
        </p:spPr>
        <p:txBody>
          <a:bodyPr>
            <a:spAutoFit/>
          </a:bodyPr>
          <a:lstStyle/>
          <a:p>
            <a:pPr algn="ctr">
              <a:spcBef>
                <a:spcPct val="50000"/>
              </a:spcBef>
            </a:pPr>
            <a:r>
              <a:rPr lang="en-US" sz="3200" b="1" dirty="0">
                <a:solidFill>
                  <a:schemeClr val="tx2"/>
                </a:solidFill>
                <a:effectLst>
                  <a:outerShdw blurRad="38100" dist="38100" dir="2700000" algn="tl">
                    <a:srgbClr val="C0C0C0"/>
                  </a:outerShdw>
                </a:effectLst>
                <a:latin typeface="StageCoach" pitchFamily="2" charset="0"/>
              </a:rPr>
              <a:t>The “Great Commoner”</a:t>
            </a:r>
          </a:p>
        </p:txBody>
      </p:sp>
      <p:pic>
        <p:nvPicPr>
          <p:cNvPr id="5" name="Picture 4" descr="WilliamJenningsBryan"/>
          <p:cNvPicPr>
            <a:picLocks noChangeAspect="1" noChangeArrowheads="1"/>
          </p:cNvPicPr>
          <p:nvPr/>
        </p:nvPicPr>
        <p:blipFill>
          <a:blip r:embed="rId3" cstate="print">
            <a:lum contrast="12000"/>
          </a:blip>
          <a:srcRect l="10170"/>
          <a:stretch>
            <a:fillRect/>
          </a:stretch>
        </p:blipFill>
        <p:spPr bwMode="auto">
          <a:xfrm>
            <a:off x="4419600" y="2057400"/>
            <a:ext cx="4495800" cy="3502025"/>
          </a:xfrm>
          <a:prstGeom prst="rect">
            <a:avLst/>
          </a:prstGeom>
          <a:noFill/>
          <a:ln w="9525">
            <a:solidFill>
              <a:srgbClr val="787878"/>
            </a:solidFill>
            <a:miter lim="800000"/>
            <a:headEnd/>
            <a:tailEnd/>
          </a:ln>
        </p:spPr>
      </p:pic>
      <p:sp>
        <p:nvSpPr>
          <p:cNvPr id="6" name="Text Box 6"/>
          <p:cNvSpPr txBox="1">
            <a:spLocks noChangeArrowheads="1"/>
          </p:cNvSpPr>
          <p:nvPr/>
        </p:nvSpPr>
        <p:spPr bwMode="auto">
          <a:xfrm>
            <a:off x="4267200" y="5638800"/>
            <a:ext cx="4876800" cy="457200"/>
          </a:xfrm>
          <a:prstGeom prst="rect">
            <a:avLst/>
          </a:prstGeom>
          <a:noFill/>
          <a:ln w="9525">
            <a:noFill/>
            <a:miter lim="800000"/>
            <a:headEnd/>
            <a:tailEnd/>
          </a:ln>
          <a:effectLst/>
        </p:spPr>
        <p:txBody>
          <a:bodyPr>
            <a:spAutoFit/>
          </a:bodyPr>
          <a:lstStyle/>
          <a:p>
            <a:pPr>
              <a:spcBef>
                <a:spcPct val="50000"/>
              </a:spcBef>
              <a:buClr>
                <a:srgbClr val="C18B05"/>
              </a:buClr>
              <a:buSzPct val="90000"/>
              <a:buFont typeface="Wingdings" pitchFamily="2" charset="2"/>
              <a:buChar char="Ø"/>
            </a:pPr>
            <a:r>
              <a:rPr lang="en-US" sz="2400" b="1" dirty="0">
                <a:solidFill>
                  <a:srgbClr val="C00000"/>
                </a:solidFill>
                <a:latin typeface="Comic Sans MS" pitchFamily="66" charset="0"/>
              </a:rPr>
              <a:t> </a:t>
            </a:r>
            <a:r>
              <a:rPr lang="en-US" sz="2400" b="1" dirty="0">
                <a:latin typeface="Comic Sans MS" pitchFamily="66" charset="0"/>
              </a:rPr>
              <a:t>Revivalist style of oratory.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1447800" y="76200"/>
            <a:ext cx="6172200" cy="1584325"/>
          </a:xfrm>
          <a:prstGeom prst="rect">
            <a:avLst/>
          </a:prstGeom>
          <a:noFill/>
          <a:ln w="9525">
            <a:noFill/>
            <a:miter lim="800000"/>
            <a:headEnd/>
            <a:tailEnd/>
          </a:ln>
          <a:effectLst>
            <a:outerShdw dist="35921" dir="2700000" algn="ctr" rotWithShape="0">
              <a:srgbClr val="C18B05"/>
            </a:outerShdw>
          </a:effectLst>
        </p:spPr>
        <p:txBody>
          <a:bodyPr>
            <a:spAutoFit/>
          </a:bodyPr>
          <a:lstStyle/>
          <a:p>
            <a:pPr algn="ctr">
              <a:spcBef>
                <a:spcPct val="50000"/>
              </a:spcBef>
            </a:pPr>
            <a:r>
              <a:rPr lang="en-US" sz="4900" b="1">
                <a:solidFill>
                  <a:schemeClr val="bg2"/>
                </a:solidFill>
                <a:effectLst>
                  <a:outerShdw blurRad="38100" dist="38100" dir="2700000" algn="tl">
                    <a:srgbClr val="C0C0C0"/>
                  </a:outerShdw>
                </a:effectLst>
                <a:latin typeface="StageCoach" pitchFamily="2" charset="0"/>
              </a:rPr>
              <a:t>Bryant’s</a:t>
            </a:r>
            <a:br>
              <a:rPr lang="en-US" sz="4900" b="1">
                <a:solidFill>
                  <a:schemeClr val="bg2"/>
                </a:solidFill>
                <a:effectLst>
                  <a:outerShdw blurRad="38100" dist="38100" dir="2700000" algn="tl">
                    <a:srgbClr val="C0C0C0"/>
                  </a:outerShdw>
                </a:effectLst>
                <a:latin typeface="StageCoach" pitchFamily="2" charset="0"/>
              </a:rPr>
            </a:br>
            <a:r>
              <a:rPr lang="en-US" sz="4900" b="1">
                <a:solidFill>
                  <a:schemeClr val="bg2"/>
                </a:solidFill>
                <a:effectLst>
                  <a:outerShdw blurRad="38100" dist="38100" dir="2700000" algn="tl">
                    <a:srgbClr val="C0C0C0"/>
                  </a:outerShdw>
                </a:effectLst>
                <a:latin typeface="StageCoach" pitchFamily="2" charset="0"/>
              </a:rPr>
              <a:t>“Cross of Gold” Speech</a:t>
            </a:r>
          </a:p>
        </p:txBody>
      </p:sp>
      <p:sp>
        <p:nvSpPr>
          <p:cNvPr id="40965" name="Rectangle 5"/>
          <p:cNvSpPr>
            <a:spLocks noChangeArrowheads="1"/>
          </p:cNvSpPr>
          <p:nvPr/>
        </p:nvSpPr>
        <p:spPr bwMode="auto">
          <a:xfrm>
            <a:off x="5105400" y="2117725"/>
            <a:ext cx="3581400" cy="3749675"/>
          </a:xfrm>
          <a:prstGeom prst="rect">
            <a:avLst/>
          </a:prstGeom>
          <a:noFill/>
          <a:ln w="9525">
            <a:noFill/>
            <a:miter lim="800000"/>
            <a:headEnd/>
            <a:tailEnd/>
          </a:ln>
          <a:effectLst/>
        </p:spPr>
        <p:txBody>
          <a:bodyPr anchor="ctr">
            <a:spAutoFit/>
          </a:bodyPr>
          <a:lstStyle/>
          <a:p>
            <a:r>
              <a:rPr lang="en-US" sz="3000" b="1" i="1">
                <a:solidFill>
                  <a:srgbClr val="C00000"/>
                </a:solidFill>
                <a:effectLst>
                  <a:outerShdw blurRad="38100" dist="38100" dir="2700000" algn="tl">
                    <a:srgbClr val="C0C0C0"/>
                  </a:outerShdw>
                </a:effectLst>
                <a:latin typeface="Comic Sans MS" pitchFamily="66" charset="0"/>
              </a:rPr>
              <a:t>You shall not press down upon the brow of labor this crown of thorns; you shall not crucify mankind upon a</a:t>
            </a:r>
            <a:r>
              <a:rPr lang="en-US" sz="3000" b="1" i="1">
                <a:effectLst>
                  <a:outerShdw blurRad="38100" dist="38100" dir="2700000" algn="tl">
                    <a:srgbClr val="C0C0C0"/>
                  </a:outerShdw>
                </a:effectLst>
                <a:latin typeface="Comic Sans MS" pitchFamily="66" charset="0"/>
              </a:rPr>
              <a:t> </a:t>
            </a:r>
            <a:r>
              <a:rPr lang="en-US" sz="3000" b="1" i="1">
                <a:solidFill>
                  <a:srgbClr val="C18B05"/>
                </a:solidFill>
                <a:effectLst>
                  <a:outerShdw blurRad="38100" dist="38100" dir="2700000" algn="tl">
                    <a:srgbClr val="C0C0C0"/>
                  </a:outerShdw>
                </a:effectLst>
                <a:latin typeface="Comic Sans MS" pitchFamily="66" charset="0"/>
              </a:rPr>
              <a:t>cross of gold</a:t>
            </a:r>
            <a:r>
              <a:rPr lang="en-US" sz="3000" b="1" i="1">
                <a:solidFill>
                  <a:srgbClr val="C00000"/>
                </a:solidFill>
                <a:effectLst>
                  <a:outerShdw blurRad="38100" dist="38100" dir="2700000" algn="tl">
                    <a:srgbClr val="C0C0C0"/>
                  </a:outerShdw>
                </a:effectLst>
                <a:latin typeface="Comic Sans MS" pitchFamily="66" charset="0"/>
              </a:rPr>
              <a:t>!</a:t>
            </a:r>
          </a:p>
        </p:txBody>
      </p:sp>
      <p:pic>
        <p:nvPicPr>
          <p:cNvPr id="40966" name="Picture 6" descr="Pol_cartoon-Cross of Gold-1"/>
          <p:cNvPicPr>
            <a:picLocks noChangeAspect="1" noChangeArrowheads="1"/>
          </p:cNvPicPr>
          <p:nvPr/>
        </p:nvPicPr>
        <p:blipFill>
          <a:blip r:embed="rId2" cstate="print">
            <a:lum bright="6000" contrast="12000"/>
          </a:blip>
          <a:srcRect/>
          <a:stretch>
            <a:fillRect/>
          </a:stretch>
        </p:blipFill>
        <p:spPr bwMode="auto">
          <a:xfrm>
            <a:off x="1017588" y="1752600"/>
            <a:ext cx="3630612" cy="4724400"/>
          </a:xfrm>
          <a:prstGeom prst="rect">
            <a:avLst/>
          </a:prstGeom>
          <a:noFill/>
          <a:ln w="9525">
            <a:solidFill>
              <a:schemeClr val="tx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iterate type="lt">
                                    <p:tmPct val="10000"/>
                                  </p:iterate>
                                  <p:childTnLst>
                                    <p:set>
                                      <p:cBhvr>
                                        <p:cTn id="6" dur="1" fill="hold">
                                          <p:stCondLst>
                                            <p:cond delay="0"/>
                                          </p:stCondLst>
                                        </p:cTn>
                                        <p:tgtEl>
                                          <p:spTgt spid="40965"/>
                                        </p:tgtEl>
                                        <p:attrNameLst>
                                          <p:attrName>style.visibility</p:attrName>
                                        </p:attrNameLst>
                                      </p:cBhvr>
                                      <p:to>
                                        <p:strVal val="visible"/>
                                      </p:to>
                                    </p:set>
                                    <p:animEffect transition="in" filter="wipe(left)">
                                      <p:cBhvr>
                                        <p:cTn id="7" dur="1000"/>
                                        <p:tgtEl>
                                          <p:spTgt spid="40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524000" y="304800"/>
            <a:ext cx="6172200" cy="762000"/>
          </a:xfrm>
          <a:prstGeom prst="rect">
            <a:avLst/>
          </a:prstGeom>
          <a:noFill/>
          <a:ln w="9525">
            <a:noFill/>
            <a:miter lim="800000"/>
            <a:headEnd/>
            <a:tailEnd/>
          </a:ln>
          <a:effectLst>
            <a:outerShdw dist="35921" dir="2700000" algn="ctr" rotWithShape="0">
              <a:srgbClr val="C18B05"/>
            </a:outerShdw>
          </a:effectLst>
        </p:spPr>
        <p:txBody>
          <a:bodyPr>
            <a:spAutoFit/>
          </a:bodyPr>
          <a:lstStyle/>
          <a:p>
            <a:pPr algn="ctr">
              <a:spcBef>
                <a:spcPct val="50000"/>
              </a:spcBef>
            </a:pPr>
            <a:r>
              <a:rPr lang="en-US" sz="4400" b="1">
                <a:solidFill>
                  <a:schemeClr val="bg2"/>
                </a:solidFill>
                <a:effectLst>
                  <a:outerShdw blurRad="38100" dist="38100" dir="2700000" algn="tl">
                    <a:srgbClr val="C0C0C0"/>
                  </a:outerShdw>
                </a:effectLst>
                <a:latin typeface="StageCoach" pitchFamily="2" charset="0"/>
              </a:rPr>
              <a:t>William McKinley </a:t>
            </a:r>
            <a:r>
              <a:rPr lang="en-US" sz="3600" b="1">
                <a:solidFill>
                  <a:schemeClr val="bg2"/>
                </a:solidFill>
                <a:effectLst>
                  <a:outerShdw blurRad="38100" dist="38100" dir="2700000" algn="tl">
                    <a:srgbClr val="C0C0C0"/>
                  </a:outerShdw>
                </a:effectLst>
                <a:latin typeface="StageCoach" pitchFamily="2" charset="0"/>
              </a:rPr>
              <a:t>(1843-1901)</a:t>
            </a:r>
          </a:p>
        </p:txBody>
      </p:sp>
      <p:pic>
        <p:nvPicPr>
          <p:cNvPr id="47108" name="Picture 4" descr="WilliamMcKinley"/>
          <p:cNvPicPr>
            <a:picLocks noChangeAspect="1" noChangeArrowheads="1"/>
          </p:cNvPicPr>
          <p:nvPr/>
        </p:nvPicPr>
        <p:blipFill>
          <a:blip r:embed="rId2" cstate="print">
            <a:lum bright="18000" contrast="12000"/>
          </a:blip>
          <a:srcRect/>
          <a:stretch>
            <a:fillRect/>
          </a:stretch>
        </p:blipFill>
        <p:spPr bwMode="auto">
          <a:xfrm>
            <a:off x="2590800" y="1219200"/>
            <a:ext cx="4114800" cy="5257800"/>
          </a:xfrm>
          <a:prstGeom prst="rect">
            <a:avLst/>
          </a:prstGeom>
          <a:noFill/>
          <a:ln w="9525">
            <a:solidFill>
              <a:schemeClr val="accent2"/>
            </a:solid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6248400" y="1524000"/>
            <a:ext cx="2590800" cy="4683125"/>
          </a:xfrm>
          <a:prstGeom prst="rect">
            <a:avLst/>
          </a:prstGeom>
          <a:noFill/>
          <a:ln w="9525">
            <a:noFill/>
            <a:miter lim="800000"/>
            <a:headEnd/>
            <a:tailEnd/>
          </a:ln>
          <a:effectLst>
            <a:outerShdw dist="35921" dir="2700000" algn="ctr" rotWithShape="0">
              <a:srgbClr val="C18B05"/>
            </a:outerShdw>
          </a:effectLst>
        </p:spPr>
        <p:txBody>
          <a:bodyPr>
            <a:spAutoFit/>
          </a:bodyPr>
          <a:lstStyle/>
          <a:p>
            <a:pPr algn="ctr">
              <a:spcBef>
                <a:spcPct val="50000"/>
              </a:spcBef>
            </a:pPr>
            <a:r>
              <a:rPr lang="en-US" sz="4300" b="1">
                <a:solidFill>
                  <a:schemeClr val="bg2"/>
                </a:solidFill>
                <a:effectLst>
                  <a:outerShdw blurRad="38100" dist="38100" dir="2700000" algn="tl">
                    <a:srgbClr val="C0C0C0"/>
                  </a:outerShdw>
                </a:effectLst>
                <a:latin typeface="StageCoach" pitchFamily="2" charset="0"/>
              </a:rPr>
              <a:t>The Seasoned Politician</a:t>
            </a:r>
          </a:p>
          <a:p>
            <a:pPr algn="ctr">
              <a:spcBef>
                <a:spcPct val="50000"/>
              </a:spcBef>
            </a:pPr>
            <a:r>
              <a:rPr lang="en-US" sz="4300" b="1">
                <a:solidFill>
                  <a:schemeClr val="bg2"/>
                </a:solidFill>
                <a:effectLst>
                  <a:outerShdw blurRad="38100" dist="38100" dir="2700000" algn="tl">
                    <a:srgbClr val="C0C0C0"/>
                  </a:outerShdw>
                </a:effectLst>
                <a:latin typeface="StageCoach" pitchFamily="2" charset="0"/>
              </a:rPr>
              <a:t>vs.</a:t>
            </a:r>
          </a:p>
          <a:p>
            <a:pPr algn="ctr">
              <a:spcBef>
                <a:spcPct val="50000"/>
              </a:spcBef>
            </a:pPr>
            <a:r>
              <a:rPr lang="en-US" sz="4300" b="1">
                <a:solidFill>
                  <a:schemeClr val="bg2"/>
                </a:solidFill>
                <a:effectLst>
                  <a:outerShdw blurRad="38100" dist="38100" dir="2700000" algn="tl">
                    <a:srgbClr val="C0C0C0"/>
                  </a:outerShdw>
                </a:effectLst>
                <a:latin typeface="StageCoach" pitchFamily="2" charset="0"/>
              </a:rPr>
              <a:t>The “Young” Newcomer</a:t>
            </a:r>
          </a:p>
        </p:txBody>
      </p:sp>
      <p:pic>
        <p:nvPicPr>
          <p:cNvPr id="45060" name="Picture 4" descr="pol_cartoon-Deadly Parallel-HarWk-1896"/>
          <p:cNvPicPr>
            <a:picLocks noChangeAspect="1" noChangeArrowheads="1"/>
          </p:cNvPicPr>
          <p:nvPr/>
        </p:nvPicPr>
        <p:blipFill>
          <a:blip r:embed="rId2" cstate="print">
            <a:lum bright="6000" contrast="12000"/>
          </a:blip>
          <a:srcRect l="8484" t="3615" r="8377" b="7230"/>
          <a:stretch>
            <a:fillRect/>
          </a:stretch>
        </p:blipFill>
        <p:spPr bwMode="auto">
          <a:xfrm>
            <a:off x="0" y="0"/>
            <a:ext cx="6248400" cy="6674635"/>
          </a:xfrm>
          <a:prstGeom prst="rect">
            <a:avLst/>
          </a:prstGeom>
          <a:noFill/>
          <a:ln w="9525">
            <a:solidFill>
              <a:srgbClr val="787878"/>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1" name="Picture 3" descr="Pol_cartoon-Into WHich Box will the Voter of 96 Put His Ballot"/>
          <p:cNvPicPr>
            <a:picLocks noChangeAspect="1" noChangeArrowheads="1"/>
          </p:cNvPicPr>
          <p:nvPr/>
        </p:nvPicPr>
        <p:blipFill>
          <a:blip r:embed="rId2" cstate="print">
            <a:lum contrast="12000"/>
          </a:blip>
          <a:srcRect r="1903" b="5719"/>
          <a:stretch>
            <a:fillRect/>
          </a:stretch>
        </p:blipFill>
        <p:spPr bwMode="auto">
          <a:xfrm>
            <a:off x="0" y="0"/>
            <a:ext cx="5867400" cy="6878878"/>
          </a:xfrm>
          <a:prstGeom prst="rect">
            <a:avLst/>
          </a:prstGeom>
          <a:noFill/>
          <a:ln w="9525">
            <a:solidFill>
              <a:srgbClr val="787878"/>
            </a:solidFill>
            <a:miter lim="800000"/>
            <a:headEnd/>
            <a:tailEnd/>
          </a:ln>
        </p:spPr>
      </p:pic>
      <p:sp>
        <p:nvSpPr>
          <p:cNvPr id="94210" name="Text Box 2"/>
          <p:cNvSpPr txBox="1">
            <a:spLocks noChangeArrowheads="1"/>
          </p:cNvSpPr>
          <p:nvPr/>
        </p:nvSpPr>
        <p:spPr bwMode="auto">
          <a:xfrm>
            <a:off x="6248400" y="1828800"/>
            <a:ext cx="2286000" cy="4781550"/>
          </a:xfrm>
          <a:prstGeom prst="rect">
            <a:avLst/>
          </a:prstGeom>
          <a:noFill/>
          <a:ln w="9525">
            <a:noFill/>
            <a:miter lim="800000"/>
            <a:headEnd/>
            <a:tailEnd/>
          </a:ln>
          <a:effectLst>
            <a:outerShdw dist="35921" dir="2700000" algn="ctr" rotWithShape="0">
              <a:srgbClr val="C18B05"/>
            </a:outerShdw>
          </a:effectLst>
        </p:spPr>
        <p:txBody>
          <a:bodyPr>
            <a:spAutoFit/>
          </a:bodyPr>
          <a:lstStyle/>
          <a:p>
            <a:pPr algn="ctr">
              <a:spcBef>
                <a:spcPct val="50000"/>
              </a:spcBef>
            </a:pPr>
            <a:r>
              <a:rPr lang="en-US" sz="4400" b="1" i="1" dirty="0">
                <a:solidFill>
                  <a:schemeClr val="bg2"/>
                </a:solidFill>
                <a:effectLst>
                  <a:outerShdw blurRad="38100" dist="38100" dir="2700000" algn="tl">
                    <a:srgbClr val="C0C0C0"/>
                  </a:outerShdw>
                </a:effectLst>
                <a:latin typeface="StageCoach" pitchFamily="2" charset="0"/>
              </a:rPr>
              <a:t>Into Which Box Will the Voter</a:t>
            </a:r>
            <a:br>
              <a:rPr lang="en-US" sz="4400" b="1" i="1" dirty="0">
                <a:solidFill>
                  <a:schemeClr val="bg2"/>
                </a:solidFill>
                <a:effectLst>
                  <a:outerShdw blurRad="38100" dist="38100" dir="2700000" algn="tl">
                    <a:srgbClr val="C0C0C0"/>
                  </a:outerShdw>
                </a:effectLst>
                <a:latin typeface="StageCoach" pitchFamily="2" charset="0"/>
              </a:rPr>
            </a:br>
            <a:r>
              <a:rPr lang="en-US" sz="4400" b="1" i="1" dirty="0">
                <a:solidFill>
                  <a:schemeClr val="bg2"/>
                </a:solidFill>
                <a:effectLst>
                  <a:outerShdw blurRad="38100" dist="38100" dir="2700000" algn="tl">
                    <a:srgbClr val="C0C0C0"/>
                  </a:outerShdw>
                </a:effectLst>
                <a:latin typeface="StageCoach" pitchFamily="2" charset="0"/>
              </a:rPr>
              <a:t>of ’96 Place His Ballot?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1600200" y="152400"/>
            <a:ext cx="6019800" cy="823913"/>
          </a:xfrm>
          <a:prstGeom prst="rect">
            <a:avLst/>
          </a:prstGeom>
          <a:noFill/>
          <a:ln w="9525">
            <a:noFill/>
            <a:miter lim="800000"/>
            <a:headEnd/>
            <a:tailEnd/>
          </a:ln>
          <a:effectLst>
            <a:outerShdw dist="35921" dir="2700000" algn="ctr" rotWithShape="0">
              <a:srgbClr val="C18B05"/>
            </a:outerShdw>
          </a:effectLst>
        </p:spPr>
        <p:txBody>
          <a:bodyPr>
            <a:spAutoFit/>
          </a:bodyPr>
          <a:lstStyle/>
          <a:p>
            <a:pPr algn="ctr">
              <a:spcBef>
                <a:spcPct val="50000"/>
              </a:spcBef>
            </a:pPr>
            <a:r>
              <a:rPr lang="en-US" sz="4800" b="1">
                <a:solidFill>
                  <a:schemeClr val="bg2"/>
                </a:solidFill>
                <a:effectLst>
                  <a:outerShdw blurRad="38100" dist="38100" dir="2700000" algn="tl">
                    <a:srgbClr val="C0C0C0"/>
                  </a:outerShdw>
                </a:effectLst>
                <a:latin typeface="StageCoach" pitchFamily="2" charset="0"/>
              </a:rPr>
              <a:t>1896 Election Results</a:t>
            </a:r>
          </a:p>
        </p:txBody>
      </p:sp>
      <p:pic>
        <p:nvPicPr>
          <p:cNvPr id="31754" name="Picture 10" descr="1896 Election"/>
          <p:cNvPicPr>
            <a:picLocks noChangeAspect="1" noChangeArrowheads="1"/>
          </p:cNvPicPr>
          <p:nvPr/>
        </p:nvPicPr>
        <p:blipFill>
          <a:blip r:embed="rId2" cstate="print">
            <a:lum contrast="6000"/>
          </a:blip>
          <a:srcRect/>
          <a:stretch>
            <a:fillRect/>
          </a:stretch>
        </p:blipFill>
        <p:spPr bwMode="auto">
          <a:xfrm>
            <a:off x="381000" y="1828800"/>
            <a:ext cx="8448675" cy="4538663"/>
          </a:xfrm>
          <a:prstGeom prst="rect">
            <a:avLst/>
          </a:prstGeom>
          <a:noFill/>
          <a:ln w="9525">
            <a:solidFill>
              <a:srgbClr val="787878"/>
            </a:solid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ext Box 2"/>
          <p:cNvSpPr txBox="1">
            <a:spLocks noChangeArrowheads="1"/>
          </p:cNvSpPr>
          <p:nvPr/>
        </p:nvSpPr>
        <p:spPr bwMode="auto">
          <a:xfrm>
            <a:off x="1600200" y="304800"/>
            <a:ext cx="6019800" cy="854075"/>
          </a:xfrm>
          <a:prstGeom prst="rect">
            <a:avLst/>
          </a:prstGeom>
          <a:noFill/>
          <a:ln w="9525">
            <a:noFill/>
            <a:miter lim="800000"/>
            <a:headEnd/>
            <a:tailEnd/>
          </a:ln>
          <a:effectLst>
            <a:outerShdw dist="35921" dir="2700000" algn="ctr" rotWithShape="0">
              <a:srgbClr val="D69B06"/>
            </a:outerShdw>
          </a:effectLst>
        </p:spPr>
        <p:txBody>
          <a:bodyPr>
            <a:spAutoFit/>
          </a:bodyPr>
          <a:lstStyle/>
          <a:p>
            <a:pPr algn="ctr">
              <a:spcBef>
                <a:spcPct val="50000"/>
              </a:spcBef>
            </a:pPr>
            <a:r>
              <a:rPr lang="en-US" sz="5000" b="1">
                <a:solidFill>
                  <a:srgbClr val="787878"/>
                </a:solidFill>
                <a:effectLst>
                  <a:outerShdw blurRad="38100" dist="38100" dir="2700000" algn="tl">
                    <a:srgbClr val="C0C0C0"/>
                  </a:outerShdw>
                </a:effectLst>
                <a:latin typeface="StageCoach" pitchFamily="2" charset="0"/>
              </a:rPr>
              <a:t>Why Did Bryan Loose?</a:t>
            </a:r>
          </a:p>
        </p:txBody>
      </p:sp>
      <p:sp>
        <p:nvSpPr>
          <p:cNvPr id="145411" name="Text Box 3"/>
          <p:cNvSpPr txBox="1">
            <a:spLocks noChangeArrowheads="1"/>
          </p:cNvSpPr>
          <p:nvPr/>
        </p:nvSpPr>
        <p:spPr bwMode="auto">
          <a:xfrm>
            <a:off x="1066800" y="1874838"/>
            <a:ext cx="7467600" cy="3992562"/>
          </a:xfrm>
          <a:prstGeom prst="rect">
            <a:avLst/>
          </a:prstGeom>
          <a:noFill/>
          <a:ln w="9525">
            <a:noFill/>
            <a:miter lim="800000"/>
            <a:headEnd/>
            <a:tailEnd/>
          </a:ln>
          <a:effectLst/>
        </p:spPr>
        <p:txBody>
          <a:bodyPr>
            <a:spAutoFit/>
          </a:bodyPr>
          <a:lstStyle/>
          <a:p>
            <a:pPr marL="398463" indent="-398463">
              <a:spcBef>
                <a:spcPct val="50000"/>
              </a:spcBef>
              <a:buClr>
                <a:srgbClr val="C18B05"/>
              </a:buClr>
              <a:buSzPct val="90000"/>
              <a:buFont typeface="Wingdings" pitchFamily="2" charset="2"/>
              <a:buChar char="Ø"/>
            </a:pPr>
            <a:r>
              <a:rPr lang="en-US" sz="3200" b="1">
                <a:effectLst>
                  <a:outerShdw blurRad="38100" dist="38100" dir="2700000" algn="tl">
                    <a:srgbClr val="C0C0C0"/>
                  </a:outerShdw>
                </a:effectLst>
                <a:latin typeface="Comic Sans MS" pitchFamily="66" charset="0"/>
              </a:rPr>
              <a:t>His focus on silver undermined</a:t>
            </a:r>
            <a:br>
              <a:rPr lang="en-US" sz="3200" b="1">
                <a:effectLst>
                  <a:outerShdw blurRad="38100" dist="38100" dir="2700000" algn="tl">
                    <a:srgbClr val="C0C0C0"/>
                  </a:outerShdw>
                </a:effectLst>
                <a:latin typeface="Comic Sans MS" pitchFamily="66" charset="0"/>
              </a:rPr>
            </a:br>
            <a:r>
              <a:rPr lang="en-US" sz="3200" b="1">
                <a:effectLst>
                  <a:outerShdw blurRad="38100" dist="38100" dir="2700000" algn="tl">
                    <a:srgbClr val="C0C0C0"/>
                  </a:outerShdw>
                </a:effectLst>
                <a:latin typeface="Comic Sans MS" pitchFamily="66" charset="0"/>
              </a:rPr>
              <a:t>efforts to build bridges to urban</a:t>
            </a:r>
            <a:br>
              <a:rPr lang="en-US" sz="3200" b="1">
                <a:effectLst>
                  <a:outerShdw blurRad="38100" dist="38100" dir="2700000" algn="tl">
                    <a:srgbClr val="C0C0C0"/>
                  </a:outerShdw>
                </a:effectLst>
                <a:latin typeface="Comic Sans MS" pitchFamily="66" charset="0"/>
              </a:rPr>
            </a:br>
            <a:r>
              <a:rPr lang="en-US" sz="3200" b="1">
                <a:effectLst>
                  <a:outerShdw blurRad="38100" dist="38100" dir="2700000" algn="tl">
                    <a:srgbClr val="C0C0C0"/>
                  </a:outerShdw>
                </a:effectLst>
                <a:latin typeface="Comic Sans MS" pitchFamily="66" charset="0"/>
              </a:rPr>
              <a:t>voters.</a:t>
            </a:r>
          </a:p>
          <a:p>
            <a:pPr marL="398463" indent="-398463">
              <a:spcBef>
                <a:spcPct val="50000"/>
              </a:spcBef>
              <a:buClr>
                <a:srgbClr val="C18B05"/>
              </a:buClr>
              <a:buSzPct val="90000"/>
              <a:buFont typeface="Wingdings" pitchFamily="2" charset="2"/>
              <a:buChar char="Ø"/>
            </a:pPr>
            <a:r>
              <a:rPr lang="en-US" sz="3200" b="1">
                <a:effectLst>
                  <a:outerShdw blurRad="38100" dist="38100" dir="2700000" algn="tl">
                    <a:srgbClr val="C0C0C0"/>
                  </a:outerShdw>
                </a:effectLst>
                <a:latin typeface="Comic Sans MS" pitchFamily="66" charset="0"/>
              </a:rPr>
              <a:t>He did not form alliances with</a:t>
            </a:r>
            <a:br>
              <a:rPr lang="en-US" sz="3200" b="1">
                <a:effectLst>
                  <a:outerShdw blurRad="38100" dist="38100" dir="2700000" algn="tl">
                    <a:srgbClr val="C0C0C0"/>
                  </a:outerShdw>
                </a:effectLst>
                <a:latin typeface="Comic Sans MS" pitchFamily="66" charset="0"/>
              </a:rPr>
            </a:br>
            <a:r>
              <a:rPr lang="en-US" sz="3200" b="1">
                <a:effectLst>
                  <a:outerShdw blurRad="38100" dist="38100" dir="2700000" algn="tl">
                    <a:srgbClr val="C0C0C0"/>
                  </a:outerShdw>
                </a:effectLst>
                <a:latin typeface="Comic Sans MS" pitchFamily="66" charset="0"/>
              </a:rPr>
              <a:t>other groups.</a:t>
            </a:r>
          </a:p>
          <a:p>
            <a:pPr marL="398463" indent="-398463">
              <a:spcBef>
                <a:spcPct val="50000"/>
              </a:spcBef>
              <a:buClr>
                <a:srgbClr val="C18B05"/>
              </a:buClr>
              <a:buSzPct val="90000"/>
              <a:buFont typeface="Wingdings" pitchFamily="2" charset="2"/>
              <a:buChar char="Ø"/>
            </a:pPr>
            <a:r>
              <a:rPr lang="en-US" sz="3200" b="1">
                <a:effectLst>
                  <a:outerShdw blurRad="38100" dist="38100" dir="2700000" algn="tl">
                    <a:srgbClr val="C0C0C0"/>
                  </a:outerShdw>
                </a:effectLst>
                <a:latin typeface="Comic Sans MS" pitchFamily="66" charset="0"/>
              </a:rPr>
              <a:t>McKinley’s campaign was well-</a:t>
            </a:r>
            <a:br>
              <a:rPr lang="en-US" sz="3200" b="1">
                <a:effectLst>
                  <a:outerShdw blurRad="38100" dist="38100" dir="2700000" algn="tl">
                    <a:srgbClr val="C0C0C0"/>
                  </a:outerShdw>
                </a:effectLst>
                <a:latin typeface="Comic Sans MS" pitchFamily="66" charset="0"/>
              </a:rPr>
            </a:br>
            <a:r>
              <a:rPr lang="en-US" sz="3200" b="1">
                <a:effectLst>
                  <a:outerShdw blurRad="38100" dist="38100" dir="2700000" algn="tl">
                    <a:srgbClr val="C0C0C0"/>
                  </a:outerShdw>
                </a:effectLst>
                <a:latin typeface="Comic Sans MS" pitchFamily="66" charset="0"/>
              </a:rPr>
              <a:t>organized and highly funded.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5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54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1600200" y="228600"/>
            <a:ext cx="6019800" cy="823913"/>
          </a:xfrm>
          <a:prstGeom prst="rect">
            <a:avLst/>
          </a:prstGeom>
          <a:noFill/>
          <a:ln w="9525">
            <a:noFill/>
            <a:miter lim="800000"/>
            <a:headEnd/>
            <a:tailEnd/>
          </a:ln>
          <a:effectLst>
            <a:outerShdw dist="35921" dir="2700000" algn="ctr" rotWithShape="0">
              <a:srgbClr val="C18B05"/>
            </a:outerShdw>
          </a:effectLst>
        </p:spPr>
        <p:txBody>
          <a:bodyPr>
            <a:spAutoFit/>
          </a:bodyPr>
          <a:lstStyle/>
          <a:p>
            <a:pPr algn="ctr">
              <a:spcBef>
                <a:spcPct val="50000"/>
              </a:spcBef>
            </a:pPr>
            <a:r>
              <a:rPr lang="en-US" sz="4800" b="1">
                <a:solidFill>
                  <a:schemeClr val="bg2"/>
                </a:solidFill>
                <a:effectLst>
                  <a:outerShdw blurRad="38100" dist="38100" dir="2700000" algn="tl">
                    <a:srgbClr val="C0C0C0"/>
                  </a:outerShdw>
                </a:effectLst>
                <a:latin typeface="StageCoach" pitchFamily="2" charset="0"/>
              </a:rPr>
              <a:t>Gold Triumphs Over Silver</a:t>
            </a:r>
          </a:p>
        </p:txBody>
      </p:sp>
      <p:pic>
        <p:nvPicPr>
          <p:cNvPr id="41988" name="Picture 4" descr="Pol_cartoon-Gold Triumphs over Silver - Puck - 1900"/>
          <p:cNvPicPr>
            <a:picLocks noChangeAspect="1" noChangeArrowheads="1"/>
          </p:cNvPicPr>
          <p:nvPr/>
        </p:nvPicPr>
        <p:blipFill>
          <a:blip r:embed="rId2" cstate="print">
            <a:lum bright="-6000" contrast="6000"/>
          </a:blip>
          <a:srcRect/>
          <a:stretch>
            <a:fillRect/>
          </a:stretch>
        </p:blipFill>
        <p:spPr bwMode="auto">
          <a:xfrm>
            <a:off x="762000" y="1600200"/>
            <a:ext cx="4270375" cy="4724400"/>
          </a:xfrm>
          <a:prstGeom prst="rect">
            <a:avLst/>
          </a:prstGeom>
          <a:noFill/>
          <a:ln w="9525">
            <a:solidFill>
              <a:schemeClr val="tx1"/>
            </a:solidFill>
            <a:miter lim="800000"/>
            <a:headEnd/>
            <a:tailEnd/>
          </a:ln>
        </p:spPr>
      </p:pic>
      <p:sp>
        <p:nvSpPr>
          <p:cNvPr id="41989" name="Text Box 5"/>
          <p:cNvSpPr txBox="1">
            <a:spLocks noChangeArrowheads="1"/>
          </p:cNvSpPr>
          <p:nvPr/>
        </p:nvSpPr>
        <p:spPr bwMode="auto">
          <a:xfrm>
            <a:off x="5410200" y="1981200"/>
            <a:ext cx="3352800" cy="3743325"/>
          </a:xfrm>
          <a:prstGeom prst="rect">
            <a:avLst/>
          </a:prstGeom>
          <a:noFill/>
          <a:ln w="9525">
            <a:noFill/>
            <a:miter lim="800000"/>
            <a:headEnd/>
            <a:tailEnd/>
          </a:ln>
          <a:effectLst/>
        </p:spPr>
        <p:txBody>
          <a:bodyPr>
            <a:spAutoFit/>
          </a:bodyPr>
          <a:lstStyle/>
          <a:p>
            <a:pPr marL="280988" indent="-280988">
              <a:spcBef>
                <a:spcPct val="50000"/>
              </a:spcBef>
              <a:buClr>
                <a:srgbClr val="C18B05"/>
              </a:buClr>
              <a:buSzPct val="90000"/>
              <a:buFont typeface="Wingdings" pitchFamily="2" charset="2"/>
              <a:buChar char="Ø"/>
            </a:pPr>
            <a:r>
              <a:rPr lang="en-US" sz="2400" b="1">
                <a:effectLst>
                  <a:outerShdw blurRad="38100" dist="38100" dir="2700000" algn="tl">
                    <a:srgbClr val="C0C0C0"/>
                  </a:outerShdw>
                </a:effectLst>
                <a:latin typeface="Comic Sans MS" pitchFamily="66" charset="0"/>
              </a:rPr>
              <a:t>1900 </a:t>
            </a:r>
            <a:r>
              <a:rPr lang="en-US" sz="2400" b="1">
                <a:effectLst>
                  <a:outerShdw blurRad="38100" dist="38100" dir="2700000" algn="tl">
                    <a:srgbClr val="C0C0C0"/>
                  </a:outerShdw>
                </a:effectLst>
                <a:latin typeface="Comic Sans MS" pitchFamily="66" charset="0"/>
                <a:sym typeface="Wingdings" pitchFamily="2" charset="2"/>
              </a:rPr>
              <a:t> </a:t>
            </a:r>
            <a:r>
              <a:rPr lang="en-US" sz="2400" b="1">
                <a:solidFill>
                  <a:srgbClr val="009900"/>
                </a:solidFill>
                <a:effectLst>
                  <a:outerShdw blurRad="38100" dist="38100" dir="2700000" algn="tl">
                    <a:srgbClr val="C0C0C0"/>
                  </a:outerShdw>
                </a:effectLst>
                <a:latin typeface="Comic Sans MS" pitchFamily="66" charset="0"/>
                <a:sym typeface="Wingdings" pitchFamily="2" charset="2"/>
              </a:rPr>
              <a:t>Gold</a:t>
            </a:r>
            <a:br>
              <a:rPr lang="en-US" sz="2400" b="1">
                <a:solidFill>
                  <a:srgbClr val="009900"/>
                </a:solidFill>
                <a:effectLst>
                  <a:outerShdw blurRad="38100" dist="38100" dir="2700000" algn="tl">
                    <a:srgbClr val="C0C0C0"/>
                  </a:outerShdw>
                </a:effectLst>
                <a:latin typeface="Comic Sans MS" pitchFamily="66" charset="0"/>
                <a:sym typeface="Wingdings" pitchFamily="2" charset="2"/>
              </a:rPr>
            </a:br>
            <a:r>
              <a:rPr lang="en-US" sz="2400" b="1">
                <a:solidFill>
                  <a:srgbClr val="009900"/>
                </a:solidFill>
                <a:effectLst>
                  <a:outerShdw blurRad="38100" dist="38100" dir="2700000" algn="tl">
                    <a:srgbClr val="C0C0C0"/>
                  </a:outerShdw>
                </a:effectLst>
                <a:latin typeface="Comic Sans MS" pitchFamily="66" charset="0"/>
                <a:sym typeface="Wingdings" pitchFamily="2" charset="2"/>
              </a:rPr>
              <a:t>Standard Act</a:t>
            </a:r>
          </a:p>
          <a:p>
            <a:pPr marL="280988" indent="-280988">
              <a:spcBef>
                <a:spcPct val="50000"/>
              </a:spcBef>
              <a:buClr>
                <a:srgbClr val="C18B05"/>
              </a:buClr>
              <a:buSzPct val="90000"/>
              <a:buFont typeface="Wingdings" pitchFamily="2" charset="2"/>
              <a:buChar char="Ø"/>
            </a:pPr>
            <a:r>
              <a:rPr lang="en-US" sz="2400" b="1">
                <a:effectLst>
                  <a:outerShdw blurRad="38100" dist="38100" dir="2700000" algn="tl">
                    <a:srgbClr val="C0C0C0"/>
                  </a:outerShdw>
                </a:effectLst>
                <a:latin typeface="Comic Sans MS" pitchFamily="66" charset="0"/>
                <a:sym typeface="Wingdings" pitchFamily="2" charset="2"/>
              </a:rPr>
              <a:t>confirmed the</a:t>
            </a:r>
            <a:br>
              <a:rPr lang="en-US" sz="2400" b="1">
                <a:effectLst>
                  <a:outerShdw blurRad="38100" dist="38100" dir="2700000" algn="tl">
                    <a:srgbClr val="C0C0C0"/>
                  </a:outerShdw>
                </a:effectLst>
                <a:latin typeface="Comic Sans MS" pitchFamily="66" charset="0"/>
                <a:sym typeface="Wingdings" pitchFamily="2" charset="2"/>
              </a:rPr>
            </a:br>
            <a:r>
              <a:rPr lang="en-US" sz="2400" b="1">
                <a:effectLst>
                  <a:outerShdw blurRad="38100" dist="38100" dir="2700000" algn="tl">
                    <a:srgbClr val="C0C0C0"/>
                  </a:outerShdw>
                </a:effectLst>
                <a:latin typeface="Comic Sans MS" pitchFamily="66" charset="0"/>
                <a:sym typeface="Wingdings" pitchFamily="2" charset="2"/>
              </a:rPr>
              <a:t>nation’s </a:t>
            </a:r>
            <a:br>
              <a:rPr lang="en-US" sz="2400" b="1">
                <a:effectLst>
                  <a:outerShdw blurRad="38100" dist="38100" dir="2700000" algn="tl">
                    <a:srgbClr val="C0C0C0"/>
                  </a:outerShdw>
                </a:effectLst>
                <a:latin typeface="Comic Sans MS" pitchFamily="66" charset="0"/>
                <a:sym typeface="Wingdings" pitchFamily="2" charset="2"/>
              </a:rPr>
            </a:br>
            <a:r>
              <a:rPr lang="en-US" sz="2400" b="1">
                <a:effectLst>
                  <a:outerShdw blurRad="38100" dist="38100" dir="2700000" algn="tl">
                    <a:srgbClr val="C0C0C0"/>
                  </a:outerShdw>
                </a:effectLst>
                <a:latin typeface="Comic Sans MS" pitchFamily="66" charset="0"/>
                <a:sym typeface="Wingdings" pitchFamily="2" charset="2"/>
              </a:rPr>
              <a:t>commitment to</a:t>
            </a:r>
            <a:br>
              <a:rPr lang="en-US" sz="2400" b="1">
                <a:effectLst>
                  <a:outerShdw blurRad="38100" dist="38100" dir="2700000" algn="tl">
                    <a:srgbClr val="C0C0C0"/>
                  </a:outerShdw>
                </a:effectLst>
                <a:latin typeface="Comic Sans MS" pitchFamily="66" charset="0"/>
                <a:sym typeface="Wingdings" pitchFamily="2" charset="2"/>
              </a:rPr>
            </a:br>
            <a:r>
              <a:rPr lang="en-US" sz="2400" b="1">
                <a:effectLst>
                  <a:outerShdw blurRad="38100" dist="38100" dir="2700000" algn="tl">
                    <a:srgbClr val="C0C0C0"/>
                  </a:outerShdw>
                </a:effectLst>
                <a:latin typeface="Comic Sans MS" pitchFamily="66" charset="0"/>
                <a:sym typeface="Wingdings" pitchFamily="2" charset="2"/>
              </a:rPr>
              <a:t>the gold standard.</a:t>
            </a:r>
          </a:p>
          <a:p>
            <a:pPr marL="280988" indent="-280988">
              <a:spcBef>
                <a:spcPct val="50000"/>
              </a:spcBef>
              <a:buClr>
                <a:srgbClr val="C18B05"/>
              </a:buClr>
              <a:buSzPct val="90000"/>
              <a:buFont typeface="Wingdings" pitchFamily="2" charset="2"/>
              <a:buChar char="Ø"/>
            </a:pPr>
            <a:r>
              <a:rPr lang="en-US" sz="2400" b="1">
                <a:effectLst>
                  <a:outerShdw blurRad="38100" dist="38100" dir="2700000" algn="tl">
                    <a:srgbClr val="C0C0C0"/>
                  </a:outerShdw>
                </a:effectLst>
                <a:latin typeface="Comic Sans MS" pitchFamily="66" charset="0"/>
                <a:sym typeface="Wingdings" pitchFamily="2" charset="2"/>
              </a:rPr>
              <a:t>A victory for the </a:t>
            </a:r>
            <a:br>
              <a:rPr lang="en-US" sz="2400" b="1">
                <a:effectLst>
                  <a:outerShdw blurRad="38100" dist="38100" dir="2700000" algn="tl">
                    <a:srgbClr val="C0C0C0"/>
                  </a:outerShdw>
                </a:effectLst>
                <a:latin typeface="Comic Sans MS" pitchFamily="66" charset="0"/>
                <a:sym typeface="Wingdings" pitchFamily="2" charset="2"/>
              </a:rPr>
            </a:br>
            <a:r>
              <a:rPr lang="en-US" sz="2400" b="1">
                <a:effectLst>
                  <a:outerShdw blurRad="38100" dist="38100" dir="2700000" algn="tl">
                    <a:srgbClr val="C0C0C0"/>
                  </a:outerShdw>
                </a:effectLst>
                <a:latin typeface="Comic Sans MS" pitchFamily="66" charset="0"/>
                <a:sym typeface="Wingdings" pitchFamily="2" charset="2"/>
              </a:rPr>
              <a:t>forces of</a:t>
            </a:r>
            <a:br>
              <a:rPr lang="en-US" sz="2400" b="1">
                <a:effectLst>
                  <a:outerShdw blurRad="38100" dist="38100" dir="2700000" algn="tl">
                    <a:srgbClr val="C0C0C0"/>
                  </a:outerShdw>
                </a:effectLst>
                <a:latin typeface="Comic Sans MS" pitchFamily="66" charset="0"/>
                <a:sym typeface="Wingdings" pitchFamily="2" charset="2"/>
              </a:rPr>
            </a:br>
            <a:r>
              <a:rPr lang="en-US" sz="2400" b="1">
                <a:effectLst>
                  <a:outerShdw blurRad="38100" dist="38100" dir="2700000" algn="tl">
                    <a:srgbClr val="C0C0C0"/>
                  </a:outerShdw>
                </a:effectLst>
                <a:latin typeface="Comic Sans MS" pitchFamily="66" charset="0"/>
                <a:sym typeface="Wingdings" pitchFamily="2" charset="2"/>
              </a:rPr>
              <a:t>conservatism.</a:t>
            </a:r>
            <a:endParaRPr lang="en-US" sz="2400" b="1">
              <a:effectLst>
                <a:outerShdw blurRad="38100" dist="38100" dir="2700000" algn="tl">
                  <a:srgbClr val="C0C0C0"/>
                </a:outerShdw>
              </a:effectLst>
              <a:latin typeface="Comic Sans MS" pitchFamily="66"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ext Box 2"/>
          <p:cNvSpPr txBox="1">
            <a:spLocks noChangeArrowheads="1"/>
          </p:cNvSpPr>
          <p:nvPr/>
        </p:nvSpPr>
        <p:spPr bwMode="auto">
          <a:xfrm>
            <a:off x="1524000" y="273050"/>
            <a:ext cx="6019800" cy="793750"/>
          </a:xfrm>
          <a:prstGeom prst="rect">
            <a:avLst/>
          </a:prstGeom>
          <a:noFill/>
          <a:ln w="9525">
            <a:noFill/>
            <a:miter lim="800000"/>
            <a:headEnd/>
            <a:tailEnd/>
          </a:ln>
          <a:effectLst>
            <a:outerShdw dist="35921" dir="2700000" algn="ctr" rotWithShape="0">
              <a:srgbClr val="C18B05"/>
            </a:outerShdw>
          </a:effectLst>
        </p:spPr>
        <p:txBody>
          <a:bodyPr>
            <a:spAutoFit/>
          </a:bodyPr>
          <a:lstStyle/>
          <a:p>
            <a:pPr algn="ctr">
              <a:spcBef>
                <a:spcPct val="50000"/>
              </a:spcBef>
            </a:pPr>
            <a:r>
              <a:rPr lang="en-US" sz="4600" b="1">
                <a:solidFill>
                  <a:schemeClr val="bg2"/>
                </a:solidFill>
                <a:effectLst>
                  <a:outerShdw blurRad="38100" dist="38100" dir="2700000" algn="tl">
                    <a:srgbClr val="C0C0C0"/>
                  </a:outerShdw>
                </a:effectLst>
                <a:latin typeface="StageCoach" pitchFamily="2" charset="0"/>
              </a:rPr>
              <a:t>Heyday of Western Populism</a:t>
            </a:r>
          </a:p>
        </p:txBody>
      </p:sp>
      <p:pic>
        <p:nvPicPr>
          <p:cNvPr id="157702" name="Picture 6" descr="map-Heyday of Western Populism-1892"/>
          <p:cNvPicPr>
            <a:picLocks noChangeAspect="1" noChangeArrowheads="1"/>
          </p:cNvPicPr>
          <p:nvPr/>
        </p:nvPicPr>
        <p:blipFill>
          <a:blip r:embed="rId2" cstate="print">
            <a:lum contrast="6000"/>
          </a:blip>
          <a:srcRect/>
          <a:stretch>
            <a:fillRect/>
          </a:stretch>
        </p:blipFill>
        <p:spPr bwMode="auto">
          <a:xfrm>
            <a:off x="1905000" y="1295400"/>
            <a:ext cx="5611813" cy="5264150"/>
          </a:xfrm>
          <a:prstGeom prst="rect">
            <a:avLst/>
          </a:prstGeom>
          <a:noFill/>
          <a:ln w="9525">
            <a:solidFill>
              <a:srgbClr val="787878"/>
            </a:solid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ext Box 2"/>
          <p:cNvSpPr txBox="1">
            <a:spLocks noChangeArrowheads="1"/>
          </p:cNvSpPr>
          <p:nvPr/>
        </p:nvSpPr>
        <p:spPr bwMode="auto">
          <a:xfrm>
            <a:off x="1600200" y="304800"/>
            <a:ext cx="6019800" cy="823913"/>
          </a:xfrm>
          <a:prstGeom prst="rect">
            <a:avLst/>
          </a:prstGeom>
          <a:noFill/>
          <a:ln w="9525">
            <a:noFill/>
            <a:miter lim="800000"/>
            <a:headEnd/>
            <a:tailEnd/>
          </a:ln>
          <a:effectLst>
            <a:outerShdw dist="35921" dir="2700000" algn="ctr" rotWithShape="0">
              <a:srgbClr val="D69B06"/>
            </a:outerShdw>
          </a:effectLst>
        </p:spPr>
        <p:txBody>
          <a:bodyPr>
            <a:spAutoFit/>
          </a:bodyPr>
          <a:lstStyle/>
          <a:p>
            <a:pPr algn="ctr">
              <a:spcBef>
                <a:spcPct val="50000"/>
              </a:spcBef>
            </a:pPr>
            <a:r>
              <a:rPr lang="en-US" sz="4800" b="1">
                <a:solidFill>
                  <a:srgbClr val="787878"/>
                </a:solidFill>
                <a:effectLst>
                  <a:outerShdw blurRad="38100" dist="38100" dir="2700000" algn="tl">
                    <a:srgbClr val="C0C0C0"/>
                  </a:outerShdw>
                </a:effectLst>
                <a:latin typeface="StageCoach" pitchFamily="2" charset="0"/>
              </a:rPr>
              <a:t>Why Did Populism Decline?</a:t>
            </a:r>
          </a:p>
        </p:txBody>
      </p:sp>
      <p:sp>
        <p:nvSpPr>
          <p:cNvPr id="149507" name="Text Box 3"/>
          <p:cNvSpPr txBox="1">
            <a:spLocks noChangeArrowheads="1"/>
          </p:cNvSpPr>
          <p:nvPr/>
        </p:nvSpPr>
        <p:spPr bwMode="auto">
          <a:xfrm>
            <a:off x="990600" y="1782763"/>
            <a:ext cx="7696200" cy="4618037"/>
          </a:xfrm>
          <a:prstGeom prst="rect">
            <a:avLst/>
          </a:prstGeom>
          <a:noFill/>
          <a:ln w="9525">
            <a:noFill/>
            <a:miter lim="800000"/>
            <a:headEnd/>
            <a:tailEnd/>
          </a:ln>
          <a:effectLst/>
        </p:spPr>
        <p:txBody>
          <a:bodyPr>
            <a:spAutoFit/>
          </a:bodyPr>
          <a:lstStyle/>
          <a:p>
            <a:pPr marL="512763" indent="-512763">
              <a:spcBef>
                <a:spcPct val="50000"/>
              </a:spcBef>
              <a:buClr>
                <a:srgbClr val="C18B05"/>
              </a:buClr>
              <a:buSzPct val="90000"/>
              <a:buFont typeface="Wingdings" pitchFamily="2" charset="2"/>
              <a:buAutoNum type="arabicPeriod"/>
            </a:pPr>
            <a:r>
              <a:rPr lang="en-US" sz="2700" b="1" dirty="0">
                <a:effectLst>
                  <a:outerShdw blurRad="38100" dist="38100" dir="2700000" algn="tl">
                    <a:srgbClr val="C0C0C0"/>
                  </a:outerShdw>
                </a:effectLst>
                <a:latin typeface="Comic Sans MS" pitchFamily="66" charset="0"/>
              </a:rPr>
              <a:t>The </a:t>
            </a:r>
            <a:r>
              <a:rPr lang="en-US" sz="2700" b="1" dirty="0">
                <a:solidFill>
                  <a:srgbClr val="C00000"/>
                </a:solidFill>
                <a:effectLst>
                  <a:outerShdw blurRad="38100" dist="38100" dir="2700000" algn="tl">
                    <a:srgbClr val="C0C0C0"/>
                  </a:outerShdw>
                </a:effectLst>
                <a:latin typeface="Comic Sans MS" pitchFamily="66" charset="0"/>
              </a:rPr>
              <a:t>economy experienced rapid change</a:t>
            </a:r>
            <a:r>
              <a:rPr lang="en-US" sz="2700" b="1" dirty="0">
                <a:effectLst>
                  <a:outerShdw blurRad="38100" dist="38100" dir="2700000" algn="tl">
                    <a:srgbClr val="C0C0C0"/>
                  </a:outerShdw>
                </a:effectLst>
                <a:latin typeface="Comic Sans MS" pitchFamily="66" charset="0"/>
              </a:rPr>
              <a:t>.</a:t>
            </a:r>
          </a:p>
          <a:p>
            <a:pPr marL="512763" indent="-512763">
              <a:spcBef>
                <a:spcPct val="50000"/>
              </a:spcBef>
              <a:buClr>
                <a:srgbClr val="C18B05"/>
              </a:buClr>
              <a:buSzPct val="90000"/>
              <a:buFont typeface="Wingdings" pitchFamily="2" charset="2"/>
              <a:buAutoNum type="arabicPeriod"/>
            </a:pPr>
            <a:r>
              <a:rPr lang="en-US" sz="2700" b="1" dirty="0">
                <a:effectLst>
                  <a:outerShdw blurRad="38100" dist="38100" dir="2700000" algn="tl">
                    <a:srgbClr val="C0C0C0"/>
                  </a:outerShdw>
                </a:effectLst>
                <a:latin typeface="Comic Sans MS" pitchFamily="66" charset="0"/>
              </a:rPr>
              <a:t>The </a:t>
            </a:r>
            <a:r>
              <a:rPr lang="en-US" sz="2700" b="1" dirty="0">
                <a:solidFill>
                  <a:srgbClr val="C00000"/>
                </a:solidFill>
                <a:effectLst>
                  <a:outerShdw blurRad="38100" dist="38100" dir="2700000" algn="tl">
                    <a:srgbClr val="C0C0C0"/>
                  </a:outerShdw>
                </a:effectLst>
                <a:latin typeface="Comic Sans MS" pitchFamily="66" charset="0"/>
              </a:rPr>
              <a:t>era of small producers and </a:t>
            </a:r>
            <a:br>
              <a:rPr lang="en-US" sz="2700" b="1" dirty="0">
                <a:solidFill>
                  <a:srgbClr val="C00000"/>
                </a:solidFill>
                <a:effectLst>
                  <a:outerShdw blurRad="38100" dist="38100" dir="2700000" algn="tl">
                    <a:srgbClr val="C0C0C0"/>
                  </a:outerShdw>
                </a:effectLst>
                <a:latin typeface="Comic Sans MS" pitchFamily="66" charset="0"/>
              </a:rPr>
            </a:br>
            <a:r>
              <a:rPr lang="en-US" sz="2700" b="1" dirty="0">
                <a:solidFill>
                  <a:srgbClr val="C00000"/>
                </a:solidFill>
                <a:effectLst>
                  <a:outerShdw blurRad="38100" dist="38100" dir="2700000" algn="tl">
                    <a:srgbClr val="C0C0C0"/>
                  </a:outerShdw>
                </a:effectLst>
                <a:latin typeface="Comic Sans MS" pitchFamily="66" charset="0"/>
              </a:rPr>
              <a:t>farmers was fading away</a:t>
            </a:r>
            <a:r>
              <a:rPr lang="en-US" sz="2700" b="1" dirty="0">
                <a:effectLst>
                  <a:outerShdw blurRad="38100" dist="38100" dir="2700000" algn="tl">
                    <a:srgbClr val="C0C0C0"/>
                  </a:outerShdw>
                </a:effectLst>
                <a:latin typeface="Comic Sans MS" pitchFamily="66" charset="0"/>
              </a:rPr>
              <a:t>.</a:t>
            </a:r>
          </a:p>
          <a:p>
            <a:pPr marL="512763" indent="-512763">
              <a:spcBef>
                <a:spcPct val="50000"/>
              </a:spcBef>
              <a:buClr>
                <a:srgbClr val="C18B05"/>
              </a:buClr>
              <a:buSzPct val="90000"/>
              <a:buFont typeface="Wingdings" pitchFamily="2" charset="2"/>
              <a:buAutoNum type="arabicPeriod"/>
            </a:pPr>
            <a:r>
              <a:rPr lang="en-US" sz="2700" b="1" dirty="0">
                <a:effectLst>
                  <a:outerShdw blurRad="38100" dist="38100" dir="2700000" algn="tl">
                    <a:srgbClr val="C0C0C0"/>
                  </a:outerShdw>
                </a:effectLst>
                <a:latin typeface="Comic Sans MS" pitchFamily="66" charset="0"/>
              </a:rPr>
              <a:t>Race divided the Populist Party, </a:t>
            </a:r>
            <a:br>
              <a:rPr lang="en-US" sz="2700" b="1" dirty="0">
                <a:effectLst>
                  <a:outerShdw blurRad="38100" dist="38100" dir="2700000" algn="tl">
                    <a:srgbClr val="C0C0C0"/>
                  </a:outerShdw>
                </a:effectLst>
                <a:latin typeface="Comic Sans MS" pitchFamily="66" charset="0"/>
              </a:rPr>
            </a:br>
            <a:r>
              <a:rPr lang="en-US" sz="2700" b="1" dirty="0">
                <a:effectLst>
                  <a:outerShdw blurRad="38100" dist="38100" dir="2700000" algn="tl">
                    <a:srgbClr val="C0C0C0"/>
                  </a:outerShdw>
                </a:effectLst>
                <a:latin typeface="Comic Sans MS" pitchFamily="66" charset="0"/>
              </a:rPr>
              <a:t>especially in the South.</a:t>
            </a:r>
          </a:p>
          <a:p>
            <a:pPr marL="512763" indent="-512763">
              <a:spcBef>
                <a:spcPct val="50000"/>
              </a:spcBef>
              <a:buClr>
                <a:srgbClr val="C18B05"/>
              </a:buClr>
              <a:buSzPct val="90000"/>
              <a:buFont typeface="Wingdings" pitchFamily="2" charset="2"/>
              <a:buAutoNum type="arabicPeriod"/>
            </a:pPr>
            <a:r>
              <a:rPr lang="en-US" sz="2700" b="1" dirty="0">
                <a:effectLst>
                  <a:outerShdw blurRad="38100" dist="38100" dir="2700000" algn="tl">
                    <a:srgbClr val="C0C0C0"/>
                  </a:outerShdw>
                </a:effectLst>
                <a:latin typeface="Comic Sans MS" pitchFamily="66" charset="0"/>
              </a:rPr>
              <a:t>The Populists were not able to break</a:t>
            </a:r>
            <a:br>
              <a:rPr lang="en-US" sz="2700" b="1" dirty="0">
                <a:effectLst>
                  <a:outerShdw blurRad="38100" dist="38100" dir="2700000" algn="tl">
                    <a:srgbClr val="C0C0C0"/>
                  </a:outerShdw>
                </a:effectLst>
                <a:latin typeface="Comic Sans MS" pitchFamily="66" charset="0"/>
              </a:rPr>
            </a:br>
            <a:r>
              <a:rPr lang="en-US" sz="2700" b="1" dirty="0">
                <a:effectLst>
                  <a:outerShdw blurRad="38100" dist="38100" dir="2700000" algn="tl">
                    <a:srgbClr val="C0C0C0"/>
                  </a:outerShdw>
                </a:effectLst>
                <a:latin typeface="Comic Sans MS" pitchFamily="66" charset="0"/>
              </a:rPr>
              <a:t>existing party loyalties.</a:t>
            </a:r>
          </a:p>
          <a:p>
            <a:pPr marL="512763" indent="-512763">
              <a:spcBef>
                <a:spcPct val="50000"/>
              </a:spcBef>
              <a:buClr>
                <a:srgbClr val="C18B05"/>
              </a:buClr>
              <a:buSzPct val="90000"/>
              <a:buFont typeface="Wingdings" pitchFamily="2" charset="2"/>
              <a:buAutoNum type="arabicPeriod"/>
            </a:pPr>
            <a:r>
              <a:rPr lang="en-US" sz="2700" b="1" dirty="0">
                <a:solidFill>
                  <a:srgbClr val="C00000"/>
                </a:solidFill>
                <a:effectLst>
                  <a:outerShdw blurRad="38100" dist="38100" dir="2700000" algn="tl">
                    <a:srgbClr val="C0C0C0"/>
                  </a:outerShdw>
                </a:effectLst>
                <a:latin typeface="Comic Sans MS" pitchFamily="66" charset="0"/>
              </a:rPr>
              <a:t>Most of their agenda was co-opted by</a:t>
            </a:r>
            <a:br>
              <a:rPr lang="en-US" sz="2700" b="1" dirty="0">
                <a:solidFill>
                  <a:srgbClr val="C00000"/>
                </a:solidFill>
                <a:effectLst>
                  <a:outerShdw blurRad="38100" dist="38100" dir="2700000" algn="tl">
                    <a:srgbClr val="C0C0C0"/>
                  </a:outerShdw>
                </a:effectLst>
                <a:latin typeface="Comic Sans MS" pitchFamily="66" charset="0"/>
              </a:rPr>
            </a:br>
            <a:r>
              <a:rPr lang="en-US" sz="2700" b="1" dirty="0">
                <a:solidFill>
                  <a:srgbClr val="C00000"/>
                </a:solidFill>
                <a:effectLst>
                  <a:outerShdw blurRad="38100" dist="38100" dir="2700000" algn="tl">
                    <a:srgbClr val="C0C0C0"/>
                  </a:outerShdw>
                </a:effectLst>
                <a:latin typeface="Comic Sans MS" pitchFamily="66" charset="0"/>
              </a:rPr>
              <a:t>the Democratic Party.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9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9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95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95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95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WB-stars">
  <a:themeElements>
    <a:clrScheme name="RWB-sta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WB-star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WB-sta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WB-sta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WB-sta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WB-sta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WB-sta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WB-sta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WB-star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WB-sta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WB-sta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WB-sta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WB-sta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WB-sta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RWB-stars</Template>
  <TotalTime>1843</TotalTime>
  <Words>537</Words>
  <Application>Microsoft Office PowerPoint</Application>
  <PresentationFormat>On-screen Show (4:3)</PresentationFormat>
  <Paragraphs>88</Paragraphs>
  <Slides>23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StageCoach</vt:lpstr>
      <vt:lpstr>Berlin Sans FB</vt:lpstr>
      <vt:lpstr>Comic Sans MS</vt:lpstr>
      <vt:lpstr>Wingdings</vt:lpstr>
      <vt:lpstr>Hurry Up</vt:lpstr>
      <vt:lpstr>Jokerman</vt:lpstr>
      <vt:lpstr>RWB-stars</vt:lpstr>
      <vt:lpstr>Slide 1</vt:lpstr>
      <vt:lpstr>Slide 2</vt:lpstr>
      <vt:lpstr>Slide 3</vt:lpstr>
      <vt:lpstr>Slide 4</vt:lpstr>
      <vt:lpstr>GRANGE MOVEMENT</vt:lpstr>
      <vt:lpstr>GRANGE MOVEMENT</vt:lpstr>
      <vt:lpstr>GRANGE MOVEMENT</vt:lpstr>
      <vt:lpstr>Slide 8</vt:lpstr>
      <vt:lpstr>PANIC OF 1873</vt:lpstr>
      <vt:lpstr>Slide 10</vt:lpstr>
      <vt:lpstr>POPULIST PARTY</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Horace Greeley HS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Populism &amp; the Election of 1896</dc:title>
  <dc:creator>Susan M. Pojer</dc:creator>
  <cp:lastModifiedBy>Alex</cp:lastModifiedBy>
  <cp:revision>131</cp:revision>
  <cp:lastPrinted>1601-01-01T00:00:00Z</cp:lastPrinted>
  <dcterms:created xsi:type="dcterms:W3CDTF">2004-02-09T01:39:57Z</dcterms:created>
  <dcterms:modified xsi:type="dcterms:W3CDTF">2012-02-21T00:23:36Z</dcterms:modified>
</cp:coreProperties>
</file>