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9" r:id="rId1"/>
  </p:sldMasterIdLst>
  <p:notesMasterIdLst>
    <p:notesMasterId r:id="rId43"/>
  </p:notesMasterIdLst>
  <p:sldIdLst>
    <p:sldId id="256" r:id="rId2"/>
    <p:sldId id="288" r:id="rId3"/>
    <p:sldId id="281" r:id="rId4"/>
    <p:sldId id="303" r:id="rId5"/>
    <p:sldId id="302" r:id="rId6"/>
    <p:sldId id="257" r:id="rId7"/>
    <p:sldId id="282" r:id="rId8"/>
    <p:sldId id="286" r:id="rId9"/>
    <p:sldId id="260" r:id="rId10"/>
    <p:sldId id="262" r:id="rId11"/>
    <p:sldId id="263" r:id="rId12"/>
    <p:sldId id="296" r:id="rId13"/>
    <p:sldId id="297" r:id="rId14"/>
    <p:sldId id="270" r:id="rId15"/>
    <p:sldId id="298" r:id="rId16"/>
    <p:sldId id="299" r:id="rId17"/>
    <p:sldId id="300" r:id="rId18"/>
    <p:sldId id="267" r:id="rId19"/>
    <p:sldId id="268" r:id="rId20"/>
    <p:sldId id="271" r:id="rId21"/>
    <p:sldId id="273" r:id="rId22"/>
    <p:sldId id="274" r:id="rId23"/>
    <p:sldId id="275" r:id="rId24"/>
    <p:sldId id="276" r:id="rId25"/>
    <p:sldId id="272" r:id="rId26"/>
    <p:sldId id="301" r:id="rId27"/>
    <p:sldId id="278" r:id="rId28"/>
    <p:sldId id="279" r:id="rId29"/>
    <p:sldId id="290" r:id="rId30"/>
    <p:sldId id="269" r:id="rId31"/>
    <p:sldId id="287" r:id="rId32"/>
    <p:sldId id="264" r:id="rId33"/>
    <p:sldId id="265" r:id="rId34"/>
    <p:sldId id="291" r:id="rId35"/>
    <p:sldId id="295" r:id="rId36"/>
    <p:sldId id="293" r:id="rId37"/>
    <p:sldId id="294" r:id="rId38"/>
    <p:sldId id="266" r:id="rId39"/>
    <p:sldId id="292" r:id="rId40"/>
    <p:sldId id="277" r:id="rId41"/>
    <p:sldId id="289" r:id="rId42"/>
  </p:sldIdLst>
  <p:sldSz cx="9144000" cy="6858000" type="screen4x3"/>
  <p:notesSz cx="6858000" cy="9144000"/>
  <p:custDataLst>
    <p:tags r:id="rId44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84A273B4-AB2C-4C18-B387-3E3330C8B64D}">
          <p14:sldIdLst>
            <p14:sldId id="256"/>
            <p14:sldId id="288"/>
            <p14:sldId id="281"/>
            <p14:sldId id="303"/>
            <p14:sldId id="302"/>
            <p14:sldId id="257"/>
            <p14:sldId id="282"/>
            <p14:sldId id="286"/>
            <p14:sldId id="260"/>
            <p14:sldId id="262"/>
            <p14:sldId id="263"/>
            <p14:sldId id="296"/>
            <p14:sldId id="297"/>
            <p14:sldId id="270"/>
            <p14:sldId id="298"/>
            <p14:sldId id="299"/>
            <p14:sldId id="300"/>
            <p14:sldId id="267"/>
            <p14:sldId id="268"/>
            <p14:sldId id="271"/>
            <p14:sldId id="273"/>
            <p14:sldId id="274"/>
            <p14:sldId id="275"/>
            <p14:sldId id="276"/>
            <p14:sldId id="272"/>
            <p14:sldId id="301"/>
            <p14:sldId id="278"/>
            <p14:sldId id="279"/>
            <p14:sldId id="290"/>
            <p14:sldId id="269"/>
            <p14:sldId id="287"/>
            <p14:sldId id="264"/>
            <p14:sldId id="265"/>
            <p14:sldId id="291"/>
            <p14:sldId id="295"/>
            <p14:sldId id="293"/>
            <p14:sldId id="294"/>
            <p14:sldId id="266"/>
            <p14:sldId id="292"/>
            <p14:sldId id="277"/>
            <p14:sldId id="28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412" autoAdjust="0"/>
  </p:normalViewPr>
  <p:slideViewPr>
    <p:cSldViewPr>
      <p:cViewPr varScale="1">
        <p:scale>
          <a:sx n="61" d="100"/>
          <a:sy n="61" d="100"/>
        </p:scale>
        <p:origin x="156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1BF4A1A-A3E8-40A7-8DC9-8E1559BBFCDD}" type="doc">
      <dgm:prSet loTypeId="urn:microsoft.com/office/officeart/2011/layout/TabList" loCatId="list" qsTypeId="urn:microsoft.com/office/officeart/2005/8/quickstyle/simple1" qsCatId="simple" csTypeId="urn:microsoft.com/office/officeart/2005/8/colors/accent5_2" csCatId="accent5" phldr="1"/>
      <dgm:spPr/>
      <dgm:t>
        <a:bodyPr/>
        <a:lstStyle/>
        <a:p>
          <a:endParaRPr lang="en-US"/>
        </a:p>
      </dgm:t>
    </dgm:pt>
    <dgm:pt modelId="{C6F400D2-EBD9-4006-AE09-B6C901614F0D}">
      <dgm:prSet phldrT="[Text]" custT="1"/>
      <dgm:spPr/>
      <dgm:t>
        <a:bodyPr/>
        <a:lstStyle/>
        <a:p>
          <a:r>
            <a:rPr lang="en-US" sz="2800" b="1" dirty="0">
              <a:solidFill>
                <a:schemeClr val="accent4">
                  <a:lumMod val="10000"/>
                </a:schemeClr>
              </a:solidFill>
            </a:rPr>
            <a:t>Early Victorian </a:t>
          </a:r>
          <a:r>
            <a:rPr lang="en-US" sz="2800" b="1" dirty="0">
              <a:solidFill>
                <a:srgbClr val="DADADA">
                  <a:lumMod val="10000"/>
                </a:srgbClr>
              </a:solidFill>
              <a:latin typeface="+mj-lt"/>
              <a:ea typeface="+mn-ea"/>
              <a:cs typeface="+mn-cs"/>
            </a:rPr>
            <a:t>(</a:t>
          </a:r>
          <a:r>
            <a:rPr lang="en-US" sz="2800" b="1" dirty="0">
              <a:solidFill>
                <a:schemeClr val="accent4">
                  <a:lumMod val="10000"/>
                </a:schemeClr>
              </a:solidFill>
              <a:latin typeface="+mj-lt"/>
            </a:rPr>
            <a:t>1837 to 1850)</a:t>
          </a:r>
          <a:endParaRPr lang="en-US" sz="2800" b="1" dirty="0">
            <a:solidFill>
              <a:schemeClr val="accent4">
                <a:lumMod val="10000"/>
              </a:schemeClr>
            </a:solidFill>
          </a:endParaRPr>
        </a:p>
      </dgm:t>
    </dgm:pt>
    <dgm:pt modelId="{98DF5305-BA69-4A44-B343-DA8380A0E0BB}" type="parTrans" cxnId="{9EEFDA81-8149-420D-B630-B8FA1D66C5B9}">
      <dgm:prSet/>
      <dgm:spPr/>
      <dgm:t>
        <a:bodyPr/>
        <a:lstStyle/>
        <a:p>
          <a:endParaRPr lang="en-US"/>
        </a:p>
      </dgm:t>
    </dgm:pt>
    <dgm:pt modelId="{7AC80891-CB3C-4A43-ACF1-D8424F137244}" type="sibTrans" cxnId="{9EEFDA81-8149-420D-B630-B8FA1D66C5B9}">
      <dgm:prSet/>
      <dgm:spPr/>
      <dgm:t>
        <a:bodyPr/>
        <a:lstStyle/>
        <a:p>
          <a:endParaRPr lang="en-US"/>
        </a:p>
      </dgm:t>
    </dgm:pt>
    <dgm:pt modelId="{C2EB988B-1AE1-418E-BF7D-A07B0119E6AB}">
      <dgm:prSet phldrT="[Text]" phldr="1"/>
      <dgm:spPr/>
      <dgm:t>
        <a:bodyPr/>
        <a:lstStyle/>
        <a:p>
          <a:endParaRPr lang="en-US" dirty="0"/>
        </a:p>
      </dgm:t>
    </dgm:pt>
    <dgm:pt modelId="{7709A4A9-4B24-450A-AA2E-29022C8DDDC6}" type="parTrans" cxnId="{8AD79408-FD97-422A-9C54-F00092146B0E}">
      <dgm:prSet/>
      <dgm:spPr/>
      <dgm:t>
        <a:bodyPr/>
        <a:lstStyle/>
        <a:p>
          <a:endParaRPr lang="en-US"/>
        </a:p>
      </dgm:t>
    </dgm:pt>
    <dgm:pt modelId="{47721440-A7EF-4B8F-85DB-928261412739}" type="sibTrans" cxnId="{8AD79408-FD97-422A-9C54-F00092146B0E}">
      <dgm:prSet/>
      <dgm:spPr/>
      <dgm:t>
        <a:bodyPr/>
        <a:lstStyle/>
        <a:p>
          <a:endParaRPr lang="en-US"/>
        </a:p>
      </dgm:t>
    </dgm:pt>
    <dgm:pt modelId="{12BF0FAB-B8DA-43B6-A380-F3FCB11930E9}">
      <dgm:prSet phldrT="[Text]" phldr="1" custT="1"/>
      <dgm:spPr/>
      <dgm:t>
        <a:bodyPr/>
        <a:lstStyle/>
        <a:p>
          <a:endParaRPr lang="en-US" sz="2400" dirty="0"/>
        </a:p>
      </dgm:t>
    </dgm:pt>
    <dgm:pt modelId="{14F3AE88-A6A8-4F94-B163-8F1F2FF3B661}" type="parTrans" cxnId="{F604D552-45A7-47C1-B1D9-35D8A0FD3196}">
      <dgm:prSet/>
      <dgm:spPr/>
      <dgm:t>
        <a:bodyPr/>
        <a:lstStyle/>
        <a:p>
          <a:endParaRPr lang="en-US"/>
        </a:p>
      </dgm:t>
    </dgm:pt>
    <dgm:pt modelId="{667CD4B9-64B1-4486-A4B0-9C94B230ED48}" type="sibTrans" cxnId="{F604D552-45A7-47C1-B1D9-35D8A0FD3196}">
      <dgm:prSet/>
      <dgm:spPr/>
      <dgm:t>
        <a:bodyPr/>
        <a:lstStyle/>
        <a:p>
          <a:endParaRPr lang="en-US"/>
        </a:p>
      </dgm:t>
    </dgm:pt>
    <dgm:pt modelId="{A9DEC5DB-08E5-4E20-A46F-317A56F46CDC}">
      <dgm:prSet phldrT="[Text]" custT="1"/>
      <dgm:spPr/>
      <dgm:t>
        <a:bodyPr/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solidFill>
                <a:srgbClr val="DADADA">
                  <a:lumMod val="10000"/>
                </a:srgbClr>
              </a:solidFill>
              <a:latin typeface="Garamond"/>
              <a:ea typeface="+mn-ea"/>
              <a:cs typeface="+mn-cs"/>
            </a:rPr>
            <a:t>Mid-Victorian (</a:t>
          </a:r>
          <a:r>
            <a:rPr lang="en-US" sz="2800" b="1" kern="1200" dirty="0">
              <a:solidFill>
                <a:schemeClr val="accent4">
                  <a:lumMod val="10000"/>
                </a:schemeClr>
              </a:solidFill>
            </a:rPr>
            <a:t>1851 to 1879</a:t>
          </a:r>
          <a:r>
            <a:rPr lang="en-US" sz="2800" b="1" kern="1200" dirty="0">
              <a:solidFill>
                <a:srgbClr val="DADADA">
                  <a:lumMod val="10000"/>
                </a:srgbClr>
              </a:solidFill>
              <a:latin typeface="Garamond"/>
              <a:ea typeface="+mn-ea"/>
              <a:cs typeface="+mn-cs"/>
            </a:rPr>
            <a:t>)</a:t>
          </a:r>
        </a:p>
      </dgm:t>
    </dgm:pt>
    <dgm:pt modelId="{8EBE6017-9DB0-4024-82DA-FD696E8D26AA}" type="parTrans" cxnId="{6F325E51-01C9-430D-8193-6754F6F57F49}">
      <dgm:prSet/>
      <dgm:spPr/>
      <dgm:t>
        <a:bodyPr/>
        <a:lstStyle/>
        <a:p>
          <a:endParaRPr lang="en-US"/>
        </a:p>
      </dgm:t>
    </dgm:pt>
    <dgm:pt modelId="{15741AB2-54C2-496B-9687-86FEB446A134}" type="sibTrans" cxnId="{6F325E51-01C9-430D-8193-6754F6F57F49}">
      <dgm:prSet/>
      <dgm:spPr/>
      <dgm:t>
        <a:bodyPr/>
        <a:lstStyle/>
        <a:p>
          <a:endParaRPr lang="en-US"/>
        </a:p>
      </dgm:t>
    </dgm:pt>
    <dgm:pt modelId="{FF695E36-07C7-4A0D-982F-D49245C0B926}">
      <dgm:prSet phldrT="[Text]" phldr="1"/>
      <dgm:spPr/>
      <dgm:t>
        <a:bodyPr/>
        <a:lstStyle/>
        <a:p>
          <a:endParaRPr lang="en-US"/>
        </a:p>
      </dgm:t>
    </dgm:pt>
    <dgm:pt modelId="{29963C6B-ADB7-4F89-A04F-FE52F455F888}" type="parTrans" cxnId="{3EC2F5A1-E1AA-4D99-888F-4B8E0E21EC74}">
      <dgm:prSet/>
      <dgm:spPr/>
      <dgm:t>
        <a:bodyPr/>
        <a:lstStyle/>
        <a:p>
          <a:endParaRPr lang="en-US"/>
        </a:p>
      </dgm:t>
    </dgm:pt>
    <dgm:pt modelId="{4AB2ABE3-4234-4778-92A7-E5D85B2CD515}" type="sibTrans" cxnId="{3EC2F5A1-E1AA-4D99-888F-4B8E0E21EC74}">
      <dgm:prSet/>
      <dgm:spPr/>
      <dgm:t>
        <a:bodyPr/>
        <a:lstStyle/>
        <a:p>
          <a:endParaRPr lang="en-US"/>
        </a:p>
      </dgm:t>
    </dgm:pt>
    <dgm:pt modelId="{983ABD86-FB91-4915-B1A1-94FA9C7E14F9}">
      <dgm:prSet phldrT="[Text]" phldr="1" custT="1"/>
      <dgm:spPr/>
      <dgm:t>
        <a:bodyPr/>
        <a:lstStyle/>
        <a:p>
          <a:endParaRPr lang="en-US" sz="2400" dirty="0"/>
        </a:p>
      </dgm:t>
    </dgm:pt>
    <dgm:pt modelId="{F93BDBCF-DBC1-46E8-9F42-C52CDFD0395F}" type="parTrans" cxnId="{C4E8187C-0850-4A02-93A6-7F1C34EA92AB}">
      <dgm:prSet/>
      <dgm:spPr/>
      <dgm:t>
        <a:bodyPr/>
        <a:lstStyle/>
        <a:p>
          <a:endParaRPr lang="en-US"/>
        </a:p>
      </dgm:t>
    </dgm:pt>
    <dgm:pt modelId="{D029B259-1D71-4C82-B705-B19D1F524898}" type="sibTrans" cxnId="{C4E8187C-0850-4A02-93A6-7F1C34EA92AB}">
      <dgm:prSet/>
      <dgm:spPr/>
      <dgm:t>
        <a:bodyPr/>
        <a:lstStyle/>
        <a:p>
          <a:endParaRPr lang="en-US"/>
        </a:p>
      </dgm:t>
    </dgm:pt>
    <dgm:pt modelId="{69A67923-4C76-4F41-8AFE-B939E0491BC1}">
      <dgm:prSet phldrT="[Text]" custT="1"/>
      <dgm:spPr/>
      <dgm:t>
        <a:bodyPr/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solidFill>
                <a:srgbClr val="DADADA">
                  <a:lumMod val="10000"/>
                </a:srgbClr>
              </a:solidFill>
              <a:latin typeface="Garamond"/>
              <a:ea typeface="+mn-ea"/>
              <a:cs typeface="+mn-cs"/>
            </a:rPr>
            <a:t>Late Victorian </a:t>
          </a:r>
          <a:r>
            <a:rPr lang="en-US" sz="2800" b="1" kern="1200" dirty="0">
              <a:solidFill>
                <a:srgbClr val="DADADA">
                  <a:lumMod val="10000"/>
                </a:srgbClr>
              </a:solidFill>
              <a:latin typeface="+mj-lt"/>
              <a:ea typeface="+mn-ea"/>
              <a:cs typeface="+mn-cs"/>
            </a:rPr>
            <a:t>(</a:t>
          </a:r>
          <a:r>
            <a:rPr lang="en-US" sz="2800" b="1" kern="1200" dirty="0">
              <a:solidFill>
                <a:schemeClr val="accent4">
                  <a:lumMod val="10000"/>
                </a:schemeClr>
              </a:solidFill>
            </a:rPr>
            <a:t>1880 to 1901</a:t>
          </a:r>
          <a:r>
            <a:rPr lang="en-US" sz="2800" b="1" kern="1200" dirty="0">
              <a:solidFill>
                <a:schemeClr val="accent4">
                  <a:lumMod val="10000"/>
                </a:schemeClr>
              </a:solidFill>
              <a:latin typeface="+mj-lt"/>
            </a:rPr>
            <a:t>)</a:t>
          </a:r>
          <a:r>
            <a:rPr lang="en-US" sz="2800" b="1" kern="1200" dirty="0">
              <a:solidFill>
                <a:srgbClr val="DADADA">
                  <a:lumMod val="10000"/>
                </a:srgbClr>
              </a:solidFill>
              <a:latin typeface="Garamond"/>
              <a:ea typeface="+mn-ea"/>
              <a:cs typeface="+mn-cs"/>
            </a:rPr>
            <a:t> </a:t>
          </a:r>
        </a:p>
      </dgm:t>
    </dgm:pt>
    <dgm:pt modelId="{0D46078F-D669-4F18-BC84-4DCD29099D63}" type="parTrans" cxnId="{9AFE7D3E-8A35-4B77-B52C-140E6F943430}">
      <dgm:prSet/>
      <dgm:spPr/>
      <dgm:t>
        <a:bodyPr/>
        <a:lstStyle/>
        <a:p>
          <a:endParaRPr lang="en-US"/>
        </a:p>
      </dgm:t>
    </dgm:pt>
    <dgm:pt modelId="{EF65946A-A34E-4A4E-B44F-2814132A835F}" type="sibTrans" cxnId="{9AFE7D3E-8A35-4B77-B52C-140E6F943430}">
      <dgm:prSet/>
      <dgm:spPr/>
      <dgm:t>
        <a:bodyPr/>
        <a:lstStyle/>
        <a:p>
          <a:endParaRPr lang="en-US"/>
        </a:p>
      </dgm:t>
    </dgm:pt>
    <dgm:pt modelId="{95DC3FE0-B15E-4D1A-9A24-34CC10FBCDED}">
      <dgm:prSet phldrT="[Text]" phldr="1"/>
      <dgm:spPr/>
      <dgm:t>
        <a:bodyPr/>
        <a:lstStyle/>
        <a:p>
          <a:endParaRPr lang="en-US"/>
        </a:p>
      </dgm:t>
    </dgm:pt>
    <dgm:pt modelId="{CB3CED52-F130-4458-8A67-579EC0EBDC2E}" type="parTrans" cxnId="{C42FCEBF-C2AE-4119-83EE-5BD1C2C6B2BC}">
      <dgm:prSet/>
      <dgm:spPr/>
      <dgm:t>
        <a:bodyPr/>
        <a:lstStyle/>
        <a:p>
          <a:endParaRPr lang="en-US"/>
        </a:p>
      </dgm:t>
    </dgm:pt>
    <dgm:pt modelId="{ADDFCA7A-E6EC-4821-AFC8-3DA1509D1CC0}" type="sibTrans" cxnId="{C42FCEBF-C2AE-4119-83EE-5BD1C2C6B2BC}">
      <dgm:prSet/>
      <dgm:spPr/>
      <dgm:t>
        <a:bodyPr/>
        <a:lstStyle/>
        <a:p>
          <a:endParaRPr lang="en-US"/>
        </a:p>
      </dgm:t>
    </dgm:pt>
    <dgm:pt modelId="{D47B3918-D1B6-47D8-9868-AEF3C76D57B4}">
      <dgm:prSet phldrT="[Text]" phldr="1" custT="1"/>
      <dgm:spPr/>
      <dgm:t>
        <a:bodyPr/>
        <a:lstStyle/>
        <a:p>
          <a:endParaRPr lang="en-US" sz="2400" dirty="0"/>
        </a:p>
      </dgm:t>
    </dgm:pt>
    <dgm:pt modelId="{7129978B-1EB8-4FDB-A058-FEEA98467B65}" type="parTrans" cxnId="{9779D0BD-1FE4-4C4F-AAEC-279CC6F5F51E}">
      <dgm:prSet/>
      <dgm:spPr/>
      <dgm:t>
        <a:bodyPr/>
        <a:lstStyle/>
        <a:p>
          <a:endParaRPr lang="en-US"/>
        </a:p>
      </dgm:t>
    </dgm:pt>
    <dgm:pt modelId="{6FC0B040-B921-4878-A998-653F02B9CE56}" type="sibTrans" cxnId="{9779D0BD-1FE4-4C4F-AAEC-279CC6F5F51E}">
      <dgm:prSet/>
      <dgm:spPr/>
      <dgm:t>
        <a:bodyPr/>
        <a:lstStyle/>
        <a:p>
          <a:endParaRPr lang="en-US"/>
        </a:p>
      </dgm:t>
    </dgm:pt>
    <dgm:pt modelId="{9EA21166-7A4E-4A58-B0A6-1023E52011ED}" type="pres">
      <dgm:prSet presAssocID="{41BF4A1A-A3E8-40A7-8DC9-8E1559BBFCDD}" presName="Name0" presStyleCnt="0">
        <dgm:presLayoutVars>
          <dgm:chMax/>
          <dgm:chPref val="3"/>
          <dgm:dir/>
          <dgm:animOne val="branch"/>
          <dgm:animLvl val="lvl"/>
        </dgm:presLayoutVars>
      </dgm:prSet>
      <dgm:spPr/>
    </dgm:pt>
    <dgm:pt modelId="{9947540F-73D9-46FD-B1C2-3BA8F8E835BC}" type="pres">
      <dgm:prSet presAssocID="{C6F400D2-EBD9-4006-AE09-B6C901614F0D}" presName="composite" presStyleCnt="0"/>
      <dgm:spPr/>
    </dgm:pt>
    <dgm:pt modelId="{204C858E-33A9-4798-B13E-26BB6C79EB3E}" type="pres">
      <dgm:prSet presAssocID="{C6F400D2-EBD9-4006-AE09-B6C901614F0D}" presName="FirstChild" presStyleLbl="revTx" presStyleIdx="0" presStyleCnt="6">
        <dgm:presLayoutVars>
          <dgm:chMax val="0"/>
          <dgm:chPref val="0"/>
          <dgm:bulletEnabled val="1"/>
        </dgm:presLayoutVars>
      </dgm:prSet>
      <dgm:spPr/>
    </dgm:pt>
    <dgm:pt modelId="{56D8E4BA-43EF-41B5-8AEB-FC487CDE5524}" type="pres">
      <dgm:prSet presAssocID="{C6F400D2-EBD9-4006-AE09-B6C901614F0D}" presName="Parent" presStyleLbl="alignNode1" presStyleIdx="0" presStyleCnt="3" custScaleX="250275">
        <dgm:presLayoutVars>
          <dgm:chMax val="3"/>
          <dgm:chPref val="3"/>
          <dgm:bulletEnabled val="1"/>
        </dgm:presLayoutVars>
      </dgm:prSet>
      <dgm:spPr/>
    </dgm:pt>
    <dgm:pt modelId="{A77A7FE7-B3C2-4CE6-BF03-1013BFDC98A4}" type="pres">
      <dgm:prSet presAssocID="{C6F400D2-EBD9-4006-AE09-B6C901614F0D}" presName="Accent" presStyleLbl="parChTrans1D1" presStyleIdx="0" presStyleCnt="3" custFlipVert="1" custSzY="45720" custScaleX="78541"/>
      <dgm:spPr/>
    </dgm:pt>
    <dgm:pt modelId="{F1ABF14B-FB12-4D63-8C5F-4DA4E50CECAC}" type="pres">
      <dgm:prSet presAssocID="{C6F400D2-EBD9-4006-AE09-B6C901614F0D}" presName="Child" presStyleLbl="revTx" presStyleIdx="1" presStyleCnt="6">
        <dgm:presLayoutVars>
          <dgm:chMax val="0"/>
          <dgm:chPref val="0"/>
          <dgm:bulletEnabled val="1"/>
        </dgm:presLayoutVars>
      </dgm:prSet>
      <dgm:spPr/>
    </dgm:pt>
    <dgm:pt modelId="{5F3137FA-479A-4944-BBA6-3048F7BAFF37}" type="pres">
      <dgm:prSet presAssocID="{7AC80891-CB3C-4A43-ACF1-D8424F137244}" presName="sibTrans" presStyleCnt="0"/>
      <dgm:spPr/>
    </dgm:pt>
    <dgm:pt modelId="{28004688-2C24-49ED-9C7F-DD3218B870A3}" type="pres">
      <dgm:prSet presAssocID="{A9DEC5DB-08E5-4E20-A46F-317A56F46CDC}" presName="composite" presStyleCnt="0"/>
      <dgm:spPr/>
    </dgm:pt>
    <dgm:pt modelId="{D7ADF757-6230-467C-A63B-083C771BA683}" type="pres">
      <dgm:prSet presAssocID="{A9DEC5DB-08E5-4E20-A46F-317A56F46CDC}" presName="FirstChild" presStyleLbl="revTx" presStyleIdx="2" presStyleCnt="6">
        <dgm:presLayoutVars>
          <dgm:chMax val="0"/>
          <dgm:chPref val="0"/>
          <dgm:bulletEnabled val="1"/>
        </dgm:presLayoutVars>
      </dgm:prSet>
      <dgm:spPr/>
    </dgm:pt>
    <dgm:pt modelId="{C553CD9E-BAD1-4FBD-976F-0B367F3463EB}" type="pres">
      <dgm:prSet presAssocID="{A9DEC5DB-08E5-4E20-A46F-317A56F46CDC}" presName="Parent" presStyleLbl="alignNode1" presStyleIdx="1" presStyleCnt="3" custScaleX="264011" custLinFactNeighborX="86" custLinFactNeighborY="-6100">
        <dgm:presLayoutVars>
          <dgm:chMax val="3"/>
          <dgm:chPref val="3"/>
          <dgm:bulletEnabled val="1"/>
        </dgm:presLayoutVars>
      </dgm:prSet>
      <dgm:spPr/>
    </dgm:pt>
    <dgm:pt modelId="{C0F3EE00-8FA5-43BF-9E59-DE272C04DA6F}" type="pres">
      <dgm:prSet presAssocID="{A9DEC5DB-08E5-4E20-A46F-317A56F46CDC}" presName="Accent" presStyleLbl="parChTrans1D1" presStyleIdx="1" presStyleCnt="3" custSzY="52272" custScaleX="76756"/>
      <dgm:spPr/>
    </dgm:pt>
    <dgm:pt modelId="{CBF4144C-5DC6-467B-92C7-9A0368C8A723}" type="pres">
      <dgm:prSet presAssocID="{A9DEC5DB-08E5-4E20-A46F-317A56F46CDC}" presName="Child" presStyleLbl="revTx" presStyleIdx="3" presStyleCnt="6">
        <dgm:presLayoutVars>
          <dgm:chMax val="0"/>
          <dgm:chPref val="0"/>
          <dgm:bulletEnabled val="1"/>
        </dgm:presLayoutVars>
      </dgm:prSet>
      <dgm:spPr/>
    </dgm:pt>
    <dgm:pt modelId="{B9AC8CE8-DCC2-45F3-9302-9928FF6C6509}" type="pres">
      <dgm:prSet presAssocID="{15741AB2-54C2-496B-9687-86FEB446A134}" presName="sibTrans" presStyleCnt="0"/>
      <dgm:spPr/>
    </dgm:pt>
    <dgm:pt modelId="{7C0BB470-4314-41C8-B1DA-C51AD01B91D4}" type="pres">
      <dgm:prSet presAssocID="{69A67923-4C76-4F41-8AFE-B939E0491BC1}" presName="composite" presStyleCnt="0"/>
      <dgm:spPr/>
    </dgm:pt>
    <dgm:pt modelId="{2AB330EC-16E2-4D9D-AB31-A79A8BF81B23}" type="pres">
      <dgm:prSet presAssocID="{69A67923-4C76-4F41-8AFE-B939E0491BC1}" presName="FirstChild" presStyleLbl="revTx" presStyleIdx="4" presStyleCnt="6">
        <dgm:presLayoutVars>
          <dgm:chMax val="0"/>
          <dgm:chPref val="0"/>
          <dgm:bulletEnabled val="1"/>
        </dgm:presLayoutVars>
      </dgm:prSet>
      <dgm:spPr/>
    </dgm:pt>
    <dgm:pt modelId="{139D9BA5-C0E0-48EB-B2DF-7E071639A3D3}" type="pres">
      <dgm:prSet presAssocID="{69A67923-4C76-4F41-8AFE-B939E0491BC1}" presName="Parent" presStyleLbl="alignNode1" presStyleIdx="2" presStyleCnt="3" custScaleX="260989">
        <dgm:presLayoutVars>
          <dgm:chMax val="3"/>
          <dgm:chPref val="3"/>
          <dgm:bulletEnabled val="1"/>
        </dgm:presLayoutVars>
      </dgm:prSet>
      <dgm:spPr/>
    </dgm:pt>
    <dgm:pt modelId="{50DF7686-B8E4-44C9-9EA2-192EAA14B515}" type="pres">
      <dgm:prSet presAssocID="{69A67923-4C76-4F41-8AFE-B939E0491BC1}" presName="Accent" presStyleLbl="parChTrans1D1" presStyleIdx="2" presStyleCnt="3" custFlipVert="1" custSzY="45720" custScaleX="75225"/>
      <dgm:spPr/>
    </dgm:pt>
    <dgm:pt modelId="{EA33D48F-1F34-4A42-A033-3F2D7148A305}" type="pres">
      <dgm:prSet presAssocID="{69A67923-4C76-4F41-8AFE-B939E0491BC1}" presName="Child" presStyleLbl="revTx" presStyleIdx="5" presStyleCnt="6" custLinFactY="67237" custLinFactNeighborX="1869" custLinFactNeighborY="100000">
        <dgm:presLayoutVars>
          <dgm:chMax val="0"/>
          <dgm:chPref val="0"/>
          <dgm:bulletEnabled val="1"/>
        </dgm:presLayoutVars>
      </dgm:prSet>
      <dgm:spPr/>
    </dgm:pt>
  </dgm:ptLst>
  <dgm:cxnLst>
    <dgm:cxn modelId="{8AD79408-FD97-422A-9C54-F00092146B0E}" srcId="{C6F400D2-EBD9-4006-AE09-B6C901614F0D}" destId="{C2EB988B-1AE1-418E-BF7D-A07B0119E6AB}" srcOrd="0" destOrd="0" parTransId="{7709A4A9-4B24-450A-AA2E-29022C8DDDC6}" sibTransId="{47721440-A7EF-4B8F-85DB-928261412739}"/>
    <dgm:cxn modelId="{C62A2F27-A4CB-4D9C-86DB-27252C9516F6}" type="presOf" srcId="{A9DEC5DB-08E5-4E20-A46F-317A56F46CDC}" destId="{C553CD9E-BAD1-4FBD-976F-0B367F3463EB}" srcOrd="0" destOrd="0" presId="urn:microsoft.com/office/officeart/2011/layout/TabList"/>
    <dgm:cxn modelId="{F61FA62B-EDE9-4E89-B26B-C91ADAE69C01}" type="presOf" srcId="{12BF0FAB-B8DA-43B6-A380-F3FCB11930E9}" destId="{F1ABF14B-FB12-4D63-8C5F-4DA4E50CECAC}" srcOrd="0" destOrd="0" presId="urn:microsoft.com/office/officeart/2011/layout/TabList"/>
    <dgm:cxn modelId="{9AFE7D3E-8A35-4B77-B52C-140E6F943430}" srcId="{41BF4A1A-A3E8-40A7-8DC9-8E1559BBFCDD}" destId="{69A67923-4C76-4F41-8AFE-B939E0491BC1}" srcOrd="2" destOrd="0" parTransId="{0D46078F-D669-4F18-BC84-4DCD29099D63}" sibTransId="{EF65946A-A34E-4A4E-B44F-2814132A835F}"/>
    <dgm:cxn modelId="{6F325E51-01C9-430D-8193-6754F6F57F49}" srcId="{41BF4A1A-A3E8-40A7-8DC9-8E1559BBFCDD}" destId="{A9DEC5DB-08E5-4E20-A46F-317A56F46CDC}" srcOrd="1" destOrd="0" parTransId="{8EBE6017-9DB0-4024-82DA-FD696E8D26AA}" sibTransId="{15741AB2-54C2-496B-9687-86FEB446A134}"/>
    <dgm:cxn modelId="{F604D552-45A7-47C1-B1D9-35D8A0FD3196}" srcId="{C6F400D2-EBD9-4006-AE09-B6C901614F0D}" destId="{12BF0FAB-B8DA-43B6-A380-F3FCB11930E9}" srcOrd="1" destOrd="0" parTransId="{14F3AE88-A6A8-4F94-B163-8F1F2FF3B661}" sibTransId="{667CD4B9-64B1-4486-A4B0-9C94B230ED48}"/>
    <dgm:cxn modelId="{1823EB74-1690-4427-9FF1-F56E76C4280D}" type="presOf" srcId="{69A67923-4C76-4F41-8AFE-B939E0491BC1}" destId="{139D9BA5-C0E0-48EB-B2DF-7E071639A3D3}" srcOrd="0" destOrd="0" presId="urn:microsoft.com/office/officeart/2011/layout/TabList"/>
    <dgm:cxn modelId="{3D6D8558-63D2-4CD6-8DE0-6CDA5B1350AA}" type="presOf" srcId="{983ABD86-FB91-4915-B1A1-94FA9C7E14F9}" destId="{CBF4144C-5DC6-467B-92C7-9A0368C8A723}" srcOrd="0" destOrd="0" presId="urn:microsoft.com/office/officeart/2011/layout/TabList"/>
    <dgm:cxn modelId="{8FF95D79-C663-46E7-B8DB-FE8970C26578}" type="presOf" srcId="{FF695E36-07C7-4A0D-982F-D49245C0B926}" destId="{D7ADF757-6230-467C-A63B-083C771BA683}" srcOrd="0" destOrd="0" presId="urn:microsoft.com/office/officeart/2011/layout/TabList"/>
    <dgm:cxn modelId="{C4E8187C-0850-4A02-93A6-7F1C34EA92AB}" srcId="{A9DEC5DB-08E5-4E20-A46F-317A56F46CDC}" destId="{983ABD86-FB91-4915-B1A1-94FA9C7E14F9}" srcOrd="1" destOrd="0" parTransId="{F93BDBCF-DBC1-46E8-9F42-C52CDFD0395F}" sibTransId="{D029B259-1D71-4C82-B705-B19D1F524898}"/>
    <dgm:cxn modelId="{0368C87D-C0D8-4C19-A67A-B8EFBAC2F572}" type="presOf" srcId="{41BF4A1A-A3E8-40A7-8DC9-8E1559BBFCDD}" destId="{9EA21166-7A4E-4A58-B0A6-1023E52011ED}" srcOrd="0" destOrd="0" presId="urn:microsoft.com/office/officeart/2011/layout/TabList"/>
    <dgm:cxn modelId="{9EEFDA81-8149-420D-B630-B8FA1D66C5B9}" srcId="{41BF4A1A-A3E8-40A7-8DC9-8E1559BBFCDD}" destId="{C6F400D2-EBD9-4006-AE09-B6C901614F0D}" srcOrd="0" destOrd="0" parTransId="{98DF5305-BA69-4A44-B343-DA8380A0E0BB}" sibTransId="{7AC80891-CB3C-4A43-ACF1-D8424F137244}"/>
    <dgm:cxn modelId="{3EC2F5A1-E1AA-4D99-888F-4B8E0E21EC74}" srcId="{A9DEC5DB-08E5-4E20-A46F-317A56F46CDC}" destId="{FF695E36-07C7-4A0D-982F-D49245C0B926}" srcOrd="0" destOrd="0" parTransId="{29963C6B-ADB7-4F89-A04F-FE52F455F888}" sibTransId="{4AB2ABE3-4234-4778-92A7-E5D85B2CD515}"/>
    <dgm:cxn modelId="{9779D0BD-1FE4-4C4F-AAEC-279CC6F5F51E}" srcId="{69A67923-4C76-4F41-8AFE-B939E0491BC1}" destId="{D47B3918-D1B6-47D8-9868-AEF3C76D57B4}" srcOrd="1" destOrd="0" parTransId="{7129978B-1EB8-4FDB-A058-FEEA98467B65}" sibTransId="{6FC0B040-B921-4878-A998-653F02B9CE56}"/>
    <dgm:cxn modelId="{C42FCEBF-C2AE-4119-83EE-5BD1C2C6B2BC}" srcId="{69A67923-4C76-4F41-8AFE-B939E0491BC1}" destId="{95DC3FE0-B15E-4D1A-9A24-34CC10FBCDED}" srcOrd="0" destOrd="0" parTransId="{CB3CED52-F130-4458-8A67-579EC0EBDC2E}" sibTransId="{ADDFCA7A-E6EC-4821-AFC8-3DA1509D1CC0}"/>
    <dgm:cxn modelId="{163C5AE5-F2C7-423E-9CA7-15BAB83A7676}" type="presOf" srcId="{C2EB988B-1AE1-418E-BF7D-A07B0119E6AB}" destId="{204C858E-33A9-4798-B13E-26BB6C79EB3E}" srcOrd="0" destOrd="0" presId="urn:microsoft.com/office/officeart/2011/layout/TabList"/>
    <dgm:cxn modelId="{2E734EE8-1926-496F-907B-FB4FF81FEF39}" type="presOf" srcId="{D47B3918-D1B6-47D8-9868-AEF3C76D57B4}" destId="{EA33D48F-1F34-4A42-A033-3F2D7148A305}" srcOrd="0" destOrd="0" presId="urn:microsoft.com/office/officeart/2011/layout/TabList"/>
    <dgm:cxn modelId="{DF0A51ED-14CA-479D-9331-AD1012BF63DB}" type="presOf" srcId="{C6F400D2-EBD9-4006-AE09-B6C901614F0D}" destId="{56D8E4BA-43EF-41B5-8AEB-FC487CDE5524}" srcOrd="0" destOrd="0" presId="urn:microsoft.com/office/officeart/2011/layout/TabList"/>
    <dgm:cxn modelId="{B98052F9-3D1C-4867-9318-5B518E2505B0}" type="presOf" srcId="{95DC3FE0-B15E-4D1A-9A24-34CC10FBCDED}" destId="{2AB330EC-16E2-4D9D-AB31-A79A8BF81B23}" srcOrd="0" destOrd="0" presId="urn:microsoft.com/office/officeart/2011/layout/TabList"/>
    <dgm:cxn modelId="{1132AEB8-8640-4810-9CC8-E1A3850DA861}" type="presParOf" srcId="{9EA21166-7A4E-4A58-B0A6-1023E52011ED}" destId="{9947540F-73D9-46FD-B1C2-3BA8F8E835BC}" srcOrd="0" destOrd="0" presId="urn:microsoft.com/office/officeart/2011/layout/TabList"/>
    <dgm:cxn modelId="{51A3DBE2-9F6C-474B-8475-57467A7C91B5}" type="presParOf" srcId="{9947540F-73D9-46FD-B1C2-3BA8F8E835BC}" destId="{204C858E-33A9-4798-B13E-26BB6C79EB3E}" srcOrd="0" destOrd="0" presId="urn:microsoft.com/office/officeart/2011/layout/TabList"/>
    <dgm:cxn modelId="{556085FA-5D33-467D-B503-A13D77D4DD0D}" type="presParOf" srcId="{9947540F-73D9-46FD-B1C2-3BA8F8E835BC}" destId="{56D8E4BA-43EF-41B5-8AEB-FC487CDE5524}" srcOrd="1" destOrd="0" presId="urn:microsoft.com/office/officeart/2011/layout/TabList"/>
    <dgm:cxn modelId="{1A722F79-289C-4ABF-99EC-2CCB1ADD6B6A}" type="presParOf" srcId="{9947540F-73D9-46FD-B1C2-3BA8F8E835BC}" destId="{A77A7FE7-B3C2-4CE6-BF03-1013BFDC98A4}" srcOrd="2" destOrd="0" presId="urn:microsoft.com/office/officeart/2011/layout/TabList"/>
    <dgm:cxn modelId="{F5D590B7-943D-494B-A91B-43A8B70D990D}" type="presParOf" srcId="{9EA21166-7A4E-4A58-B0A6-1023E52011ED}" destId="{F1ABF14B-FB12-4D63-8C5F-4DA4E50CECAC}" srcOrd="1" destOrd="0" presId="urn:microsoft.com/office/officeart/2011/layout/TabList"/>
    <dgm:cxn modelId="{9B6CCFB3-748D-48E2-B723-86CC860B7767}" type="presParOf" srcId="{9EA21166-7A4E-4A58-B0A6-1023E52011ED}" destId="{5F3137FA-479A-4944-BBA6-3048F7BAFF37}" srcOrd="2" destOrd="0" presId="urn:microsoft.com/office/officeart/2011/layout/TabList"/>
    <dgm:cxn modelId="{12A56768-C2FE-44D8-A2DA-160A62625918}" type="presParOf" srcId="{9EA21166-7A4E-4A58-B0A6-1023E52011ED}" destId="{28004688-2C24-49ED-9C7F-DD3218B870A3}" srcOrd="3" destOrd="0" presId="urn:microsoft.com/office/officeart/2011/layout/TabList"/>
    <dgm:cxn modelId="{7A547CCC-E804-49C5-A90E-6B43F32F4285}" type="presParOf" srcId="{28004688-2C24-49ED-9C7F-DD3218B870A3}" destId="{D7ADF757-6230-467C-A63B-083C771BA683}" srcOrd="0" destOrd="0" presId="urn:microsoft.com/office/officeart/2011/layout/TabList"/>
    <dgm:cxn modelId="{770B6E28-13C0-4B6E-ABCF-AA880018F006}" type="presParOf" srcId="{28004688-2C24-49ED-9C7F-DD3218B870A3}" destId="{C553CD9E-BAD1-4FBD-976F-0B367F3463EB}" srcOrd="1" destOrd="0" presId="urn:microsoft.com/office/officeart/2011/layout/TabList"/>
    <dgm:cxn modelId="{FE579D91-9CE5-4A86-A9D0-ABACE79BFEBE}" type="presParOf" srcId="{28004688-2C24-49ED-9C7F-DD3218B870A3}" destId="{C0F3EE00-8FA5-43BF-9E59-DE272C04DA6F}" srcOrd="2" destOrd="0" presId="urn:microsoft.com/office/officeart/2011/layout/TabList"/>
    <dgm:cxn modelId="{BD360A39-5927-4F8C-905B-5CB422DF3CF2}" type="presParOf" srcId="{9EA21166-7A4E-4A58-B0A6-1023E52011ED}" destId="{CBF4144C-5DC6-467B-92C7-9A0368C8A723}" srcOrd="4" destOrd="0" presId="urn:microsoft.com/office/officeart/2011/layout/TabList"/>
    <dgm:cxn modelId="{AB7631A7-CEA6-40BA-9C9F-C86BF508FA62}" type="presParOf" srcId="{9EA21166-7A4E-4A58-B0A6-1023E52011ED}" destId="{B9AC8CE8-DCC2-45F3-9302-9928FF6C6509}" srcOrd="5" destOrd="0" presId="urn:microsoft.com/office/officeart/2011/layout/TabList"/>
    <dgm:cxn modelId="{0EC3B973-FB9A-4440-87B0-7E6B86316371}" type="presParOf" srcId="{9EA21166-7A4E-4A58-B0A6-1023E52011ED}" destId="{7C0BB470-4314-41C8-B1DA-C51AD01B91D4}" srcOrd="6" destOrd="0" presId="urn:microsoft.com/office/officeart/2011/layout/TabList"/>
    <dgm:cxn modelId="{98150A10-B992-4067-9A0C-22D2FB5C8273}" type="presParOf" srcId="{7C0BB470-4314-41C8-B1DA-C51AD01B91D4}" destId="{2AB330EC-16E2-4D9D-AB31-A79A8BF81B23}" srcOrd="0" destOrd="0" presId="urn:microsoft.com/office/officeart/2011/layout/TabList"/>
    <dgm:cxn modelId="{CF5234A9-BAAB-4B5E-9213-788AEAD608E5}" type="presParOf" srcId="{7C0BB470-4314-41C8-B1DA-C51AD01B91D4}" destId="{139D9BA5-C0E0-48EB-B2DF-7E071639A3D3}" srcOrd="1" destOrd="0" presId="urn:microsoft.com/office/officeart/2011/layout/TabList"/>
    <dgm:cxn modelId="{EF2668A5-0C37-4611-9E62-B2AE9CB1DE75}" type="presParOf" srcId="{7C0BB470-4314-41C8-B1DA-C51AD01B91D4}" destId="{50DF7686-B8E4-44C9-9EA2-192EAA14B515}" srcOrd="2" destOrd="0" presId="urn:microsoft.com/office/officeart/2011/layout/TabList"/>
    <dgm:cxn modelId="{ACB0D44E-5093-48F4-93EE-4DB8C0AB5314}" type="presParOf" srcId="{9EA21166-7A4E-4A58-B0A6-1023E52011ED}" destId="{EA33D48F-1F34-4A42-A033-3F2D7148A305}" srcOrd="7" destOrd="0" presId="urn:microsoft.com/office/officeart/2011/layout/Tab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DF7686-B8E4-44C9-9EA2-192EAA14B515}">
      <dsp:nvSpPr>
        <dsp:cNvPr id="0" name=""/>
        <dsp:cNvSpPr/>
      </dsp:nvSpPr>
      <dsp:spPr>
        <a:xfrm flipV="1">
          <a:off x="1810958" y="4309036"/>
          <a:ext cx="5961430" cy="45720"/>
        </a:xfrm>
        <a:prstGeom prst="line">
          <a:avLst/>
        </a:prstGeom>
        <a:noFill/>
        <a:ln w="254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0F3EE00-8FA5-43BF-9E59-DE272C04DA6F}">
      <dsp:nvSpPr>
        <dsp:cNvPr id="0" name=""/>
        <dsp:cNvSpPr/>
      </dsp:nvSpPr>
      <dsp:spPr>
        <a:xfrm>
          <a:off x="1765860" y="2440547"/>
          <a:ext cx="6082759" cy="52272"/>
        </a:xfrm>
        <a:prstGeom prst="line">
          <a:avLst/>
        </a:prstGeom>
        <a:noFill/>
        <a:ln w="254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77A7FE7-B3C2-4CE6-BF03-1013BFDC98A4}">
      <dsp:nvSpPr>
        <dsp:cNvPr id="0" name=""/>
        <dsp:cNvSpPr/>
      </dsp:nvSpPr>
      <dsp:spPr>
        <a:xfrm flipV="1">
          <a:off x="1624375" y="581885"/>
          <a:ext cx="6224217" cy="45720"/>
        </a:xfrm>
        <a:prstGeom prst="line">
          <a:avLst/>
        </a:prstGeom>
        <a:noFill/>
        <a:ln w="254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04C858E-33A9-4798-B13E-26BB6C79EB3E}">
      <dsp:nvSpPr>
        <dsp:cNvPr id="0" name=""/>
        <dsp:cNvSpPr/>
      </dsp:nvSpPr>
      <dsp:spPr>
        <a:xfrm>
          <a:off x="2834532" y="1828"/>
          <a:ext cx="5864352" cy="6029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6675" tIns="66675" rIns="66675" bIns="66675" numCol="1" spcCol="1270" anchor="b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500" kern="1200" dirty="0"/>
        </a:p>
      </dsp:txBody>
      <dsp:txXfrm>
        <a:off x="2834532" y="1828"/>
        <a:ext cx="5864352" cy="602916"/>
      </dsp:txXfrm>
    </dsp:sp>
    <dsp:sp modelId="{56D8E4BA-43EF-41B5-8AEB-FC487CDE5524}">
      <dsp:nvSpPr>
        <dsp:cNvPr id="0" name=""/>
        <dsp:cNvSpPr/>
      </dsp:nvSpPr>
      <dsp:spPr>
        <a:xfrm>
          <a:off x="-774084" y="1828"/>
          <a:ext cx="5156786" cy="602916"/>
        </a:xfrm>
        <a:prstGeom prst="round2SameRect">
          <a:avLst>
            <a:gd name="adj1" fmla="val 16670"/>
            <a:gd name="adj2" fmla="val 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solidFill>
                <a:schemeClr val="accent4">
                  <a:lumMod val="10000"/>
                </a:schemeClr>
              </a:solidFill>
            </a:rPr>
            <a:t>Early Victorian </a:t>
          </a:r>
          <a:r>
            <a:rPr lang="en-US" sz="2800" b="1" kern="1200" dirty="0">
              <a:solidFill>
                <a:srgbClr val="DADADA">
                  <a:lumMod val="10000"/>
                </a:srgbClr>
              </a:solidFill>
              <a:latin typeface="+mj-lt"/>
              <a:ea typeface="+mn-ea"/>
              <a:cs typeface="+mn-cs"/>
            </a:rPr>
            <a:t>(</a:t>
          </a:r>
          <a:r>
            <a:rPr lang="en-US" sz="2800" b="1" kern="1200" dirty="0">
              <a:solidFill>
                <a:schemeClr val="accent4">
                  <a:lumMod val="10000"/>
                </a:schemeClr>
              </a:solidFill>
              <a:latin typeface="+mj-lt"/>
            </a:rPr>
            <a:t>1837 to 1850)</a:t>
          </a:r>
          <a:endParaRPr lang="en-US" sz="2800" b="1" kern="1200" dirty="0">
            <a:solidFill>
              <a:schemeClr val="accent4">
                <a:lumMod val="10000"/>
              </a:schemeClr>
            </a:solidFill>
          </a:endParaRPr>
        </a:p>
      </dsp:txBody>
      <dsp:txXfrm>
        <a:off x="-744647" y="31265"/>
        <a:ext cx="5097912" cy="573479"/>
      </dsp:txXfrm>
    </dsp:sp>
    <dsp:sp modelId="{F1ABF14B-FB12-4D63-8C5F-4DA4E50CECAC}">
      <dsp:nvSpPr>
        <dsp:cNvPr id="0" name=""/>
        <dsp:cNvSpPr/>
      </dsp:nvSpPr>
      <dsp:spPr>
        <a:xfrm>
          <a:off x="0" y="627605"/>
          <a:ext cx="7924800" cy="12060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400" kern="1200" dirty="0"/>
        </a:p>
      </dsp:txBody>
      <dsp:txXfrm>
        <a:off x="0" y="627605"/>
        <a:ext cx="7924800" cy="1206014"/>
      </dsp:txXfrm>
    </dsp:sp>
    <dsp:sp modelId="{D7ADF757-6230-467C-A63B-083C771BA683}">
      <dsp:nvSpPr>
        <dsp:cNvPr id="0" name=""/>
        <dsp:cNvSpPr/>
      </dsp:nvSpPr>
      <dsp:spPr>
        <a:xfrm>
          <a:off x="2905288" y="1863766"/>
          <a:ext cx="5864352" cy="6029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6675" tIns="66675" rIns="66675" bIns="66675" numCol="1" spcCol="1270" anchor="b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500" kern="1200"/>
        </a:p>
      </dsp:txBody>
      <dsp:txXfrm>
        <a:off x="2905288" y="1863766"/>
        <a:ext cx="5864352" cy="602916"/>
      </dsp:txXfrm>
    </dsp:sp>
    <dsp:sp modelId="{C553CD9E-BAD1-4FBD-976F-0B367F3463EB}">
      <dsp:nvSpPr>
        <dsp:cNvPr id="0" name=""/>
        <dsp:cNvSpPr/>
      </dsp:nvSpPr>
      <dsp:spPr>
        <a:xfrm>
          <a:off x="-843068" y="1826988"/>
          <a:ext cx="5439809" cy="602916"/>
        </a:xfrm>
        <a:prstGeom prst="round2SameRect">
          <a:avLst>
            <a:gd name="adj1" fmla="val 16670"/>
            <a:gd name="adj2" fmla="val 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solidFill>
                <a:srgbClr val="DADADA">
                  <a:lumMod val="10000"/>
                </a:srgbClr>
              </a:solidFill>
              <a:latin typeface="Garamond"/>
              <a:ea typeface="+mn-ea"/>
              <a:cs typeface="+mn-cs"/>
            </a:rPr>
            <a:t>Mid-Victorian (</a:t>
          </a:r>
          <a:r>
            <a:rPr lang="en-US" sz="2800" b="1" kern="1200" dirty="0">
              <a:solidFill>
                <a:schemeClr val="accent4">
                  <a:lumMod val="10000"/>
                </a:schemeClr>
              </a:solidFill>
            </a:rPr>
            <a:t>1851 to 1879</a:t>
          </a:r>
          <a:r>
            <a:rPr lang="en-US" sz="2800" b="1" kern="1200" dirty="0">
              <a:solidFill>
                <a:srgbClr val="DADADA">
                  <a:lumMod val="10000"/>
                </a:srgbClr>
              </a:solidFill>
              <a:latin typeface="Garamond"/>
              <a:ea typeface="+mn-ea"/>
              <a:cs typeface="+mn-cs"/>
            </a:rPr>
            <a:t>)</a:t>
          </a:r>
        </a:p>
      </dsp:txBody>
      <dsp:txXfrm>
        <a:off x="-813631" y="1856425"/>
        <a:ext cx="5380935" cy="573479"/>
      </dsp:txXfrm>
    </dsp:sp>
    <dsp:sp modelId="{CBF4144C-5DC6-467B-92C7-9A0368C8A723}">
      <dsp:nvSpPr>
        <dsp:cNvPr id="0" name=""/>
        <dsp:cNvSpPr/>
      </dsp:nvSpPr>
      <dsp:spPr>
        <a:xfrm>
          <a:off x="0" y="2492819"/>
          <a:ext cx="7924800" cy="12060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400" kern="1200" dirty="0"/>
        </a:p>
      </dsp:txBody>
      <dsp:txXfrm>
        <a:off x="0" y="2492819"/>
        <a:ext cx="7924800" cy="1206014"/>
      </dsp:txXfrm>
    </dsp:sp>
    <dsp:sp modelId="{2AB330EC-16E2-4D9D-AB31-A79A8BF81B23}">
      <dsp:nvSpPr>
        <dsp:cNvPr id="0" name=""/>
        <dsp:cNvSpPr/>
      </dsp:nvSpPr>
      <dsp:spPr>
        <a:xfrm>
          <a:off x="2889721" y="3728979"/>
          <a:ext cx="5864352" cy="6029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6675" tIns="66675" rIns="66675" bIns="66675" numCol="1" spcCol="1270" anchor="b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500" kern="1200"/>
        </a:p>
      </dsp:txBody>
      <dsp:txXfrm>
        <a:off x="2889721" y="3728979"/>
        <a:ext cx="5864352" cy="602916"/>
      </dsp:txXfrm>
    </dsp:sp>
    <dsp:sp modelId="{139D9BA5-C0E0-48EB-B2DF-7E071639A3D3}">
      <dsp:nvSpPr>
        <dsp:cNvPr id="0" name=""/>
        <dsp:cNvSpPr/>
      </dsp:nvSpPr>
      <dsp:spPr>
        <a:xfrm>
          <a:off x="-829273" y="3728979"/>
          <a:ext cx="5377542" cy="602916"/>
        </a:xfrm>
        <a:prstGeom prst="round2SameRect">
          <a:avLst>
            <a:gd name="adj1" fmla="val 16670"/>
            <a:gd name="adj2" fmla="val 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solidFill>
                <a:srgbClr val="DADADA">
                  <a:lumMod val="10000"/>
                </a:srgbClr>
              </a:solidFill>
              <a:latin typeface="Garamond"/>
              <a:ea typeface="+mn-ea"/>
              <a:cs typeface="+mn-cs"/>
            </a:rPr>
            <a:t>Late Victorian </a:t>
          </a:r>
          <a:r>
            <a:rPr lang="en-US" sz="2800" b="1" kern="1200" dirty="0">
              <a:solidFill>
                <a:srgbClr val="DADADA">
                  <a:lumMod val="10000"/>
                </a:srgbClr>
              </a:solidFill>
              <a:latin typeface="+mj-lt"/>
              <a:ea typeface="+mn-ea"/>
              <a:cs typeface="+mn-cs"/>
            </a:rPr>
            <a:t>(</a:t>
          </a:r>
          <a:r>
            <a:rPr lang="en-US" sz="2800" b="1" kern="1200" dirty="0">
              <a:solidFill>
                <a:schemeClr val="accent4">
                  <a:lumMod val="10000"/>
                </a:schemeClr>
              </a:solidFill>
            </a:rPr>
            <a:t>1880 to 1901</a:t>
          </a:r>
          <a:r>
            <a:rPr lang="en-US" sz="2800" b="1" kern="1200" dirty="0">
              <a:solidFill>
                <a:schemeClr val="accent4">
                  <a:lumMod val="10000"/>
                </a:schemeClr>
              </a:solidFill>
              <a:latin typeface="+mj-lt"/>
            </a:rPr>
            <a:t>)</a:t>
          </a:r>
          <a:r>
            <a:rPr lang="en-US" sz="2800" b="1" kern="1200" dirty="0">
              <a:solidFill>
                <a:srgbClr val="DADADA">
                  <a:lumMod val="10000"/>
                </a:srgbClr>
              </a:solidFill>
              <a:latin typeface="Garamond"/>
              <a:ea typeface="+mn-ea"/>
              <a:cs typeface="+mn-cs"/>
            </a:rPr>
            <a:t> </a:t>
          </a:r>
        </a:p>
      </dsp:txBody>
      <dsp:txXfrm>
        <a:off x="-799836" y="3758416"/>
        <a:ext cx="5318668" cy="573479"/>
      </dsp:txXfrm>
    </dsp:sp>
    <dsp:sp modelId="{EA33D48F-1F34-4A42-A033-3F2D7148A305}">
      <dsp:nvSpPr>
        <dsp:cNvPr id="0" name=""/>
        <dsp:cNvSpPr/>
      </dsp:nvSpPr>
      <dsp:spPr>
        <a:xfrm>
          <a:off x="0" y="4356585"/>
          <a:ext cx="7924800" cy="12060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400" kern="1200" dirty="0"/>
        </a:p>
      </dsp:txBody>
      <dsp:txXfrm>
        <a:off x="0" y="4356585"/>
        <a:ext cx="7924800" cy="120601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TabList">
  <dgm:title val="Tab List"/>
  <dgm:desc val="Use to show non-sequential or grouped blocks of information. Works well for lists with a small amount of Level 1 text. The first Level 2 displays next to the Level 1 text  and the remaining Level 2 text appears beneath the Level 1 text."/>
  <dgm:catLst>
    <dgm:cat type="list" pri="4500"/>
    <dgm:cat type="officeonline" pri="11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0" srcId="0" destId="10" srcOrd="0" destOrd="0"/>
        <dgm:cxn modelId="41" srcId="10" destId="11" srcOrd="0" destOrd="0"/>
        <dgm:cxn modelId="42" srcId="10" destId="12" srcOrd="0" destOrd="0"/>
        <dgm:cxn modelId="50" srcId="0" destId="20" srcOrd="1" destOrd="0"/>
        <dgm:cxn modelId="51" srcId="20" destId="21" srcOrd="1" destOrd="0"/>
        <dgm:cxn modelId="52" srcId="20" destId="22" srcOrd="1" destOrd="0"/>
        <dgm:cxn modelId="60" srcId="0" destId="30" srcOrd="2" destOrd="0"/>
        <dgm:cxn modelId="61" srcId="30" destId="31" srcOrd="2" destOrd="0"/>
        <dgm:cxn modelId="62" srcId="30" destId="32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/>
      <dgm:chPref val="3"/>
      <dgm:dir/>
      <dgm:animOne val="branch"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w" for="ch" forName="Child" refType="w"/>
      <dgm:constr type="h" for="ch" forName="Child" refType="h" fact="0.6667"/>
      <dgm:constr type="primFontSz" for="des" forName="Parent" op="equ" val="65"/>
      <dgm:constr type="primFontSz" for="des" forName="Child" op="equ" val="65"/>
      <dgm:constr type="primFontSz" for="des" forName="FirstChild" op="equ" val="65"/>
      <dgm:constr type="primFontSz" for="des" forName="Child" refType="primFontSz" refFor="des" refForName="Parent" op="lte"/>
      <dgm:constr type="primFontSz" for="des" forName="FirstChild" refType="primFontSz" refFor="des" refForName="Parent" op="lte"/>
      <dgm:constr type="primFontSz" for="des" forName="Child" refType="primFontSz" refFor="des" refForName="FirstChild" op="lte"/>
      <dgm:constr type="w" for="ch" forName="composite" refType="w"/>
      <dgm:constr type="h" for="ch" forName="composite" refType="h" fact="0.3333"/>
      <dgm:constr type="sp" refType="h" refFor="ch" refForName="composite" op="equ" fact="0.05"/>
      <dgm:constr type="h" for="ch" forName="sibTrans" refType="h" refFor="ch" refForName="composite" op="equ" fact="0.05"/>
      <dgm:constr type="w" for="ch" forName="sibTrans" refType="h" refFor="ch" refForName="sibTrans" op="equ"/>
    </dgm:constrLst>
    <dgm:forEach name="nodesForEach" axis="ch" ptType="node">
      <dgm:layoutNode name="composite">
        <dgm:alg type="composite"/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l" for="ch" forName="FirstChild" refType="w" fact="0.26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l" for="ch" forName="Parent" refType="w" fact="0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if>
          <dgm:else name="Name3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r" for="ch" forName="FirstChild" refType="w" fact="0.74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r" for="ch" forName="Parent" refType="w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else>
        </dgm:choose>
        <dgm:layoutNode name="FirstChild" styleLbl="revTx">
          <dgm:varLst>
            <dgm:chMax val="0"/>
            <dgm:chPref val="0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  <dgm:param type="txAnchorVertCh" val="b"/>
                <dgm:param type="parTxRTLAlign" val="l"/>
              </dgm:alg>
            </dgm:if>
            <dgm:else name="Name6">
              <dgm:alg type="tx">
                <dgm:param type="parTxLTRAlign" val="r"/>
                <dgm:param type="shpTxLTRAlignCh" val="r"/>
                <dgm:param type="txAnchorVert" val="b"/>
                <dgm:param type="txAnchorVertCh" val="b"/>
                <dgm:param type="parTxRTLAlign" val="r"/>
              </dgm:alg>
            </dgm:else>
          </dgm:choose>
          <dgm:shape xmlns:r="http://schemas.openxmlformats.org/officeDocument/2006/relationships" type="rect" r:blip="">
            <dgm:adjLst/>
          </dgm:shape>
          <dgm:choose name="Name7">
            <dgm:if name="Name8" axis="ch" ptType="node" func="cnt" op="gte" val="1">
              <dgm:presOf axis="ch desOrSelf" ptType="node node" st="1 1" cnt="1 0"/>
            </dgm:if>
            <dgm:else name="Name9">
              <dgm:presOf/>
            </dgm:else>
          </dgm:choose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Parent" styleLbl="alignNode1">
          <dgm:varLst>
            <dgm:chMax val="3"/>
            <dgm:chPref val="3"/>
            <dgm:bulletEnabled val="1"/>
          </dgm:varLst>
          <dgm:alg type="tx">
            <dgm:param type="shpTxLTRAlignCh" val="ctr"/>
            <dgm:param type="txAnchorVertCh" val="mid"/>
          </dgm:alg>
          <dgm:shape xmlns:r="http://schemas.openxmlformats.org/officeDocument/2006/relationships" type="round2SameRect" r:blip="">
            <dgm:adjLst>
              <dgm:adj idx="1" val="0.1667"/>
              <dgm:adj idx="2" val="0"/>
            </dgm:adjLst>
          </dgm:shape>
          <dgm:presOf axis="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Accent" styleLbl="parChTrans1D1">
          <dgm:alg type="sp"/>
          <dgm:shape xmlns:r="http://schemas.openxmlformats.org/officeDocument/2006/relationships" type="line" r:blip="" zOrderOff="-99999">
            <dgm:adjLst/>
          </dgm:shape>
          <dgm:presOf/>
        </dgm:layoutNode>
      </dgm:layoutNode>
      <dgm:choose name="Name10">
        <dgm:if name="Name11" axis="ch" ptType="node" st="2" cnt="1" func="cnt" op="gte" val="1">
          <dgm:layoutNode name="Child" styleLbl="revTx">
            <dgm:varLst>
              <dgm:chMax val="0"/>
              <dgm:chPref val="0"/>
              <dgm:bulletEnabled val="1"/>
            </dgm:varLst>
            <dgm:choose name="Name12">
              <dgm:if name="Name13" func="var" arg="dir" op="equ" val="norm">
                <dgm:alg type="tx">
                  <dgm:param type="stBulletLvl" val="1"/>
                  <dgm:param type="parTxLTRAlign" val="l"/>
                  <dgm:param type="parTxRTLAlign" val="l"/>
                  <dgm:param type="txAnchorVert" val="t"/>
                </dgm:alg>
              </dgm:if>
              <dgm:else name="Name14">
                <dgm:alg type="tx">
                  <dgm:param type="stBulletLvl" val="1"/>
                  <dgm:param type="parTxLTRAlign" val="r"/>
                  <dgm:param type="shpTxLTRAlignCh" val="r"/>
                  <dgm:param type="txAnchorVert" val="t"/>
                  <dgm:param type="parTxRTLAlign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ch desOrSelf" ptType="node node" st="2 1" cnt="0 0"/>
            <dgm:constrLst>
              <dgm:constr type="lMarg" refType="primFontSz" fact="0.15"/>
              <dgm:constr type="rMarg" refType="primFontSz" fact="0.15"/>
              <dgm:constr type="tMarg" refType="primFontSz" fact="0.15"/>
              <dgm:constr type="bMarg" refType="primFontSz" fact="0.15"/>
            </dgm:constrLst>
            <dgm:ruleLst>
              <dgm:rule type="primFontSz" val="5" fact="NaN" max="NaN"/>
            </dgm:ruleLst>
          </dgm:layoutNode>
        </dgm:if>
        <dgm:else name="Name15"/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B75540-7BF1-4082-89B7-34BAB0DE362E}" type="datetimeFigureOut">
              <a:rPr lang="en-US" smtClean="0"/>
              <a:pPr/>
              <a:t>2/4/2019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691305-C86E-4106-BFCD-EE91F96763A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691305-C86E-4106-BFCD-EE91F96763AC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691305-C86E-4106-BFCD-EE91F96763AC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691305-C86E-4106-BFCD-EE91F96763AC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691305-C86E-4106-BFCD-EE91F96763AC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691305-C86E-4106-BFCD-EE91F96763AC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691305-C86E-4106-BFCD-EE91F96763AC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691305-C86E-4106-BFCD-EE91F96763AC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691305-C86E-4106-BFCD-EE91F96763AC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691305-C86E-4106-BFCD-EE91F96763AC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0882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691305-C86E-4106-BFCD-EE91F96763AC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691305-C86E-4106-BFCD-EE91F96763AC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691305-C86E-4106-BFCD-EE91F96763AC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691305-C86E-4106-BFCD-EE91F96763AC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691305-C86E-4106-BFCD-EE91F96763AC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8839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691305-C86E-4106-BFCD-EE91F96763AC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691305-C86E-4106-BFCD-EE91F96763AC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691305-C86E-4106-BFCD-EE91F96763AC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ltGray">
          <a:xfrm>
            <a:off x="0" y="0"/>
            <a:ext cx="9145588" cy="6859588"/>
          </a:xfrm>
          <a:prstGeom prst="rect">
            <a:avLst/>
          </a:prstGeom>
          <a:noFill/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1FFAB925-3CEF-4E4D-9D1B-08CD4A8F415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186B1F-9CB6-4EA4-894A-92050E1392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5A29C7-CD8D-446B-995F-2272A72A6F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057400"/>
            <a:ext cx="3886200" cy="40687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057400"/>
            <a:ext cx="3886200" cy="40687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34D3C7-F864-4D69-AC6F-EFDCBCD773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5FD579-F7BE-43E1-BD51-B9CF44F93F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889758-5790-4FC1-AE1B-7DACEA42E1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E35F63-6D13-4C4E-B5EF-45E3946A95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7A4EF4-F7A6-4861-A9A3-5685234D4C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713C6B-5F89-40B3-930A-96618E3487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7AB935-B235-45ED-B991-81D79BF957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838200"/>
            <a:ext cx="2057400" cy="52879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838200"/>
            <a:ext cx="6019800" cy="52879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32F59A-9140-4FB7-823C-AAED61A8AF6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39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39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6A5A8D5C-DD47-47A5-ADEE-5777EB88C96C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1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39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907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43350"/>
            <a:ext cx="4038600" cy="21907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661ACD8B-F985-4708-8838-27968CE9D82D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1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ltGray">
          <a:xfrm>
            <a:off x="0" y="0"/>
            <a:ext cx="9145588" cy="6859588"/>
          </a:xfrm>
          <a:prstGeom prst="rect">
            <a:avLst/>
          </a:prstGeom>
          <a:noFill/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8382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2057400"/>
            <a:ext cx="7924800" cy="406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n-lt"/>
              </a:defRPr>
            </a:lvl1pPr>
          </a:lstStyle>
          <a:p>
            <a:fld id="{A3EDF3AF-507B-440D-85EC-74D80DF223D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</p:sldLayoutIdLst>
  <p:transition>
    <p:random/>
  </p:transition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video" Target="file:///C:\Documents%20and%20Settings\Alex\Desktop\Victorian%20Britain%20-%20BETA%202010-11\Queen%20Victoria.wmv" TargetMode="Externa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2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.xml"/><Relationship Id="rId1" Type="http://schemas.openxmlformats.org/officeDocument/2006/relationships/video" Target="file:///C:\Documents%20and%20Settings\Alex\Desktop\Jack%20the%20Ripper.wmv" TargetMode="External"/><Relationship Id="rId5" Type="http://schemas.openxmlformats.org/officeDocument/2006/relationships/image" Target="../media/image50.png"/><Relationship Id="rId4" Type="http://schemas.openxmlformats.org/officeDocument/2006/relationships/image" Target="../media/image4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533400"/>
            <a:ext cx="8382000" cy="1371600"/>
          </a:xfrm>
        </p:spPr>
        <p:txBody>
          <a:bodyPr/>
          <a:lstStyle/>
          <a:p>
            <a:r>
              <a:rPr lang="en-US" sz="6600" dirty="0">
                <a:latin typeface="Algerian" pitchFamily="82" charset="0"/>
              </a:rPr>
              <a:t>The Victorian Age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1600200"/>
            <a:ext cx="6400800" cy="533400"/>
          </a:xfrm>
        </p:spPr>
        <p:txBody>
          <a:bodyPr/>
          <a:lstStyle/>
          <a:p>
            <a:r>
              <a:rPr lang="en-US" b="1" dirty="0"/>
              <a:t>1830-1901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2133600"/>
            <a:ext cx="7543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AIM: What effect did Britain have on the world during the Age of Victoria?</a:t>
            </a: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3505200"/>
            <a:ext cx="5356489" cy="3048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Rectangle 7"/>
          <p:cNvSpPr/>
          <p:nvPr/>
        </p:nvSpPr>
        <p:spPr>
          <a:xfrm>
            <a:off x="5791200" y="3352800"/>
            <a:ext cx="33528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400" dirty="0">
                <a:solidFill>
                  <a:srgbClr val="FFFF00"/>
                </a:solidFill>
              </a:rPr>
              <a:t>Do Now:</a:t>
            </a:r>
          </a:p>
          <a:p>
            <a:pPr lvl="0"/>
            <a:r>
              <a:rPr lang="en-US" sz="2400" dirty="0">
                <a:solidFill>
                  <a:srgbClr val="FFFF00"/>
                </a:solidFill>
              </a:rPr>
              <a:t>Put them in order: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dirty="0"/>
              <a:t>French Revolution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Industrial Revolution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dirty="0"/>
              <a:t>Congress of Vienna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dirty="0"/>
              <a:t>Napoleonic Age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dirty="0"/>
              <a:t>The World in 1750</a:t>
            </a:r>
          </a:p>
        </p:txBody>
      </p:sp>
    </p:spTree>
  </p:cSld>
  <p:clrMapOvr>
    <a:masterClrMapping/>
  </p:clrMapOvr>
  <p:transition>
    <p:rand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Queen Victoria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914400" y="1524000"/>
            <a:ext cx="7992533" cy="44958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05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 cstate="print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5240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Queen Victoria  (r. 1837-1901)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85800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i="1" dirty="0"/>
              <a:t>Her Majesty Victoria, by the Grace of God, of the United Kingdom of Great Britain and Ireland Queen, Defender of the Faith, Empress of India</a:t>
            </a:r>
            <a:endParaRPr lang="en-US" sz="20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0" y="1447800"/>
            <a:ext cx="2826505" cy="398859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3581400" y="1447800"/>
            <a:ext cx="5562600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Reigned for 63ys 7 </a:t>
            </a:r>
            <a:r>
              <a:rPr lang="en-US" sz="2000" dirty="0" err="1"/>
              <a:t>mos</a:t>
            </a:r>
            <a:r>
              <a:rPr lang="en-US" sz="2000" dirty="0"/>
              <a:t> (2</a:t>
            </a:r>
            <a:r>
              <a:rPr lang="en-US" sz="2000" baseline="30000" dirty="0"/>
              <a:t>nd </a:t>
            </a:r>
            <a:r>
              <a:rPr lang="en-US" sz="2000" dirty="0"/>
              <a:t>Longest)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Empire was at the greatest extent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Industrial Revolution at height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Imperialism at it’s highest point of Empire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Married Prince Albert has 9 children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Albert dies in 1861 @ 42 </a:t>
            </a:r>
            <a:r>
              <a:rPr lang="en-US" sz="2000" dirty="0" err="1"/>
              <a:t>yrs</a:t>
            </a:r>
            <a:r>
              <a:rPr lang="en-US" sz="2000" dirty="0"/>
              <a:t> old </a:t>
            </a:r>
            <a:br>
              <a:rPr lang="en-US" sz="2000" dirty="0"/>
            </a:br>
            <a:r>
              <a:rPr lang="en-US" sz="2000" dirty="0"/>
              <a:t>(mourns for rest of her life)</a:t>
            </a:r>
          </a:p>
          <a:p>
            <a:pPr>
              <a:buFont typeface="Arial" pitchFamily="34" charset="0"/>
              <a:buChar char="•"/>
            </a:pPr>
            <a:endParaRPr lang="en-US" dirty="0"/>
          </a:p>
        </p:txBody>
      </p:sp>
    </p:spTree>
  </p:cSld>
  <p:clrMapOvr>
    <a:masterClrMapping/>
  </p:clrMapOvr>
  <p:transition>
    <p:random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>
            <a:extLst>
              <a:ext uri="{FF2B5EF4-FFF2-40B4-BE49-F238E27FC236}">
                <a16:creationId xmlns:a16="http://schemas.microsoft.com/office/drawing/2014/main" id="{DA9D74EF-A872-40E6-B849-CC41CBE2089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731837"/>
            <a:ext cx="9144000" cy="1143000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en-GB" altLang="en-US" sz="3600" b="1" dirty="0"/>
              <a:t>Queen Victoria’s &amp; Prince Albert’s children</a:t>
            </a:r>
          </a:p>
        </p:txBody>
      </p:sp>
      <p:sp>
        <p:nvSpPr>
          <p:cNvPr id="96259" name="Rectangle 3">
            <a:extLst>
              <a:ext uri="{FF2B5EF4-FFF2-40B4-BE49-F238E27FC236}">
                <a16:creationId xmlns:a16="http://schemas.microsoft.com/office/drawing/2014/main" id="{94898509-E555-47EE-8B9D-4745FA111DB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1896960"/>
            <a:ext cx="7924800" cy="4068763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GB" altLang="en-US" sz="2800" i="1" dirty="0"/>
              <a:t>Many of their children and grand children married heirs to thrones of Spain, Russia, Sweden, Norway, and Romania. Because this, Victoria became known as the "Grandmother of Europe.“</a:t>
            </a:r>
          </a:p>
          <a:p>
            <a:pPr>
              <a:lnSpc>
                <a:spcPct val="80000"/>
              </a:lnSpc>
              <a:buFontTx/>
              <a:buNone/>
            </a:pPr>
            <a:endParaRPr lang="en-GB" altLang="en-US" sz="700" dirty="0"/>
          </a:p>
          <a:p>
            <a:pPr>
              <a:lnSpc>
                <a:spcPct val="80000"/>
              </a:lnSpc>
            </a:pPr>
            <a:r>
              <a:rPr lang="en-GB" altLang="en-US" sz="2000" dirty="0"/>
              <a:t>Victoria, Princess Royal (November 21, 1840 - August 5, 1901) </a:t>
            </a:r>
          </a:p>
          <a:p>
            <a:pPr>
              <a:lnSpc>
                <a:spcPct val="80000"/>
              </a:lnSpc>
            </a:pPr>
            <a:r>
              <a:rPr lang="en-GB" altLang="en-US" sz="2000" dirty="0"/>
              <a:t>Albert Edward, Prince of Wales (later, Edward VII) </a:t>
            </a:r>
            <a:br>
              <a:rPr lang="en-GB" altLang="en-US" sz="2000" dirty="0"/>
            </a:br>
            <a:r>
              <a:rPr lang="en-GB" altLang="en-US" sz="2000" dirty="0"/>
              <a:t>(November 9, 1841 - May 6, 1910)</a:t>
            </a:r>
          </a:p>
          <a:p>
            <a:pPr>
              <a:lnSpc>
                <a:spcPct val="80000"/>
              </a:lnSpc>
            </a:pPr>
            <a:r>
              <a:rPr lang="en-GB" altLang="en-US" sz="2000" dirty="0"/>
              <a:t>Alice (April 25, 1843 - December 14, 1878) </a:t>
            </a:r>
          </a:p>
          <a:p>
            <a:pPr>
              <a:lnSpc>
                <a:spcPct val="80000"/>
              </a:lnSpc>
            </a:pPr>
            <a:r>
              <a:rPr lang="en-GB" altLang="en-US" sz="2000" dirty="0"/>
              <a:t>Alfred (August 6, 1844 - July 31, 1900) </a:t>
            </a:r>
          </a:p>
          <a:p>
            <a:pPr>
              <a:lnSpc>
                <a:spcPct val="80000"/>
              </a:lnSpc>
            </a:pPr>
            <a:r>
              <a:rPr lang="en-GB" altLang="en-US" sz="2000" dirty="0"/>
              <a:t>Helena (May 25, 1846 - June 9, 1923) </a:t>
            </a:r>
          </a:p>
          <a:p>
            <a:pPr>
              <a:lnSpc>
                <a:spcPct val="80000"/>
              </a:lnSpc>
            </a:pPr>
            <a:r>
              <a:rPr lang="en-GB" altLang="en-US" sz="2000" dirty="0"/>
              <a:t>Louise (March 18, 1848 - December 3, 1939) </a:t>
            </a:r>
          </a:p>
          <a:p>
            <a:pPr>
              <a:lnSpc>
                <a:spcPct val="80000"/>
              </a:lnSpc>
            </a:pPr>
            <a:r>
              <a:rPr lang="en-GB" altLang="en-US" sz="2000" dirty="0"/>
              <a:t>Arthur (May 1, 1850 - January 16, 1942) </a:t>
            </a:r>
          </a:p>
          <a:p>
            <a:pPr>
              <a:lnSpc>
                <a:spcPct val="80000"/>
              </a:lnSpc>
            </a:pPr>
            <a:r>
              <a:rPr lang="en-GB" altLang="en-US" sz="2000" dirty="0"/>
              <a:t>Leopold (April 7, 1853 - March 28, 1884) </a:t>
            </a:r>
          </a:p>
          <a:p>
            <a:pPr>
              <a:lnSpc>
                <a:spcPct val="80000"/>
              </a:lnSpc>
            </a:pPr>
            <a:r>
              <a:rPr lang="en-GB" altLang="en-US" sz="2000" dirty="0"/>
              <a:t>Beatrice (April 14, 1857 - October 26, 1944) </a:t>
            </a:r>
          </a:p>
          <a:p>
            <a:pPr>
              <a:lnSpc>
                <a:spcPct val="80000"/>
              </a:lnSpc>
            </a:pPr>
            <a:endParaRPr lang="en-GB" altLang="en-US" sz="1800" dirty="0"/>
          </a:p>
        </p:txBody>
      </p:sp>
      <p:pic>
        <p:nvPicPr>
          <p:cNvPr id="96261" name="Picture 5" descr="family">
            <a:extLst>
              <a:ext uri="{FF2B5EF4-FFF2-40B4-BE49-F238E27FC236}">
                <a16:creationId xmlns:a16="http://schemas.microsoft.com/office/drawing/2014/main" id="{EC3456EA-DA70-47FC-80C7-2F3FE527AF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1637" y="4038600"/>
            <a:ext cx="3052763" cy="25487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cover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7A18383-5D51-4AF4-B4F5-A687532B8195}"/>
              </a:ext>
            </a:extLst>
          </p:cNvPr>
          <p:cNvSpPr/>
          <p:nvPr/>
        </p:nvSpPr>
        <p:spPr>
          <a:xfrm>
            <a:off x="4572000" y="6894871"/>
            <a:ext cx="6629400" cy="3447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()</a:t>
            </a:r>
          </a:p>
          <a:p>
            <a:r>
              <a:rPr lang="en-US" sz="2800" dirty="0"/>
              <a:t>socially and politically unsettled period</a:t>
            </a:r>
            <a:br>
              <a:rPr lang="en-US" dirty="0"/>
            </a:br>
            <a:endParaRPr lang="en-US" dirty="0"/>
          </a:p>
          <a:p>
            <a:r>
              <a:rPr lang="en-US" dirty="0"/>
              <a:t> (1851 to 1879) </a:t>
            </a:r>
            <a:br>
              <a:rPr lang="en-US" dirty="0"/>
            </a:br>
            <a:r>
              <a:rPr lang="en-US" dirty="0"/>
              <a:t>distinctive mixture of prosperity, domestic prudery, and complacency</a:t>
            </a:r>
            <a:r>
              <a:rPr lang="en-US" baseline="30000" dirty="0"/>
              <a:t> </a:t>
            </a:r>
            <a:r>
              <a:rPr lang="en-US" dirty="0"/>
              <a:t>vs. decades of quiet politics and roaring prosperity </a:t>
            </a:r>
          </a:p>
          <a:p>
            <a:endParaRPr lang="en-US" dirty="0"/>
          </a:p>
          <a:p>
            <a:r>
              <a:rPr lang="en-US" dirty="0"/>
              <a:t>(from 1880 to 1901) </a:t>
            </a:r>
            <a:br>
              <a:rPr lang="en-US" dirty="0"/>
            </a:br>
            <a:r>
              <a:rPr lang="en-US" dirty="0"/>
              <a:t>new waves of aestheticism (being beautiful rather than having a deeper meaning) and imperialism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F2BBC8F4-59D9-462F-99F5-C4DC9B2036E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76302262"/>
              </p:ext>
            </p:extLst>
          </p:nvPr>
        </p:nvGraphicFramePr>
        <p:xfrm>
          <a:off x="914400" y="838200"/>
          <a:ext cx="7924800" cy="5562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09008351"/>
      </p:ext>
    </p:extLst>
  </p:cSld>
  <p:clrMapOvr>
    <a:masterClrMapping/>
  </p:clrMapOvr>
  <p:transition>
    <p:random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60254"/>
            <a:ext cx="8229600" cy="609600"/>
          </a:xfrm>
        </p:spPr>
        <p:txBody>
          <a:bodyPr/>
          <a:lstStyle/>
          <a:p>
            <a:r>
              <a:rPr lang="en-US" sz="6000" dirty="0">
                <a:solidFill>
                  <a:srgbClr val="C00000"/>
                </a:solidFill>
                <a:latin typeface="Curlz MT" pitchFamily="82" charset="0"/>
              </a:rPr>
              <a:t>A Time of Change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76200" y="4468946"/>
            <a:ext cx="9144000" cy="15240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800" b="1" dirty="0">
                <a:solidFill>
                  <a:srgbClr val="FFFF00"/>
                </a:solidFill>
              </a:rPr>
              <a:t>Shift from ownership of land to modern urban economy </a:t>
            </a:r>
          </a:p>
          <a:p>
            <a:pPr>
              <a:lnSpc>
                <a:spcPct val="80000"/>
              </a:lnSpc>
            </a:pPr>
            <a:r>
              <a:rPr lang="en-US" dirty="0"/>
              <a:t>Impact of industrialism &amp; an increase in wealth</a:t>
            </a:r>
          </a:p>
          <a:p>
            <a:pPr>
              <a:lnSpc>
                <a:spcPct val="80000"/>
              </a:lnSpc>
            </a:pPr>
            <a:r>
              <a:rPr lang="en-US" dirty="0"/>
              <a:t>World’s foremost imperial power</a:t>
            </a:r>
          </a:p>
        </p:txBody>
      </p:sp>
      <p:sp>
        <p:nvSpPr>
          <p:cNvPr id="6" name="Rectangle 5"/>
          <p:cNvSpPr/>
          <p:nvPr/>
        </p:nvSpPr>
        <p:spPr>
          <a:xfrm>
            <a:off x="228600" y="1106354"/>
            <a:ext cx="8915400" cy="4862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eaLnBrk="1" hangingPunct="1">
              <a:lnSpc>
                <a:spcPct val="80000"/>
              </a:lnSpc>
              <a:spcBef>
                <a:spcPct val="20000"/>
              </a:spcBef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t>London</a:t>
            </a:r>
            <a:r>
              <a:rPr lang="en-US" sz="3200" b="1" kern="0" dirty="0">
                <a:solidFill>
                  <a:srgbClr val="FFFFFF"/>
                </a:solidFill>
                <a:latin typeface="Garamond"/>
              </a:rPr>
              <a:t> becomes 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t>most important city in Europe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76400" y="1627054"/>
            <a:ext cx="594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From a city of 2 million to 6 million people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BD1339F-085C-4A0F-A87A-282A1197DD27}"/>
              </a:ext>
            </a:extLst>
          </p:cNvPr>
          <p:cNvSpPr/>
          <p:nvPr/>
        </p:nvSpPr>
        <p:spPr>
          <a:xfrm>
            <a:off x="0" y="-11372"/>
            <a:ext cx="3164007" cy="3416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pPr lvl="0" algn="ctr" defTabSz="1244600">
              <a:lnSpc>
                <a:spcPct val="90000"/>
              </a:lnSpc>
              <a:spcAft>
                <a:spcPct val="35000"/>
              </a:spcAft>
            </a:pPr>
            <a:r>
              <a:rPr lang="en-US" b="1" dirty="0">
                <a:solidFill>
                  <a:srgbClr val="DADADA">
                    <a:lumMod val="10000"/>
                  </a:srgbClr>
                </a:solidFill>
                <a:latin typeface="Garamond"/>
              </a:rPr>
              <a:t>Mid-Victorian (</a:t>
            </a:r>
            <a:r>
              <a:rPr lang="en-US" b="1" dirty="0">
                <a:solidFill>
                  <a:schemeClr val="accent4">
                    <a:lumMod val="10000"/>
                  </a:schemeClr>
                </a:solidFill>
              </a:rPr>
              <a:t>1851 to 1879</a:t>
            </a:r>
            <a:r>
              <a:rPr lang="en-US" b="1" dirty="0">
                <a:solidFill>
                  <a:srgbClr val="DADADA">
                    <a:lumMod val="10000"/>
                  </a:srgbClr>
                </a:solidFill>
                <a:latin typeface="Garamond"/>
              </a:rPr>
              <a:t>)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24600" y="914400"/>
            <a:ext cx="2627858" cy="42672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Rectangle 4"/>
          <p:cNvSpPr/>
          <p:nvPr/>
        </p:nvSpPr>
        <p:spPr>
          <a:xfrm>
            <a:off x="990600" y="1066800"/>
            <a:ext cx="5334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0" 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aramond"/>
                <a:ea typeface="+mj-ea"/>
                <a:cs typeface="+mj-cs"/>
              </a:rPr>
              <a:t>“The sun never sets on the </a:t>
            </a:r>
            <a:br>
              <a:rPr kumimoji="0" 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aramond"/>
                <a:ea typeface="+mj-ea"/>
                <a:cs typeface="+mj-cs"/>
              </a:rPr>
            </a:br>
            <a:r>
              <a:rPr kumimoji="0" 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aramond"/>
                <a:ea typeface="+mj-ea"/>
                <a:cs typeface="+mj-cs"/>
              </a:rPr>
              <a:t>British Empire.”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609600" y="5181600"/>
            <a:ext cx="8001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kern="0" dirty="0">
                <a:solidFill>
                  <a:srgbClr val="FFFFFF"/>
                </a:solidFill>
                <a:latin typeface="Garamond"/>
                <a:ea typeface="+mj-ea"/>
                <a:cs typeface="+mj-cs"/>
              </a:rPr>
              <a:t>England was a imperial nation gaining control of countries around the world. </a:t>
            </a:r>
            <a:endParaRPr lang="en-US" b="1" dirty="0"/>
          </a:p>
        </p:txBody>
      </p:sp>
      <p:sp>
        <p:nvSpPr>
          <p:cNvPr id="8" name="Rectangle 7"/>
          <p:cNvSpPr/>
          <p:nvPr/>
        </p:nvSpPr>
        <p:spPr>
          <a:xfrm>
            <a:off x="1219200" y="3505200"/>
            <a:ext cx="54102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FFFFFF"/>
                </a:solidFill>
              </a:rPr>
              <a:t>During Victoria’s reign, 25% of the world’s population, was part of the British Empire</a:t>
            </a:r>
            <a:endParaRPr lang="en-US" sz="2000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" y="0"/>
            <a:ext cx="914399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29600" cy="838200"/>
          </a:xfrm>
        </p:spPr>
        <p:txBody>
          <a:bodyPr/>
          <a:lstStyle/>
          <a:p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Early Victorian Period (1830-1848)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1371600"/>
            <a:ext cx="4038600" cy="45339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800" dirty="0"/>
              <a:t>In 1830, the Liverpool and Manchester Railway opened, the first public railway line in the world.</a:t>
            </a:r>
            <a:br>
              <a:rPr lang="en-US" sz="2800" dirty="0"/>
            </a:br>
            <a:endParaRPr lang="en-US" sz="2800" dirty="0"/>
          </a:p>
          <a:p>
            <a:pPr>
              <a:lnSpc>
                <a:spcPct val="80000"/>
              </a:lnSpc>
            </a:pPr>
            <a:r>
              <a:rPr lang="en-US" sz="2800" dirty="0"/>
              <a:t>By 1850, railway lines connected England’s major cities.</a:t>
            </a:r>
            <a:br>
              <a:rPr lang="en-US" sz="2800" dirty="0"/>
            </a:br>
            <a:endParaRPr lang="en-US" sz="2800" dirty="0"/>
          </a:p>
          <a:p>
            <a:pPr>
              <a:lnSpc>
                <a:spcPct val="80000"/>
              </a:lnSpc>
            </a:pPr>
            <a:r>
              <a:rPr lang="en-US" sz="2800" dirty="0"/>
              <a:t>By 1900 , England had 15,195 lines of railroad and an underground rail system beneath London.</a:t>
            </a:r>
          </a:p>
        </p:txBody>
      </p:sp>
      <p:pic>
        <p:nvPicPr>
          <p:cNvPr id="16388" name="Picture 4" descr="untitled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572000" y="1447800"/>
            <a:ext cx="4021149" cy="3010118"/>
          </a:xfrm>
          <a:noFill/>
          <a:ln/>
        </p:spPr>
      </p:pic>
      <p:sp>
        <p:nvSpPr>
          <p:cNvPr id="7" name="Rectangle 6"/>
          <p:cNvSpPr/>
          <p:nvPr/>
        </p:nvSpPr>
        <p:spPr>
          <a:xfrm>
            <a:off x="4572000" y="4611231"/>
            <a:ext cx="41148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/>
              </a:rPr>
              <a:t>The train transformed  England’s landscape, supported the growth of commerce, and shrank the distance between cities.</a:t>
            </a:r>
            <a:endParaRPr lang="en-US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random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/>
          <a:lstStyle/>
          <a:p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Time of Troubles (1830’s and 1840’s)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447800"/>
            <a:ext cx="4495800" cy="4533900"/>
          </a:xfrm>
        </p:spPr>
        <p:txBody>
          <a:bodyPr/>
          <a:lstStyle/>
          <a:p>
            <a:r>
              <a:rPr lang="en-US" b="1" dirty="0"/>
              <a:t>Unemployment</a:t>
            </a:r>
          </a:p>
          <a:p>
            <a:r>
              <a:rPr lang="en-US" b="1" dirty="0"/>
              <a:t>Poverty</a:t>
            </a:r>
          </a:p>
          <a:p>
            <a:r>
              <a:rPr lang="en-US" b="1" dirty="0"/>
              <a:t>Rioting</a:t>
            </a:r>
          </a:p>
          <a:p>
            <a:r>
              <a:rPr lang="en-US" b="1" dirty="0"/>
              <a:t>Slums in large </a:t>
            </a:r>
            <a:br>
              <a:rPr lang="en-US" b="1" dirty="0"/>
            </a:br>
            <a:r>
              <a:rPr lang="en-US" b="1" dirty="0"/>
              <a:t>cities</a:t>
            </a:r>
          </a:p>
          <a:p>
            <a:r>
              <a:rPr lang="en-US" b="1" dirty="0"/>
              <a:t>Working </a:t>
            </a:r>
            <a:br>
              <a:rPr lang="en-US" b="1" dirty="0"/>
            </a:br>
            <a:r>
              <a:rPr lang="en-US" b="1" dirty="0"/>
              <a:t>conditions for women and children were terrible</a:t>
            </a:r>
          </a:p>
          <a:p>
            <a:endParaRPr lang="en-US" sz="2800" dirty="0"/>
          </a:p>
        </p:txBody>
      </p:sp>
      <p:pic>
        <p:nvPicPr>
          <p:cNvPr id="19464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38600" y="1600200"/>
            <a:ext cx="4445000" cy="32004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11" name="TextBox 10"/>
          <p:cNvSpPr txBox="1"/>
          <p:nvPr/>
        </p:nvSpPr>
        <p:spPr>
          <a:xfrm>
            <a:off x="5257800" y="5105400"/>
            <a:ext cx="2590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The “Great Stink” London (1858)</a:t>
            </a:r>
          </a:p>
        </p:txBody>
      </p:sp>
    </p:spTree>
  </p:cSld>
  <p:clrMapOvr>
    <a:masterClrMapping/>
  </p:clrMapOvr>
  <p:transition>
    <p:random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C7B199B7-5FC9-47AD-B231-FB932077481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65137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b="1" dirty="0">
                <a:latin typeface="Garamond" panose="02020404030301010803" pitchFamily="18" charset="0"/>
              </a:rPr>
              <a:t>Social and Political Reform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0B7FF12D-C820-4C60-A343-2A35746F0BC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1752600"/>
            <a:ext cx="7924800" cy="4068763"/>
          </a:xfrm>
        </p:spPr>
        <p:txBody>
          <a:bodyPr/>
          <a:lstStyle/>
          <a:p>
            <a:pPr eaLnBrk="1" hangingPunct="1"/>
            <a:r>
              <a:rPr lang="en-US" altLang="en-US" b="1" dirty="0"/>
              <a:t>1832</a:t>
            </a:r>
            <a:r>
              <a:rPr lang="en-US" altLang="en-US" dirty="0"/>
              <a:t>-First Reform Act-extended the vote to most middle-class men</a:t>
            </a:r>
          </a:p>
          <a:p>
            <a:pPr eaLnBrk="1" hangingPunct="1"/>
            <a:r>
              <a:rPr lang="en-US" altLang="en-US" b="1" dirty="0"/>
              <a:t>1833</a:t>
            </a:r>
            <a:r>
              <a:rPr lang="en-US" altLang="en-US" dirty="0"/>
              <a:t>-Britain abolished slavery/Factory Act-regulated child labor in factories</a:t>
            </a:r>
          </a:p>
          <a:p>
            <a:pPr eaLnBrk="1" hangingPunct="1"/>
            <a:r>
              <a:rPr lang="en-US" altLang="en-US" b="1" dirty="0"/>
              <a:t>1834</a:t>
            </a:r>
            <a:r>
              <a:rPr lang="en-US" altLang="en-US" dirty="0"/>
              <a:t>-Poor Law-Amendment applied a system of workhouses for poor people</a:t>
            </a:r>
          </a:p>
          <a:p>
            <a:pPr eaLnBrk="1" hangingPunct="1"/>
            <a:r>
              <a:rPr lang="en-US" altLang="en-US" b="1" dirty="0"/>
              <a:t>1871</a:t>
            </a:r>
            <a:r>
              <a:rPr lang="en-US" altLang="en-US" dirty="0"/>
              <a:t>-Trade Union Act-made it legal for laborers to organize to protect their rights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  <p:bldP spid="9219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8ADAD63F-6A0A-4F2D-9C79-C0C65EABC72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663677"/>
            <a:ext cx="8229600" cy="609600"/>
          </a:xfrm>
        </p:spPr>
        <p:txBody>
          <a:bodyPr/>
          <a:lstStyle/>
          <a:p>
            <a:pPr eaLnBrk="1" hangingPunct="1"/>
            <a:r>
              <a:rPr lang="en-US" altLang="en-US" b="1" dirty="0">
                <a:solidFill>
                  <a:srgbClr val="FFFF00"/>
                </a:solidFill>
              </a:rPr>
              <a:t>Society – Lower classes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5A5CCD63-11E7-49F9-9791-C33888C0184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8981" y="1295400"/>
            <a:ext cx="8229600" cy="4800600"/>
          </a:xfrm>
        </p:spPr>
        <p:txBody>
          <a:bodyPr/>
          <a:lstStyle/>
          <a:p>
            <a:pPr lvl="1" eaLnBrk="1" hangingPunct="1">
              <a:lnSpc>
                <a:spcPct val="80000"/>
              </a:lnSpc>
            </a:pPr>
            <a:r>
              <a:rPr lang="en-US" altLang="en-US" sz="2400" dirty="0"/>
              <a:t>The working and unemployed poor (day laborers)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400" dirty="0"/>
              <a:t>Blacks, Irish, colonized poor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800" dirty="0"/>
              <a:t>Prejudice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400" dirty="0"/>
              <a:t>Childlike, Dirty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400" dirty="0"/>
              <a:t>Criminal, immoral and superstitious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400" dirty="0"/>
              <a:t>Disrespectful and unreasonable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400" dirty="0"/>
              <a:t>“Scientifically” less intelligent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800" dirty="0"/>
              <a:t>Conditions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400" dirty="0"/>
              <a:t>Poor quality of housing and food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400" dirty="0"/>
              <a:t>Unclean water supply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400" dirty="0"/>
              <a:t>Little fresh/clean air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400" dirty="0"/>
              <a:t>Little or no education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400" dirty="0"/>
              <a:t>Very low pay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400" dirty="0"/>
              <a:t>Child labor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E204022C-B5C2-4CB2-8503-001E5338F7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dirty="0">
                <a:solidFill>
                  <a:srgbClr val="FFFF00"/>
                </a:solidFill>
              </a:rPr>
              <a:t>Society – Middle Class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AAE2E2C7-2A8C-4BBF-91B7-4777836015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Almost entirely white British</a:t>
            </a:r>
          </a:p>
          <a:p>
            <a:pPr eaLnBrk="1" hangingPunct="1"/>
            <a:r>
              <a:rPr lang="en-US" altLang="en-US" dirty="0"/>
              <a:t>White-collar work (i.e. in offices, shopkeepers, doctors, lawyers, clerks)</a:t>
            </a:r>
          </a:p>
          <a:p>
            <a:pPr eaLnBrk="1" hangingPunct="1"/>
            <a:r>
              <a:rPr lang="en-US" altLang="en-US" dirty="0"/>
              <a:t>Some education – university for men</a:t>
            </a:r>
          </a:p>
          <a:p>
            <a:pPr eaLnBrk="1" hangingPunct="1"/>
            <a:r>
              <a:rPr lang="en-US" altLang="en-US" dirty="0"/>
              <a:t>Upwardly mobile</a:t>
            </a:r>
          </a:p>
          <a:p>
            <a:pPr eaLnBrk="1" hangingPunct="1"/>
            <a:r>
              <a:rPr lang="en-US" altLang="en-US" dirty="0"/>
              <a:t>Concerned with maintaining image and respectability</a:t>
            </a:r>
          </a:p>
          <a:p>
            <a:pPr eaLnBrk="1" hangingPunct="1"/>
            <a:endParaRPr lang="en-US" altLang="en-US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F624E957-3FFD-4694-B725-9173AD67A6F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457200"/>
            <a:ext cx="8458200" cy="1143000"/>
          </a:xfrm>
        </p:spPr>
        <p:txBody>
          <a:bodyPr/>
          <a:lstStyle/>
          <a:p>
            <a:pPr eaLnBrk="1" hangingPunct="1"/>
            <a:r>
              <a:rPr lang="en-US" altLang="en-US" sz="4000" b="1" dirty="0">
                <a:solidFill>
                  <a:srgbClr val="FFFF00"/>
                </a:solidFill>
              </a:rPr>
              <a:t>Society – Upper Classes / Aristocracy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8D5D0B2D-B9F0-43D7-84CD-1F41FB339F0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2168" y="1573161"/>
            <a:ext cx="7924800" cy="40687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dirty="0"/>
              <a:t>British nobility (lords, royalty)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/>
              <a:t>Luxurious homes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/>
              <a:t>Education – university for men, tutoring for women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/>
              <a:t>Travel – the Grand Tour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/>
              <a:t>Careers in politics, </a:t>
            </a:r>
            <a:r>
              <a:rPr lang="en-US" altLang="en-US" dirty="0" err="1"/>
              <a:t>investments,landownership</a:t>
            </a:r>
            <a:endParaRPr lang="en-US" altLang="en-US" dirty="0"/>
          </a:p>
          <a:p>
            <a:pPr eaLnBrk="1" hangingPunct="1">
              <a:lnSpc>
                <a:spcPct val="90000"/>
              </a:lnSpc>
            </a:pPr>
            <a:r>
              <a:rPr lang="en-US" altLang="en-US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Noblesse oblige</a:t>
            </a:r>
            <a:r>
              <a:rPr lang="en-US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dirty="0"/>
              <a:t>– duty of the upper class to take care of the lower class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BCFB5D8B-BF68-4CD2-87DD-72EC0A66648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sl-SI" altLang="en-US"/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AF5DD34C-A458-4833-BE52-54F606DDC44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sl-SI" altLang="en-US"/>
          </a:p>
        </p:txBody>
      </p:sp>
      <p:pic>
        <p:nvPicPr>
          <p:cNvPr id="13316" name="Picture 5" descr="http://upload.wikimedia.org/wikipedia/commons/a/a9/Henry_Treffry_Dunn_Rossetti_and_Dunton_at_16_Cheyne_Walk.jpg">
            <a:extLst>
              <a:ext uri="{FF2B5EF4-FFF2-40B4-BE49-F238E27FC236}">
                <a16:creationId xmlns:a16="http://schemas.microsoft.com/office/drawing/2014/main" id="{D03A2CD3-DD06-40FF-A5AE-4E73F2BC81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" y="0"/>
            <a:ext cx="10134600" cy="688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random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0568B85A-9E83-407E-96B0-4F7C842A96A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sl-SI" altLang="en-US"/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779ED2A4-9343-45FB-929A-9C57B6C266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sl-SI" altLang="en-US"/>
          </a:p>
        </p:txBody>
      </p:sp>
      <p:pic>
        <p:nvPicPr>
          <p:cNvPr id="14340" name="Picture 5" descr="http://upload.wikimedia.org/wikipedia/commons/1/1c/INTERIOR_OF_COMMANDANT%27S_HOUSE.jpg">
            <a:extLst>
              <a:ext uri="{FF2B5EF4-FFF2-40B4-BE49-F238E27FC236}">
                <a16:creationId xmlns:a16="http://schemas.microsoft.com/office/drawing/2014/main" id="{43616B23-7273-4416-8F50-5FCD4394EA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2263"/>
            <a:ext cx="9296400" cy="6113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random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98F89DB5-D33A-4D5F-B5B6-D7FFC82A66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sl-SI" altLang="en-US"/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31088531-E2D3-46DF-AAFB-EC4D2B93B53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sl-SI" altLang="en-US"/>
          </a:p>
        </p:txBody>
      </p:sp>
      <p:pic>
        <p:nvPicPr>
          <p:cNvPr id="15364" name="Picture 5" descr="http://upload.wikimedia.org/wikipedia/commons/b/b1/Emlem_Physick_Estate_LOC_Highsmith.jpg">
            <a:extLst>
              <a:ext uri="{FF2B5EF4-FFF2-40B4-BE49-F238E27FC236}">
                <a16:creationId xmlns:a16="http://schemas.microsoft.com/office/drawing/2014/main" id="{9BCC407F-0285-4B82-96C1-FCFA6D2251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3988"/>
            <a:ext cx="9144000" cy="7131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random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E5896EC8-D64B-4161-B2C0-0268EE6D965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sl-SI" altLang="en-US"/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A0FD13E9-7A17-44F8-ADBD-1A3E3BDDF9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sl-SI" altLang="en-US"/>
          </a:p>
        </p:txBody>
      </p:sp>
      <p:pic>
        <p:nvPicPr>
          <p:cNvPr id="16388" name="Picture 5" descr="http://upload.wikimedia.org/wikipedia/commons/1/1b/Lanhydrock_House%2C_Drawing_Room.jpg">
            <a:extLst>
              <a:ext uri="{FF2B5EF4-FFF2-40B4-BE49-F238E27FC236}">
                <a16:creationId xmlns:a16="http://schemas.microsoft.com/office/drawing/2014/main" id="{3FD1AC55-2257-42D3-8508-3B9009B73E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75"/>
            <a:ext cx="9144000" cy="686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random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D4CCC678-6F8C-462F-90F9-643DF5BB8CF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sl-SI" altLang="en-US"/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0F1CEED1-DEF0-4856-9FDD-93D499B3E10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sl-SI" altLang="en-US"/>
          </a:p>
        </p:txBody>
      </p:sp>
      <p:pic>
        <p:nvPicPr>
          <p:cNvPr id="17412" name="Picture 5" descr="http://upload.wikimedia.org/wikipedia/commons/0/00/Albert_Chevallier_Tayler_-_The_Grey_Drawing_Room_1917.jpg">
            <a:extLst>
              <a:ext uri="{FF2B5EF4-FFF2-40B4-BE49-F238E27FC236}">
                <a16:creationId xmlns:a16="http://schemas.microsoft.com/office/drawing/2014/main" id="{8BFE6E64-326C-4E23-80D1-566D1BD1E9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0"/>
            <a:ext cx="6096000" cy="76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random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3A0ADDFC-D1C6-4B95-B433-E9DEF229D6E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Women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8B6E4EC6-D445-4660-81FB-56314105FA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2800"/>
              <a:t>Separate Spheres – “The Angel in the House”</a:t>
            </a:r>
          </a:p>
          <a:p>
            <a:pPr eaLnBrk="1" hangingPunct="1"/>
            <a:r>
              <a:rPr lang="en-US" altLang="en-US" sz="2800"/>
              <a:t>Coverture (married women – </a:t>
            </a:r>
            <a:r>
              <a:rPr lang="en-US" altLang="en-US" sz="2800" i="1"/>
              <a:t>femme couverte)</a:t>
            </a:r>
          </a:p>
          <a:p>
            <a:pPr lvl="1" eaLnBrk="1" hangingPunct="1"/>
            <a:r>
              <a:rPr lang="en-US" altLang="en-US" sz="2400"/>
              <a:t>Property, wealth, income</a:t>
            </a:r>
          </a:p>
          <a:p>
            <a:pPr lvl="1" eaLnBrk="1" hangingPunct="1"/>
            <a:r>
              <a:rPr lang="en-US" altLang="en-US" sz="2400"/>
              <a:t>Children</a:t>
            </a:r>
          </a:p>
          <a:p>
            <a:pPr lvl="1" eaLnBrk="1" hangingPunct="1"/>
            <a:r>
              <a:rPr lang="en-US" altLang="en-US" sz="2400"/>
              <a:t>Divorce</a:t>
            </a:r>
          </a:p>
          <a:p>
            <a:pPr eaLnBrk="1" hangingPunct="1"/>
            <a:r>
              <a:rPr lang="en-US" altLang="en-US" sz="2800"/>
              <a:t>Respectability and morality</a:t>
            </a:r>
          </a:p>
          <a:p>
            <a:pPr eaLnBrk="1" hangingPunct="1"/>
            <a:r>
              <a:rPr lang="en-US" altLang="en-US" sz="2800"/>
              <a:t>Sexual purity</a:t>
            </a:r>
          </a:p>
          <a:p>
            <a:pPr eaLnBrk="1" hangingPunct="1"/>
            <a:r>
              <a:rPr lang="en-US" altLang="en-US" sz="2800"/>
              <a:t>Fashion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0DF847B3-A929-41E2-A878-B65F301EF3E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1890s fashion</a:t>
            </a:r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A98CB760-C2CB-4229-B5B5-F581F642058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800"/>
              <a:t>Women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400"/>
              <a:t>High necks / collars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400"/>
              <a:t>Leg o’mutton sleeves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400"/>
              <a:t>Long corsets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400"/>
              <a:t>“wasp” waist / hourglass figure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400"/>
              <a:t>Hats with exotic feathers / plumes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800"/>
              <a:t>Men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400"/>
              <a:t>Suits with blazers and waistcoats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400"/>
              <a:t>Tuxedos and dinner jackets for formal events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400"/>
              <a:t>Ties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400"/>
              <a:t>Top hats and bowlers</a:t>
            </a:r>
          </a:p>
        </p:txBody>
      </p:sp>
    </p:spTree>
  </p:cSld>
  <p:clrMapOvr>
    <a:masterClrMapping/>
  </p:clrMapOvr>
  <p:transition>
    <p:random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C6719E0C-03B0-4F45-B63D-8129E14A536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sl-SI" altLang="en-US"/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0104FFCA-0701-4DBA-B192-DD0512F46E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sl-SI" altLang="en-US"/>
          </a:p>
        </p:txBody>
      </p:sp>
      <p:pic>
        <p:nvPicPr>
          <p:cNvPr id="20484" name="Picture 5" descr="http://upload.wikimedia.org/wikipedia/commons/9/9f/Little_dress_Charvet.jpg">
            <a:extLst>
              <a:ext uri="{FF2B5EF4-FFF2-40B4-BE49-F238E27FC236}">
                <a16:creationId xmlns:a16="http://schemas.microsoft.com/office/drawing/2014/main" id="{335135B4-0966-404B-9176-027E61AC73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951288" cy="739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5" name="Picture 7" descr="http://upload.wikimedia.org/wikipedia/en/9/96/Walking_suites_1894_Delineator.jpg">
            <a:extLst>
              <a:ext uri="{FF2B5EF4-FFF2-40B4-BE49-F238E27FC236}">
                <a16:creationId xmlns:a16="http://schemas.microsoft.com/office/drawing/2014/main" id="{B2DC0934-851D-4DD8-BAA8-11247F2E73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0"/>
            <a:ext cx="51784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random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9CD1D78B-CE1E-46B7-8F40-5D8AE3A1296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sl-SI" altLang="en-US"/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D0298C8F-F919-4EC7-92FF-1FD978C2442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sl-SI" altLang="en-US"/>
          </a:p>
        </p:txBody>
      </p:sp>
      <p:pic>
        <p:nvPicPr>
          <p:cNvPr id="21508" name="Picture 5" descr="http://upload.wikimedia.org/wikipedia/commons/e/e3/Natalie_Barney_in_Fur_Cape.jpg">
            <a:extLst>
              <a:ext uri="{FF2B5EF4-FFF2-40B4-BE49-F238E27FC236}">
                <a16:creationId xmlns:a16="http://schemas.microsoft.com/office/drawing/2014/main" id="{C75B4A39-580F-46FD-972B-81B4453782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4314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9" name="Picture 7" descr="http://upload.wikimedia.org/wikipedia/en/d/d0/Evening_gowns_1892-3.jpg">
            <a:extLst>
              <a:ext uri="{FF2B5EF4-FFF2-40B4-BE49-F238E27FC236}">
                <a16:creationId xmlns:a16="http://schemas.microsoft.com/office/drawing/2014/main" id="{1FBC7C28-0612-48BE-A474-8D33E951FF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495300"/>
            <a:ext cx="5457825" cy="636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random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787154B0-897C-4180-8C68-3DBC3F2275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sl-SI" altLang="en-US"/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E952F5AC-AFA0-4A18-A598-D76486D9FF5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sl-SI" altLang="en-US"/>
          </a:p>
        </p:txBody>
      </p:sp>
      <p:pic>
        <p:nvPicPr>
          <p:cNvPr id="22532" name="Picture 5" descr="http://upload.wikimedia.org/wikipedia/commons/5/54/1892_fashion_plate.jpg">
            <a:extLst>
              <a:ext uri="{FF2B5EF4-FFF2-40B4-BE49-F238E27FC236}">
                <a16:creationId xmlns:a16="http://schemas.microsoft.com/office/drawing/2014/main" id="{168DF137-53DA-4303-AFF9-40E3FA7703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7700"/>
            <a:ext cx="5195888" cy="621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3" name="Picture 7" descr="http://upload.wikimedia.org/wikipedia/commons/4/48/Sargent_John_Singer_Catherine_Vlasto.jpg">
            <a:extLst>
              <a:ext uri="{FF2B5EF4-FFF2-40B4-BE49-F238E27FC236}">
                <a16:creationId xmlns:a16="http://schemas.microsoft.com/office/drawing/2014/main" id="{563649BF-F721-474D-AAA7-C57E754F3D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7638" y="0"/>
            <a:ext cx="387826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random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1BFA7199-411F-4157-977D-D04E058BDFE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Attitudes</a:t>
            </a:r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4F7E0E68-ECA0-4A2E-AB75-B0BD346B484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sl-SI" altLang="en-US"/>
          </a:p>
        </p:txBody>
      </p:sp>
      <p:pic>
        <p:nvPicPr>
          <p:cNvPr id="23556" name="Picture 5" descr="http://upload.wikimedia.org/wikipedia/commons/7/75/Pearce_Bartlett.jpg">
            <a:extLst>
              <a:ext uri="{FF2B5EF4-FFF2-40B4-BE49-F238E27FC236}">
                <a16:creationId xmlns:a16="http://schemas.microsoft.com/office/drawing/2014/main" id="{7FFBF04C-2717-4208-AB42-128A3480CD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38200" y="0"/>
            <a:ext cx="47847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7" name="Picture 7" descr="http://upload.wikimedia.org/wikipedia/commons/e/e2/Giovanni_Boldini_%281842-1931%29_-_A_Portrait_of_John_Singer_Sargent.jpg">
            <a:extLst>
              <a:ext uri="{FF2B5EF4-FFF2-40B4-BE49-F238E27FC236}">
                <a16:creationId xmlns:a16="http://schemas.microsoft.com/office/drawing/2014/main" id="{B4CEA55E-21DA-4EED-BBB0-F21BAD4FE0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0"/>
            <a:ext cx="54895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random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47CEFE5E-536B-4608-A952-03C3C00CC73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sl-SI" altLang="en-US"/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8DF7A270-6BC6-49A4-8ABD-6BE5D19CED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sl-SI" altLang="en-US"/>
          </a:p>
        </p:txBody>
      </p:sp>
      <p:pic>
        <p:nvPicPr>
          <p:cNvPr id="24580" name="Picture 5" descr="http://upload.wikimedia.org/wikipedia/commons/5/57/Giovanni_Boldini_%281842-1931%29_-John_Singer_Sargent%28Standing%29.jpg">
            <a:extLst>
              <a:ext uri="{FF2B5EF4-FFF2-40B4-BE49-F238E27FC236}">
                <a16:creationId xmlns:a16="http://schemas.microsoft.com/office/drawing/2014/main" id="{DC2BD3D5-7F8E-473C-B83B-97C00D29CF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8600"/>
            <a:ext cx="4803775" cy="636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1" name="Picture 7" descr="http://upload.wikimedia.org/wikipedia/commons/f/f3/Du_Maurier_Spy.jpg">
            <a:extLst>
              <a:ext uri="{FF2B5EF4-FFF2-40B4-BE49-F238E27FC236}">
                <a16:creationId xmlns:a16="http://schemas.microsoft.com/office/drawing/2014/main" id="{158ED870-AE99-46A6-A83A-E8B387480D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33350"/>
            <a:ext cx="4040188" cy="672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random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1E3DC09D-2AC7-4496-81C8-4464F0CD07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/>
          <a:lstStyle/>
          <a:p>
            <a:pPr eaLnBrk="1" hangingPunct="1"/>
            <a:r>
              <a:rPr lang="en-US" altLang="en-US" sz="4000"/>
              <a:t>Etiquette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BAEE9837-7D2E-40A2-BA16-860EB45609C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990600"/>
            <a:ext cx="8229600" cy="513556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400"/>
              <a:t>Don’t mention anything controversial in front of the servants, lest they gossip.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400"/>
              <a:t>Ladies should never offer their hand to a man they do not know or are not close to.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400"/>
              <a:t>Men and women should avoid touching each other, unless married, related, or in an emergency. He also should not touch the chair she is sitting in.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400"/>
              <a:t>Ladies do not smoke.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400"/>
              <a:t>Stand up when someone enters the room, especially if they are older or higher status. (Servants don’t count.)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400"/>
              <a:t>Men should take off their hat when entering a room where ladies are present.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400"/>
              <a:t>Wear appropriate clothing for each meal or event.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400"/>
              <a:t>Dress according to your class / position.</a:t>
            </a:r>
          </a:p>
          <a:p>
            <a:pPr eaLnBrk="1" hangingPunct="1">
              <a:lnSpc>
                <a:spcPct val="80000"/>
              </a:lnSpc>
            </a:pPr>
            <a:endParaRPr lang="en-US" altLang="en-US" sz="240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>
            <a:extLst>
              <a:ext uri="{FF2B5EF4-FFF2-40B4-BE49-F238E27FC236}">
                <a16:creationId xmlns:a16="http://schemas.microsoft.com/office/drawing/2014/main" id="{5BD70F57-0409-4B94-844C-699D108972B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609600"/>
            <a:ext cx="8229600" cy="551656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400"/>
              <a:t>A single man and a single woman should never be left alone in a room together – they must always be chaperoned.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400"/>
              <a:t>A mutual friend must make introductions for any gentleman who wishes to become acquainted with a single lady.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400"/>
              <a:t>Small talk is all that is necessary for polite conversation. Serious discussion is for more private settings.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400"/>
              <a:t>Kissing is limited to the hand, or perhaps the forehead, or even the cheek for married couples, in public.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400"/>
              <a:t>Don’t mention body parts, anything connected with sex or pregnancy, foul language, upsetting or disgusting topics.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400"/>
              <a:t>Be humble – do not boast or brag.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400"/>
              <a:t>Ladies do not ask men to dance.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400"/>
              <a:t>Control your emotions.</a:t>
            </a:r>
          </a:p>
          <a:p>
            <a:pPr eaLnBrk="1" hangingPunct="1">
              <a:lnSpc>
                <a:spcPct val="80000"/>
              </a:lnSpc>
            </a:pPr>
            <a:endParaRPr lang="en-US" altLang="en-US" sz="240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/>
          <a:lstStyle/>
          <a:p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Time of Reforms</a:t>
            </a:r>
          </a:p>
        </p:txBody>
      </p:sp>
    </p:spTree>
    <p:extLst>
      <p:ext uri="{BB962C8B-B14F-4D97-AF65-F5344CB8AC3E}">
        <p14:creationId xmlns:p14="http://schemas.microsoft.com/office/powerpoint/2010/main" val="1980145747"/>
      </p:ext>
    </p:extLst>
  </p:cSld>
  <p:clrMapOvr>
    <a:masterClrMapping/>
  </p:clrMapOvr>
  <p:transition>
    <p:random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 cstate="print">
            <a:lum/>
          </a:blip>
          <a:srcRect/>
          <a:stretch>
            <a:fillRect l="-14000" r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pence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5000" y="0"/>
            <a:ext cx="3172075" cy="4419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extBox 8"/>
          <p:cNvSpPr txBox="1"/>
          <p:nvPr/>
        </p:nvSpPr>
        <p:spPr>
          <a:xfrm>
            <a:off x="5791200" y="3810000"/>
            <a:ext cx="30037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Herbert Spencer</a:t>
            </a:r>
          </a:p>
        </p:txBody>
      </p:sp>
      <p:pic>
        <p:nvPicPr>
          <p:cNvPr id="32772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15000" y="0"/>
            <a:ext cx="3191447" cy="4419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5486400" y="5181600"/>
            <a:ext cx="3657600" cy="1676400"/>
          </a:xfrm>
        </p:spPr>
        <p:txBody>
          <a:bodyPr/>
          <a:lstStyle/>
          <a:p>
            <a:r>
              <a:rPr lang="en-US" sz="6000" dirty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rigoldPS" pitchFamily="66" charset="0"/>
              </a:rPr>
              <a:t>Social Changes</a:t>
            </a:r>
          </a:p>
        </p:txBody>
      </p:sp>
      <p:pic>
        <p:nvPicPr>
          <p:cNvPr id="32773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8600" y="228600"/>
            <a:ext cx="4876800" cy="3657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2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4.44444E-6 L -0.5099 -4.44444E-6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5" y="0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0.03329 L 3.33333E-6 0.44393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7620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en-US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Using Darwinism to fix Social Problems?</a:t>
            </a:r>
          </a:p>
        </p:txBody>
      </p:sp>
      <p:sp>
        <p:nvSpPr>
          <p:cNvPr id="4" name="Rectangle 3"/>
          <p:cNvSpPr/>
          <p:nvPr/>
        </p:nvSpPr>
        <p:spPr>
          <a:xfrm>
            <a:off x="3505200" y="914400"/>
            <a:ext cx="5638800" cy="43581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sz="2800" u="sng" dirty="0">
                <a:latin typeface="Comic Sans MS" pitchFamily="66" charset="0"/>
              </a:rPr>
              <a:t>Herbert Spencer  </a:t>
            </a:r>
            <a:r>
              <a:rPr lang="en-US" sz="2800" dirty="0">
                <a:solidFill>
                  <a:srgbClr val="FFFF00"/>
                </a:solidFill>
                <a:latin typeface="Comic Sans MS" pitchFamily="66" charset="0"/>
              </a:rPr>
              <a:t>Applied Darwinism to human society</a:t>
            </a:r>
            <a:endParaRPr lang="en-US" sz="2800" dirty="0">
              <a:latin typeface="Comic Sans MS" pitchFamily="66" charset="0"/>
            </a:endParaRPr>
          </a:p>
          <a:p>
            <a:pPr>
              <a:lnSpc>
                <a:spcPct val="90000"/>
              </a:lnSpc>
            </a:pPr>
            <a:endParaRPr lang="en-US" sz="2800" dirty="0">
              <a:latin typeface="Comic Sans MS" pitchFamily="66" charset="0"/>
            </a:endParaRPr>
          </a:p>
          <a:p>
            <a:pPr>
              <a:lnSpc>
                <a:spcPct val="90000"/>
              </a:lnSpc>
            </a:pPr>
            <a:r>
              <a:rPr lang="en-US" sz="2800" dirty="0">
                <a:latin typeface="Comic Sans MS" pitchFamily="66" charset="0"/>
              </a:rPr>
              <a:t>As in nature, survival properly belongs to the fittest, those most able to survive.  </a:t>
            </a:r>
          </a:p>
          <a:p>
            <a:pPr>
              <a:lnSpc>
                <a:spcPct val="90000"/>
              </a:lnSpc>
            </a:pPr>
            <a:endParaRPr lang="en-US" sz="2800" dirty="0">
              <a:solidFill>
                <a:srgbClr val="FFFF00"/>
              </a:solidFill>
              <a:latin typeface="Comic Sans MS" pitchFamily="66" charset="0"/>
            </a:endParaRPr>
          </a:p>
          <a:p>
            <a:pPr>
              <a:lnSpc>
                <a:spcPct val="90000"/>
              </a:lnSpc>
            </a:pPr>
            <a:r>
              <a:rPr lang="en-US" sz="2800" dirty="0">
                <a:solidFill>
                  <a:srgbClr val="FFFF00"/>
                </a:solidFill>
                <a:latin typeface="Comic Sans MS" pitchFamily="66" charset="0"/>
              </a:rPr>
              <a:t>Social Darwinism </a:t>
            </a:r>
            <a:r>
              <a:rPr lang="en-US" sz="2800" dirty="0">
                <a:latin typeface="Comic Sans MS" pitchFamily="66" charset="0"/>
              </a:rPr>
              <a:t>was used by many </a:t>
            </a:r>
            <a:r>
              <a:rPr lang="en-US" sz="2800" dirty="0">
                <a:solidFill>
                  <a:srgbClr val="FFFF00"/>
                </a:solidFill>
                <a:latin typeface="Comic Sans MS" pitchFamily="66" charset="0"/>
              </a:rPr>
              <a:t>Victorians to justify social inequalities based on race, social or economic class, or gender</a:t>
            </a:r>
          </a:p>
        </p:txBody>
      </p:sp>
      <p:sp>
        <p:nvSpPr>
          <p:cNvPr id="5" name="Rectangle 4"/>
          <p:cNvSpPr/>
          <p:nvPr/>
        </p:nvSpPr>
        <p:spPr>
          <a:xfrm>
            <a:off x="2057400" y="5486400"/>
            <a:ext cx="528862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“survival of the fittest” </a:t>
            </a:r>
          </a:p>
        </p:txBody>
      </p:sp>
      <p:pic>
        <p:nvPicPr>
          <p:cNvPr id="7373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143000"/>
            <a:ext cx="3581400" cy="35814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2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609600"/>
            <a:ext cx="7772400" cy="762000"/>
          </a:xfrm>
        </p:spPr>
        <p:txBody>
          <a:bodyPr/>
          <a:lstStyle/>
          <a:p>
            <a:r>
              <a:rPr lang="en-US" sz="3600" b="1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The Mid-Victorian Period (1848-1870)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1524000"/>
            <a:ext cx="7162800" cy="2590800"/>
          </a:xfrm>
        </p:spPr>
        <p:txBody>
          <a:bodyPr/>
          <a:lstStyle/>
          <a:p>
            <a:pPr algn="l">
              <a:buFont typeface="Arial" pitchFamily="34" charset="0"/>
              <a:buChar char="•"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time of prosperity</a:t>
            </a:r>
          </a:p>
          <a:p>
            <a:pPr algn="l">
              <a:buFont typeface="Arial" pitchFamily="34" charset="0"/>
              <a:buChar char="•"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time of improvement (more reforms)</a:t>
            </a:r>
          </a:p>
          <a:p>
            <a:pPr algn="l">
              <a:buFont typeface="Arial" pitchFamily="34" charset="0"/>
              <a:buChar char="•"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time of stability</a:t>
            </a:r>
          </a:p>
          <a:p>
            <a:pPr algn="l">
              <a:buFont typeface="Arial" pitchFamily="34" charset="0"/>
              <a:buChar char="•"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time of optimism</a:t>
            </a:r>
          </a:p>
        </p:txBody>
      </p:sp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191000"/>
            <a:ext cx="91440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2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71600" y="1295400"/>
            <a:ext cx="5943600" cy="4215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5638800"/>
            <a:ext cx="9144000" cy="1219200"/>
          </a:xfrm>
          <a:solidFill>
            <a:srgbClr val="000000"/>
          </a:solidFill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Erected to display the exhibits of modern industry and science </a:t>
            </a:r>
            <a:br>
              <a:rPr lang="en-US" sz="24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 the 1851 Great Exhibition</a:t>
            </a:r>
          </a:p>
          <a:p>
            <a:pPr>
              <a:lnSpc>
                <a:spcPct val="90000"/>
              </a:lnSpc>
            </a:pPr>
            <a:r>
              <a:rPr lang="en-US" sz="24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building symbolized the triumphs of Victorian industry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 </a:t>
            </a:r>
          </a:p>
        </p:txBody>
      </p:sp>
      <p:pic>
        <p:nvPicPr>
          <p:cNvPr id="24583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71599" y="762000"/>
            <a:ext cx="7108815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1524000" y="1219200"/>
            <a:ext cx="6477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chemeClr val="accent4">
                    <a:lumMod val="10000"/>
                  </a:schemeClr>
                </a:solidFill>
              </a:rPr>
              <a:t>The Crystal Palace</a:t>
            </a:r>
            <a:endParaRPr lang="en-US" sz="4000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6" dur="1000"/>
                                        <p:tgtEl>
                                          <p:spTgt spid="245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E2D81CF-AF4B-4C48-981F-36AC31EFE00E}"/>
              </a:ext>
            </a:extLst>
          </p:cNvPr>
          <p:cNvSpPr/>
          <p:nvPr/>
        </p:nvSpPr>
        <p:spPr>
          <a:xfrm>
            <a:off x="2286000" y="2413338"/>
            <a:ext cx="4572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“It is a very remarkable thing in itself; but to have so very large a building continually crammed down one’s throat, and to find it a new page in ‘The Whole Duty of Man’ to go there, is a little more than even I (and you know how amiable I am) can endure,” Dickens wrote.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C36894D-A989-4065-AB9B-38E038D869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68948"/>
            <a:ext cx="9144000" cy="572010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C297E28-2C82-4B37-AAF0-9EEDFD2ADB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65" y="-1"/>
            <a:ext cx="53641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290912"/>
      </p:ext>
    </p:extLst>
  </p:cSld>
  <p:clrMapOvr>
    <a:masterClrMapping/>
  </p:clrMapOvr>
  <p:transition>
    <p:random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C32A6EA-73FB-4A7D-919F-F55EC9A433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66675"/>
            <a:ext cx="8839200" cy="672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981474"/>
      </p:ext>
    </p:extLst>
  </p:cSld>
  <p:clrMapOvr>
    <a:masterClrMapping/>
  </p:clrMapOvr>
  <p:transition>
    <p:random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B532C68-C131-418C-94EA-BF48684D06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0175" y="1314450"/>
            <a:ext cx="6343650" cy="422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427035"/>
      </p:ext>
    </p:extLst>
  </p:cSld>
  <p:clrMapOvr>
    <a:masterClrMapping/>
  </p:clrMapOvr>
  <p:transition>
    <p:random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360B120-5DDB-4410-AC87-2767A09A5A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128" y="0"/>
            <a:ext cx="86717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8656347"/>
      </p:ext>
    </p:extLst>
  </p:cSld>
  <p:clrMapOvr>
    <a:masterClrMapping/>
  </p:clrMapOvr>
  <p:transition>
    <p:random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990600"/>
          </a:xfrm>
        </p:spPr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British Empire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371600"/>
            <a:ext cx="4495800" cy="45339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3600" dirty="0"/>
              <a:t>Many </a:t>
            </a:r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British </a:t>
            </a:r>
            <a:b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people saw the expansion of </a:t>
            </a:r>
            <a:b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empire as a </a:t>
            </a:r>
            <a:b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moral </a:t>
            </a:r>
            <a:b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responsibility to</a:t>
            </a:r>
            <a:b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civilize the world</a:t>
            </a:r>
            <a:r>
              <a:rPr lang="en-US" sz="3600" dirty="0"/>
              <a:t>.</a:t>
            </a:r>
            <a:br>
              <a:rPr lang="en-US" sz="3600" dirty="0"/>
            </a:br>
            <a:endParaRPr lang="en-US" sz="3600" dirty="0"/>
          </a:p>
          <a:p>
            <a:pPr>
              <a:lnSpc>
                <a:spcPct val="80000"/>
              </a:lnSpc>
            </a:pPr>
            <a:r>
              <a:rPr lang="en-US" sz="3600" dirty="0"/>
              <a:t>Missionaries spread Christianity in India, </a:t>
            </a:r>
            <a:br>
              <a:rPr lang="en-US" sz="3600" dirty="0"/>
            </a:br>
            <a:r>
              <a:rPr lang="en-US" sz="3600" dirty="0"/>
              <a:t>Asia, and Africa.</a:t>
            </a:r>
          </a:p>
          <a:p>
            <a:pPr>
              <a:lnSpc>
                <a:spcPct val="80000"/>
              </a:lnSpc>
            </a:pPr>
            <a:endParaRPr lang="en-US" sz="2400" dirty="0"/>
          </a:p>
        </p:txBody>
      </p:sp>
      <p:sp>
        <p:nvSpPr>
          <p:cNvPr id="7" name="Rectangle 6"/>
          <p:cNvSpPr/>
          <p:nvPr/>
        </p:nvSpPr>
        <p:spPr>
          <a:xfrm>
            <a:off x="4343400" y="4495800"/>
            <a:ext cx="4191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/>
              </a:rPr>
              <a:t>“White Man’s Burden”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6631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5800" y="1676400"/>
            <a:ext cx="4114800" cy="27466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8" name="Picture 4" descr="untitled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4495800" y="1371600"/>
            <a:ext cx="4122331" cy="4800084"/>
          </a:xfrm>
          <a:noFill/>
          <a:ln/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D404A65-5092-4DAB-BAB8-C8D7FB4589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85800"/>
            <a:ext cx="9071428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060005"/>
      </p:ext>
    </p:extLst>
  </p:cSld>
  <p:clrMapOvr>
    <a:masterClrMapping/>
  </p:clrMapOvr>
  <p:transition>
    <p:random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0"/>
            <a:ext cx="4495800" cy="944562"/>
          </a:xfrm>
        </p:spPr>
        <p:txBody>
          <a:bodyPr/>
          <a:lstStyle/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Victorian Novel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1752600"/>
            <a:ext cx="4038600" cy="4533900"/>
          </a:xfrm>
        </p:spPr>
        <p:txBody>
          <a:bodyPr/>
          <a:lstStyle/>
          <a:p>
            <a:pPr>
              <a:lnSpc>
                <a:spcPct val="80000"/>
              </a:lnSpc>
              <a:buNone/>
            </a:pPr>
            <a:r>
              <a:rPr lang="en-US" b="1" dirty="0"/>
              <a:t>   </a:t>
            </a:r>
            <a:r>
              <a:rPr lang="en-US" sz="5400" b="1" dirty="0"/>
              <a:t>T</a:t>
            </a:r>
            <a:r>
              <a:rPr lang="en-US" b="1" dirty="0"/>
              <a:t>he novel was the dominant form in Victorian literature</a:t>
            </a:r>
          </a:p>
          <a:p>
            <a:pPr>
              <a:lnSpc>
                <a:spcPct val="80000"/>
              </a:lnSpc>
              <a:buNone/>
            </a:pPr>
            <a:r>
              <a:rPr lang="en-US" b="1" dirty="0"/>
              <a:t>   </a:t>
            </a:r>
            <a:r>
              <a:rPr lang="en-US" sz="5400" b="1" dirty="0"/>
              <a:t>S</a:t>
            </a:r>
            <a:r>
              <a:rPr lang="en-US" b="1" dirty="0"/>
              <a:t>ome dealt with </a:t>
            </a:r>
            <a:br>
              <a:rPr lang="en-US" b="1" dirty="0"/>
            </a:br>
            <a:r>
              <a:rPr lang="en-US" b="1" dirty="0"/>
              <a:t>the </a:t>
            </a:r>
            <a:r>
              <a:rPr lang="en-US" b="1" dirty="0">
                <a:solidFill>
                  <a:srgbClr val="FFFF00"/>
                </a:solidFill>
              </a:rPr>
              <a:t>social anxieties </a:t>
            </a:r>
            <a:r>
              <a:rPr lang="en-US" b="1" dirty="0"/>
              <a:t>of the day. </a:t>
            </a:r>
            <a:br>
              <a:rPr lang="en-US" b="1" dirty="0"/>
            </a:br>
            <a:r>
              <a:rPr lang="en-US" sz="2800" b="1" dirty="0"/>
              <a:t>(technology, work, social class, welfare)</a:t>
            </a:r>
            <a:endParaRPr lang="en-US" b="1" dirty="0"/>
          </a:p>
        </p:txBody>
      </p:sp>
      <p:pic>
        <p:nvPicPr>
          <p:cNvPr id="53256" name="Picture 8" descr="untitled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19825" y="7467600"/>
            <a:ext cx="2924175" cy="4524375"/>
          </a:xfrm>
          <a:prstGeom prst="rect">
            <a:avLst/>
          </a:prstGeom>
          <a:noFill/>
        </p:spPr>
      </p:pic>
      <p:pic>
        <p:nvPicPr>
          <p:cNvPr id="53260" name="Picture 1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24600" y="914400"/>
            <a:ext cx="2087366" cy="3505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TextBox 13"/>
          <p:cNvSpPr txBox="1"/>
          <p:nvPr/>
        </p:nvSpPr>
        <p:spPr>
          <a:xfrm>
            <a:off x="4876800" y="762000"/>
            <a:ext cx="762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1899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34200" y="685800"/>
            <a:ext cx="762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1886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0" y="4876800"/>
            <a:ext cx="762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1838</a:t>
            </a:r>
          </a:p>
        </p:txBody>
      </p:sp>
      <p:pic>
        <p:nvPicPr>
          <p:cNvPr id="53261" name="Picture 1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91000" y="4495800"/>
            <a:ext cx="2076450" cy="207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TextBox 18"/>
          <p:cNvSpPr txBox="1"/>
          <p:nvPr/>
        </p:nvSpPr>
        <p:spPr>
          <a:xfrm>
            <a:off x="4876800" y="4191000"/>
            <a:ext cx="762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1848</a:t>
            </a:r>
          </a:p>
        </p:txBody>
      </p:sp>
      <p:pic>
        <p:nvPicPr>
          <p:cNvPr id="53252" name="Picture 4" descr="untitled4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6" cstate="print"/>
          <a:srcRect/>
          <a:stretch>
            <a:fillRect/>
          </a:stretch>
        </p:blipFill>
        <p:spPr>
          <a:xfrm>
            <a:off x="7086600" y="4038600"/>
            <a:ext cx="1600200" cy="2579763"/>
          </a:xfrm>
          <a:noFill/>
          <a:ln/>
        </p:spPr>
      </p:pic>
      <p:pic>
        <p:nvPicPr>
          <p:cNvPr id="53263" name="Picture 1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67200" y="1143000"/>
            <a:ext cx="2000250" cy="30323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4" cstate="print"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Jack the Ripper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1524000" y="1066800"/>
            <a:ext cx="6299200" cy="4724400"/>
          </a:xfrm>
          <a:prstGeom prst="rect">
            <a:avLst/>
          </a:prstGeom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750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2&quot; unique_id=&quot;10002&quot;&gt;&lt;object type=&quot;3&quot; unique_id=&quot;10003&quot;&gt;&lt;property id=&quot;20148&quot; value=&quot;5&quot;/&gt;&lt;property id=&quot;20300&quot; value=&quot;Slide 1 - &amp;quot;The Victorian Age&amp;quot;&quot;/&gt;&lt;property id=&quot;20307&quot; value=&quot;256&quot;/&gt;&lt;/object&gt;&lt;object type=&quot;3&quot; unique_id=&quot;10004&quot;&gt;&lt;property id=&quot;20148&quot; value=&quot;5&quot;/&gt;&lt;property id=&quot;20300&quot; value=&quot;Slide 3&quot;/&gt;&lt;property id=&quot;20307&quot; value=&quot;281&quot;/&gt;&lt;/object&gt;&lt;object type=&quot;3&quot; unique_id=&quot;10005&quot;&gt;&lt;property id=&quot;20148&quot; value=&quot;5&quot;/&gt;&lt;property id=&quot;20300&quot; value=&quot;Slide 4 - &amp;quot;A Time of Change&amp;quot;&quot;/&gt;&lt;property id=&quot;20307&quot; value=&quot;257&quot;/&gt;&lt;/object&gt;&lt;object type=&quot;3&quot; unique_id=&quot;10008&quot;&gt;&lt;property id=&quot;20148&quot; value=&quot;5&quot;/&gt;&lt;property id=&quot;20300&quot; value=&quot;Slide 9 - &amp;quot;The Early Victorian Period (1830-1848)&amp;quot;&quot;/&gt;&lt;property id=&quot;20307&quot; value=&quot;260&quot;/&gt;&lt;/object&gt;&lt;object type=&quot;3&quot; unique_id=&quot;10010&quot;&gt;&lt;property id=&quot;20148&quot; value=&quot;5&quot;/&gt;&lt;property id=&quot;20300&quot; value=&quot;Slide 10 - &amp;quot;The Time of Troubles (1830’s and 1840’s)&amp;quot;&quot;/&gt;&lt;property id=&quot;20307&quot; value=&quot;262&quot;/&gt;&lt;/object&gt;&lt;object type=&quot;3&quot; unique_id=&quot;10012&quot;&gt;&lt;property id=&quot;20148&quot; value=&quot;5&quot;/&gt;&lt;property id=&quot;20300&quot; value=&quot;Slide 11 - &amp;quot;The Mid-Victorian Period (1848-1870)&amp;quot;&quot;/&gt;&lt;property id=&quot;20307&quot; value=&quot;264&quot;/&gt;&lt;/object&gt;&lt;object type=&quot;3&quot; unique_id=&quot;10013&quot;&gt;&lt;property id=&quot;20148&quot; value=&quot;5&quot;/&gt;&lt;property id=&quot;20300&quot; value=&quot;Slide 12&quot;/&gt;&lt;property id=&quot;20307&quot; value=&quot;265&quot;/&gt;&lt;/object&gt;&lt;object type=&quot;3&quot; unique_id=&quot;10014&quot;&gt;&lt;property id=&quot;20148&quot; value=&quot;5&quot;/&gt;&lt;property id=&quot;20300&quot; value=&quot;Slide 13 - &amp;quot;The British Empire&amp;quot;&quot;/&gt;&lt;property id=&quot;20307&quot; value=&quot;266&quot;/&gt;&lt;/object&gt;&lt;object type=&quot;3&quot; unique_id=&quot;10017&quot;&gt;&lt;property id=&quot;20148&quot; value=&quot;5&quot;/&gt;&lt;property id=&quot;20300&quot; value=&quot;Slide 15 - &amp;quot;Social Changes&amp;quot;&quot;/&gt;&lt;property id=&quot;20307&quot; value=&quot;269&quot;/&gt;&lt;/object&gt;&lt;object type=&quot;3&quot; unique_id=&quot;10025&quot;&gt;&lt;property id=&quot;20148&quot; value=&quot;5&quot;/&gt;&lt;property id=&quot;20300&quot; value=&quot;Slide 14 - &amp;quot;The Victorian Novel&amp;quot;&quot;/&gt;&lt;property id=&quot;20307&quot; value=&quot;277&quot;/&gt;&lt;/object&gt;&lt;object type=&quot;3&quot; unique_id=&quot;10312&quot;&gt;&lt;property id=&quot;20148&quot; value=&quot;5&quot;/&gt;&lt;property id=&quot;20300&quot; value=&quot;Slide 5&quot;/&gt;&lt;property id=&quot;20307&quot; value=&quot;282&quot;/&gt;&lt;/object&gt;&lt;object type=&quot;3&quot; unique_id=&quot;10313&quot;&gt;&lt;property id=&quot;20148&quot; value=&quot;5&quot;/&gt;&lt;property id=&quot;20300&quot; value=&quot;Slide 6&quot;/&gt;&lt;property id=&quot;20307&quot; value=&quot;285&quot;/&gt;&lt;/object&gt;&lt;object type=&quot;3&quot; unique_id=&quot;10314&quot;&gt;&lt;property id=&quot;20148&quot; value=&quot;5&quot;/&gt;&lt;property id=&quot;20300&quot; value=&quot;Slide 7&quot;/&gt;&lt;property id=&quot;20307&quot; value=&quot;286&quot;/&gt;&lt;/object&gt;&lt;object type=&quot;3&quot; unique_id=&quot;10315&quot;&gt;&lt;property id=&quot;20148&quot; value=&quot;5&quot;/&gt;&lt;property id=&quot;20300&quot; value=&quot;Slide 8&quot;/&gt;&lt;property id=&quot;20307&quot; value=&quot;283&quot;/&gt;&lt;/object&gt;&lt;object type=&quot;3&quot; unique_id=&quot;10316&quot;&gt;&lt;property id=&quot;20148&quot; value=&quot;5&quot;/&gt;&lt;property id=&quot;20300&quot; value=&quot;Slide 16 - &amp;quot;Using Darwinism to fix Social Problems?&amp;quot;&quot;/&gt;&lt;property id=&quot;20307&quot; value=&quot;287&quot;/&gt;&lt;/object&gt;&lt;object type=&quot;3&quot; unique_id=&quot;10318&quot;&gt;&lt;property id=&quot;20148&quot; value=&quot;5&quot;/&gt;&lt;property id=&quot;20300&quot; value=&quot;Slide 2&quot;/&gt;&lt;property id=&quot;20307&quot; value=&quot;288&quot;/&gt;&lt;/object&gt;&lt;object type=&quot;3&quot; unique_id=&quot;10319&quot;&gt;&lt;property id=&quot;20148&quot; value=&quot;5&quot;/&gt;&lt;property id=&quot;20300&quot; value=&quot;Slide 17&quot;/&gt;&lt;property id=&quot;20307&quot; value=&quot;289&quot;/&gt;&lt;/object&gt;&lt;/object&gt;&lt;object type=&quot;8&quot; unique_id=&quot;10056&quot;&gt;&lt;/object&gt;&lt;/object&gt;&lt;/database&gt;"/>
  <p:tag name="SECTOMILLISECCONVERTED" val="1"/>
</p:tagLst>
</file>

<file path=ppt/theme/theme1.xml><?xml version="1.0" encoding="utf-8"?>
<a:theme xmlns:a="http://schemas.openxmlformats.org/drawingml/2006/main" name="Theme1">
  <a:themeElements>
    <a:clrScheme name="Default Design 13">
      <a:dk1>
        <a:srgbClr val="808080"/>
      </a:dk1>
      <a:lt1>
        <a:srgbClr val="FFFFFF"/>
      </a:lt1>
      <a:dk2>
        <a:srgbClr val="5E2420"/>
      </a:dk2>
      <a:lt2>
        <a:srgbClr val="FFFFFF"/>
      </a:lt2>
      <a:accent1>
        <a:srgbClr val="D29F29"/>
      </a:accent1>
      <a:accent2>
        <a:srgbClr val="C04527"/>
      </a:accent2>
      <a:accent3>
        <a:srgbClr val="B6ACAB"/>
      </a:accent3>
      <a:accent4>
        <a:srgbClr val="DADADA"/>
      </a:accent4>
      <a:accent5>
        <a:srgbClr val="E5CDAC"/>
      </a:accent5>
      <a:accent6>
        <a:srgbClr val="AE3E22"/>
      </a:accent6>
      <a:hlink>
        <a:srgbClr val="B89749"/>
      </a:hlink>
      <a:folHlink>
        <a:srgbClr val="B58346"/>
      </a:folHlink>
    </a:clrScheme>
    <a:fontScheme name="Default Design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808080"/>
        </a:dk1>
        <a:lt1>
          <a:srgbClr val="FFFFFF"/>
        </a:lt1>
        <a:dk2>
          <a:srgbClr val="5E2420"/>
        </a:dk2>
        <a:lt2>
          <a:srgbClr val="FFFFFF"/>
        </a:lt2>
        <a:accent1>
          <a:srgbClr val="D29F29"/>
        </a:accent1>
        <a:accent2>
          <a:srgbClr val="C04527"/>
        </a:accent2>
        <a:accent3>
          <a:srgbClr val="B6ACAB"/>
        </a:accent3>
        <a:accent4>
          <a:srgbClr val="DADADA"/>
        </a:accent4>
        <a:accent5>
          <a:srgbClr val="E5CDAC"/>
        </a:accent5>
        <a:accent6>
          <a:srgbClr val="AE3E22"/>
        </a:accent6>
        <a:hlink>
          <a:srgbClr val="B89749"/>
        </a:hlink>
        <a:folHlink>
          <a:srgbClr val="B5834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5C1F00"/>
        </a:dk1>
        <a:lt1>
          <a:srgbClr val="FFFFFF"/>
        </a:lt1>
        <a:dk2>
          <a:srgbClr val="5E2420"/>
        </a:dk2>
        <a:lt2>
          <a:srgbClr val="FFFFFF"/>
        </a:lt2>
        <a:accent1>
          <a:srgbClr val="713E39"/>
        </a:accent1>
        <a:accent2>
          <a:srgbClr val="BE7960"/>
        </a:accent2>
        <a:accent3>
          <a:srgbClr val="B6ACAB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3437</TotalTime>
  <Words>1111</Words>
  <Application>Microsoft Office PowerPoint</Application>
  <PresentationFormat>On-screen Show (4:3)</PresentationFormat>
  <Paragraphs>180</Paragraphs>
  <Slides>41</Slides>
  <Notes>17</Notes>
  <HiddenSlides>0</HiddenSlides>
  <MMClips>2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50" baseType="lpstr">
      <vt:lpstr>Algerian</vt:lpstr>
      <vt:lpstr>Arial</vt:lpstr>
      <vt:lpstr>Baskerville Old Face</vt:lpstr>
      <vt:lpstr>Calibri</vt:lpstr>
      <vt:lpstr>Comic Sans MS</vt:lpstr>
      <vt:lpstr>Curlz MT</vt:lpstr>
      <vt:lpstr>Garamond</vt:lpstr>
      <vt:lpstr>MarigoldPS</vt:lpstr>
      <vt:lpstr>Theme1</vt:lpstr>
      <vt:lpstr>The Victorian Age</vt:lpstr>
      <vt:lpstr>PowerPoint Presentation</vt:lpstr>
      <vt:lpstr>PowerPoint Presentation</vt:lpstr>
      <vt:lpstr>Queen Victoria’s &amp; Prince Albert’s children</vt:lpstr>
      <vt:lpstr>PowerPoint Presentation</vt:lpstr>
      <vt:lpstr>A Time of Change</vt:lpstr>
      <vt:lpstr>PowerPoint Presentation</vt:lpstr>
      <vt:lpstr>PowerPoint Presentation</vt:lpstr>
      <vt:lpstr>The Early Victorian Period (1830-1848)</vt:lpstr>
      <vt:lpstr>The Time of Troubles (1830’s and 1840’s)</vt:lpstr>
      <vt:lpstr>Social and Political Reform</vt:lpstr>
      <vt:lpstr>Society – Lower classes</vt:lpstr>
      <vt:lpstr>Society – Middle Class</vt:lpstr>
      <vt:lpstr>Society – Upper Classes / Aristocracy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Women</vt:lpstr>
      <vt:lpstr>1890s fashion</vt:lpstr>
      <vt:lpstr>PowerPoint Presentation</vt:lpstr>
      <vt:lpstr>PowerPoint Presentation</vt:lpstr>
      <vt:lpstr>PowerPoint Presentation</vt:lpstr>
      <vt:lpstr>Attitudes</vt:lpstr>
      <vt:lpstr>PowerPoint Presentation</vt:lpstr>
      <vt:lpstr>Etiquette</vt:lpstr>
      <vt:lpstr>PowerPoint Presentation</vt:lpstr>
      <vt:lpstr>The Time of Reforms</vt:lpstr>
      <vt:lpstr>Social Changes</vt:lpstr>
      <vt:lpstr>Using Darwinism to fix Social Problems?</vt:lpstr>
      <vt:lpstr>The Mid-Victorian Period (1848-1870)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British Empire</vt:lpstr>
      <vt:lpstr>PowerPoint Presentation</vt:lpstr>
      <vt:lpstr>The Victorian Novel</vt:lpstr>
      <vt:lpstr>PowerPoint Presentation</vt:lpstr>
    </vt:vector>
  </TitlesOfParts>
  <Company>MSUM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Victorian Period</dc:title>
  <dc:creator>Alexander Ott</dc:creator>
  <cp:lastModifiedBy>Tokio Marine Management</cp:lastModifiedBy>
  <cp:revision>47</cp:revision>
  <dcterms:created xsi:type="dcterms:W3CDTF">2004-03-07T17:27:26Z</dcterms:created>
  <dcterms:modified xsi:type="dcterms:W3CDTF">2019-02-04T17:51:38Z</dcterms:modified>
</cp:coreProperties>
</file>