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sldIdLst>
    <p:sldId id="273" r:id="rId2"/>
    <p:sldId id="277" r:id="rId3"/>
    <p:sldId id="274" r:id="rId4"/>
    <p:sldId id="267" r:id="rId5"/>
    <p:sldId id="279" r:id="rId6"/>
    <p:sldId id="275" r:id="rId7"/>
    <p:sldId id="276" r:id="rId8"/>
    <p:sldId id="268" r:id="rId9"/>
    <p:sldId id="270" r:id="rId10"/>
  </p:sldIdLst>
  <p:sldSz cx="9144000" cy="6858000" type="screen4x3"/>
  <p:notesSz cx="6858000" cy="9144000"/>
  <p:custDataLst>
    <p:tags r:id="rId1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1F9"/>
    <a:srgbClr val="DDD875"/>
    <a:srgbClr val="E3D86F"/>
    <a:srgbClr val="E3E36F"/>
    <a:srgbClr val="4E3E8A"/>
    <a:srgbClr val="343B9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40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2479B123-2A01-4145-B64C-7521E551DA50}" type="datetimeFigureOut">
              <a:rPr lang="en-US"/>
              <a:pPr>
                <a:defRPr/>
              </a:pPr>
              <a:t>4/17/2011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1D672335-D258-4D47-A8C8-3AF5857EDD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D563B92-D0BD-4683-B2C7-390C55158E76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672335-D258-4D47-A8C8-3AF5857EDDF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672335-D258-4D47-A8C8-3AF5857EDDF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672335-D258-4D47-A8C8-3AF5857EDDF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672335-D258-4D47-A8C8-3AF5857EDDF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73CB6-9BDC-4107-B0D1-7A04D75AE10A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73CB6-9BDC-4107-B0D1-7A04D75AE10A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17B278F-A03F-4A6F-B38C-74BDF9526D43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D943F16-AAA1-4C33-8951-91B101716796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3581400" y="685800"/>
            <a:ext cx="5561013" cy="3352800"/>
          </a:xfrm>
        </p:spPr>
        <p:txBody>
          <a:bodyPr/>
          <a:lstStyle>
            <a:lvl1pPr>
              <a:defRPr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181600" y="4038600"/>
            <a:ext cx="3960813" cy="1752600"/>
          </a:xfrm>
          <a:ln w="9525">
            <a:headEnd/>
            <a:tailEnd/>
          </a:ln>
        </p:spPr>
        <p:txBody>
          <a:bodyPr lIns="92075" tIns="46038" rIns="92075" bIns="46038" anchor="ctr"/>
          <a:lstStyle>
            <a:lvl1pPr marL="0" indent="0" algn="ctr">
              <a:buFont typeface="Wingdings" pitchFamily="-107" charset="2"/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rgbClr val="EAEAEA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>
                <a:solidFill>
                  <a:srgbClr val="EAEAEA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rgbClr val="EAEAEA"/>
                </a:solidFill>
              </a:defRPr>
            </a:lvl1pPr>
          </a:lstStyle>
          <a:p>
            <a:pPr>
              <a:defRPr/>
            </a:pPr>
            <a:fld id="{E624A403-9D76-4B82-8DFE-F7EEF8BD9B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3C588-9D30-4FE0-B1E3-F8911CB3AC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EA32E-0D91-4375-91BD-ED808323AC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9812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1981200"/>
            <a:ext cx="3733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F6A05-209F-4EB2-825A-561AA68112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1A06A-60A5-4165-BC74-3B5656111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B44449-5DA8-49DC-98CB-EF9E46D448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B5049-64C4-4A9A-8366-676E6FE5B1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E92C02-D4AD-457F-BD06-DEC74E66B8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395CCA-9D60-4F48-A325-38A99416CF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4FBCE-3A1F-4174-B498-84ECF0C143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533400"/>
            <a:ext cx="19050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533400"/>
            <a:ext cx="556260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75A39-F1F8-4F4A-B58D-460E002472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533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371600" y="1981200"/>
            <a:ext cx="762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1492C-2740-4AF8-9EDE-B8C68D65CE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533400"/>
            <a:ext cx="754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6764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102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3429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102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248400"/>
            <a:ext cx="19050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smtClean="0"/>
            </a:lvl1pPr>
          </a:lstStyle>
          <a:p>
            <a:pPr>
              <a:defRPr/>
            </a:pPr>
            <a:fld id="{52175CF9-4457-4A27-AFA1-B8BB3E8A7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0" name="Picture 1030" descr="strtegic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219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Rectangle 103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981200"/>
            <a:ext cx="7620000" cy="411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-107" charset="2"/>
        <a:buChar char="w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95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0"/>
            <a:ext cx="5486400" cy="160655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dirty="0">
                <a:solidFill>
                  <a:srgbClr val="000000"/>
                </a:solidFill>
                <a:latin typeface="Antique Olive CompactPS" pitchFamily="34" charset="0"/>
              </a:rPr>
              <a:t>Nationalism</a:t>
            </a:r>
            <a:r>
              <a:rPr lang="en-US" sz="4000" dirty="0">
                <a:solidFill>
                  <a:srgbClr val="000000"/>
                </a:solidFill>
                <a:latin typeface="Antique Olive CompactPS" pitchFamily="34" charset="0"/>
              </a:rPr>
              <a:t> </a:t>
            </a:r>
            <a:r>
              <a:rPr lang="en-US" sz="4000" dirty="0" smtClean="0">
                <a:solidFill>
                  <a:srgbClr val="000000"/>
                </a:solidFill>
                <a:latin typeface="Antique Olive CompactPS" pitchFamily="34" charset="0"/>
              </a:rPr>
              <a:t/>
            </a:r>
            <a:br>
              <a:rPr lang="en-US" sz="4000" dirty="0" smtClean="0">
                <a:solidFill>
                  <a:srgbClr val="000000"/>
                </a:solidFill>
                <a:latin typeface="Antique Olive CompactPS" pitchFamily="34" charset="0"/>
              </a:rPr>
            </a:br>
            <a:r>
              <a:rPr lang="en-US" sz="3100" dirty="0" smtClean="0">
                <a:solidFill>
                  <a:srgbClr val="000000"/>
                </a:solidFill>
                <a:effectLst/>
                <a:latin typeface="Antique Olive CompactPS" pitchFamily="34" charset="0"/>
              </a:rPr>
              <a:t>Unification of Germany</a:t>
            </a:r>
            <a:endParaRPr lang="en-US" dirty="0">
              <a:solidFill>
                <a:srgbClr val="000000"/>
              </a:solidFill>
              <a:effectLst/>
              <a:latin typeface="Antique Olive CompactPS" pitchFamily="34" charset="0"/>
            </a:endParaRPr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3962400" y="1600200"/>
            <a:ext cx="4876800" cy="107721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 dirty="0"/>
              <a:t>AIM</a:t>
            </a:r>
            <a:r>
              <a:rPr lang="en-US" sz="3200" b="1" dirty="0" smtClean="0"/>
              <a:t>: </a:t>
            </a:r>
            <a:r>
              <a:rPr lang="en-US" sz="3200" dirty="0"/>
              <a:t>How Did Bismarck Unify Germany</a:t>
            </a:r>
            <a:r>
              <a:rPr lang="en-US" sz="3200" dirty="0" smtClean="0"/>
              <a:t>?</a:t>
            </a:r>
            <a:endParaRPr lang="en-US" sz="3200" b="1" dirty="0"/>
          </a:p>
        </p:txBody>
      </p:sp>
      <p:sp>
        <p:nvSpPr>
          <p:cNvPr id="3077" name="TextBox 6"/>
          <p:cNvSpPr txBox="1">
            <a:spLocks noChangeArrowheads="1"/>
          </p:cNvSpPr>
          <p:nvPr/>
        </p:nvSpPr>
        <p:spPr bwMode="auto">
          <a:xfrm>
            <a:off x="4038600" y="6027003"/>
            <a:ext cx="510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/>
              <a:t>Do Now:</a:t>
            </a:r>
          </a:p>
          <a:p>
            <a:r>
              <a:rPr lang="en-US" b="1" dirty="0" smtClean="0"/>
              <a:t>Unification of Germany </a:t>
            </a:r>
            <a:r>
              <a:rPr lang="en-US" b="1" dirty="0"/>
              <a:t>Worksheet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2819400"/>
            <a:ext cx="4724399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31" descr="map29g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germany1871-19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7543800" cy="1143000"/>
          </a:xfrm>
        </p:spPr>
        <p:txBody>
          <a:bodyPr/>
          <a:lstStyle/>
          <a:p>
            <a:pPr eaLnBrk="1" hangingPunct="1"/>
            <a:r>
              <a:rPr lang="en-US" b="1" dirty="0" err="1" smtClean="0">
                <a:solidFill>
                  <a:srgbClr val="4E3E8A"/>
                </a:solidFill>
                <a:latin typeface="Garamond" pitchFamily="18" charset="0"/>
              </a:rPr>
              <a:t>Volksgeist</a:t>
            </a:r>
            <a:r>
              <a:rPr lang="en-US" b="1" dirty="0" smtClean="0">
                <a:solidFill>
                  <a:srgbClr val="4E3E8A"/>
                </a:solidFill>
                <a:latin typeface="Garamond" pitchFamily="18" charset="0"/>
              </a:rPr>
              <a:t> (people’s spirit)</a:t>
            </a:r>
            <a:r>
              <a:rPr lang="en-US" b="1" dirty="0" smtClean="0">
                <a:solidFill>
                  <a:srgbClr val="4E3E8A"/>
                </a:solidFill>
                <a:latin typeface="Garamond" pitchFamily="18" charset="0"/>
              </a:rPr>
              <a:t/>
            </a:r>
            <a:br>
              <a:rPr lang="en-US" b="1" dirty="0" smtClean="0">
                <a:solidFill>
                  <a:srgbClr val="4E3E8A"/>
                </a:solidFill>
                <a:latin typeface="Garamond" pitchFamily="18" charset="0"/>
              </a:rPr>
            </a:br>
            <a:r>
              <a:rPr lang="en-US" b="1" dirty="0" smtClean="0">
                <a:solidFill>
                  <a:srgbClr val="4E3E8A"/>
                </a:solidFill>
                <a:latin typeface="Garamond" pitchFamily="18" charset="0"/>
              </a:rPr>
              <a:t>German Unification</a:t>
            </a:r>
          </a:p>
        </p:txBody>
      </p:sp>
      <p:sp>
        <p:nvSpPr>
          <p:cNvPr id="13315" name="Rectangle 4"/>
          <p:cNvSpPr>
            <a:spLocks noChangeArrowheads="1"/>
          </p:cNvSpPr>
          <p:nvPr/>
        </p:nvSpPr>
        <p:spPr bwMode="auto">
          <a:xfrm>
            <a:off x="1752600" y="1295400"/>
            <a:ext cx="6705600" cy="15541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/>
              <a:t>What are the major events and who are the key leaders associated with German unification?</a:t>
            </a:r>
          </a:p>
        </p:txBody>
      </p:sp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2895600"/>
            <a:ext cx="1931988" cy="2667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13317" name="Picture 9" descr="50495-v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3200400"/>
            <a:ext cx="3219450" cy="221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Text Box 10"/>
          <p:cNvSpPr txBox="1">
            <a:spLocks noChangeArrowheads="1"/>
          </p:cNvSpPr>
          <p:nvPr/>
        </p:nvSpPr>
        <p:spPr bwMode="auto">
          <a:xfrm>
            <a:off x="3505200" y="5410200"/>
            <a:ext cx="3200400" cy="17684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C00000"/>
                </a:solidFill>
              </a:rPr>
              <a:t>Franco-Prussian War</a:t>
            </a:r>
          </a:p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000000"/>
                </a:solidFill>
              </a:rPr>
              <a:t>Battle of Mars-la-Tour</a:t>
            </a:r>
          </a:p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000000"/>
                </a:solidFill>
              </a:rPr>
              <a:t>1870 </a:t>
            </a:r>
          </a:p>
          <a:p>
            <a:pPr>
              <a:spcBef>
                <a:spcPct val="50000"/>
              </a:spcBef>
            </a:pPr>
            <a:endParaRPr lang="en-US" sz="2000" b="1" dirty="0"/>
          </a:p>
        </p:txBody>
      </p:sp>
      <p:pic>
        <p:nvPicPr>
          <p:cNvPr id="13319" name="Picture 12" descr="Wilhelm%20I,%20Kais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4200" y="3200400"/>
            <a:ext cx="202565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0" name="Text Box 13"/>
          <p:cNvSpPr txBox="1">
            <a:spLocks noChangeArrowheads="1"/>
          </p:cNvSpPr>
          <p:nvPr/>
        </p:nvSpPr>
        <p:spPr bwMode="auto">
          <a:xfrm>
            <a:off x="1066800" y="5638800"/>
            <a:ext cx="2438400" cy="8540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/>
              <a:t>Chancellor </a:t>
            </a:r>
          </a:p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C00000"/>
                </a:solidFill>
              </a:rPr>
              <a:t>Otto von Bismarck</a:t>
            </a:r>
          </a:p>
        </p:txBody>
      </p:sp>
      <p:sp>
        <p:nvSpPr>
          <p:cNvPr id="13321" name="Text Box 14"/>
          <p:cNvSpPr txBox="1">
            <a:spLocks noChangeArrowheads="1"/>
          </p:cNvSpPr>
          <p:nvPr/>
        </p:nvSpPr>
        <p:spPr bwMode="auto">
          <a:xfrm>
            <a:off x="6858000" y="5638800"/>
            <a:ext cx="2133600" cy="8540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C00000"/>
                </a:solidFill>
              </a:rPr>
              <a:t>King</a:t>
            </a:r>
          </a:p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C00000"/>
                </a:solidFill>
              </a:rPr>
              <a:t>Wilhelm I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/>
      <p:bldP spid="13320" grpId="0"/>
      <p:bldP spid="133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295400" y="152400"/>
          <a:ext cx="7620000" cy="6502597"/>
        </p:xfrm>
        <a:graphic>
          <a:graphicData uri="http://schemas.openxmlformats.org/drawingml/2006/table">
            <a:tbl>
              <a:tblPr/>
              <a:tblGrid>
                <a:gridCol w="1541318"/>
                <a:gridCol w="3167785"/>
                <a:gridCol w="2910897"/>
              </a:tblGrid>
              <a:tr h="10717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GOALS</a:t>
                      </a:r>
                      <a:endParaRPr kumimoji="0" lang="en-US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METHODS</a:t>
                      </a:r>
                      <a:endParaRPr kumimoji="0" lang="en-US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4308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BISMARCK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Unification of Germany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Increase Prussian Power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Decrease Austrian influence in Germany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drive them out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of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Germany)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“blood and iron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” – war, trickery, etc… (7 Weeks War, tricked Austria;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Franco-Prussian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War)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kumimoji="0" lang="en-US" sz="3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Realpolitik</a:t>
                      </a:r>
                      <a:r>
                        <a:rPr kumimoji="0" 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-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    do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whatever is necessary to achieve goals,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not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what is moral or right</a:t>
                      </a:r>
                      <a:endParaRPr kumimoji="0" lang="en-US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815182" cy="6858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4" name="Rectangle 3"/>
          <p:cNvSpPr/>
          <p:nvPr/>
        </p:nvSpPr>
        <p:spPr>
          <a:xfrm>
            <a:off x="533400" y="6172200"/>
            <a:ext cx="1879041" cy="461665"/>
          </a:xfrm>
          <a:prstGeom prst="rect">
            <a:avLst/>
          </a:prstGeom>
          <a:solidFill>
            <a:srgbClr val="F3F1F9"/>
          </a:solidFill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pPr marL="342900" lvl="0" indent="-342900"/>
            <a:r>
              <a:rPr lang="en-US" b="1" dirty="0">
                <a:cs typeface="Times New Roman" pitchFamily="18" charset="0"/>
              </a:rPr>
              <a:t>BISMARCK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6019800" y="152400"/>
            <a:ext cx="2971800" cy="6553200"/>
          </a:xfrm>
          <a:prstGeom prst="rect">
            <a:avLst/>
          </a:prstGeom>
          <a:solidFill>
            <a:schemeClr val="bg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Franco-Prussian War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German states joined in a war against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France  (Franco-Prussian War)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Overwhelming German victory</a:t>
            </a:r>
          </a:p>
          <a:p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of War</a:t>
            </a:r>
          </a:p>
          <a:p>
            <a:pPr lvl="1"/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French Empire collapses</a:t>
            </a:r>
          </a:p>
          <a:p>
            <a:pPr lvl="2"/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Third Republic declared</a:t>
            </a:r>
          </a:p>
          <a:p>
            <a:pPr lvl="1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France loses Alsace-Lorraine</a:t>
            </a:r>
          </a:p>
          <a:p>
            <a:pPr lvl="1"/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France pays Germany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5,000,000,000 francs</a:t>
            </a:r>
          </a:p>
          <a:p>
            <a:pPr lvl="1"/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France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accepts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army of occupation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9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9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9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/>
      <p:bldP spid="5939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German Empire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January 18, 1871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William I </a:t>
            </a:r>
            <a:r>
              <a:rPr lang="en-US" dirty="0"/>
              <a:t>proclaimed </a:t>
            </a:r>
            <a:r>
              <a:rPr lang="en-US" dirty="0">
                <a:solidFill>
                  <a:srgbClr val="C00000"/>
                </a:solidFill>
              </a:rPr>
              <a:t>Emperor</a:t>
            </a:r>
            <a:r>
              <a:rPr lang="en-US" dirty="0"/>
              <a:t> of the Germans at Versailles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ChangeArrowheads="1"/>
          </p:cNvSpPr>
          <p:nvPr/>
        </p:nvSpPr>
        <p:spPr bwMode="auto">
          <a:xfrm>
            <a:off x="1600200" y="0"/>
            <a:ext cx="7239000" cy="70788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4E3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Volksgeist</a:t>
            </a:r>
            <a:r>
              <a:rPr lang="en-US" sz="4000" b="1" dirty="0" smtClean="0">
                <a:solidFill>
                  <a:srgbClr val="4E3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: German </a:t>
            </a:r>
            <a:r>
              <a:rPr lang="en-US" sz="4000" b="1" dirty="0">
                <a:solidFill>
                  <a:srgbClr val="4E3E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Unification</a:t>
            </a:r>
          </a:p>
        </p:txBody>
      </p:sp>
      <p:pic>
        <p:nvPicPr>
          <p:cNvPr id="15363" name="Picture 8" descr="machtovername_kaiser_wilhel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143000"/>
            <a:ext cx="7924800" cy="4779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 Box 9"/>
          <p:cNvSpPr txBox="1">
            <a:spLocks noChangeArrowheads="1"/>
          </p:cNvSpPr>
          <p:nvPr/>
        </p:nvSpPr>
        <p:spPr bwMode="auto">
          <a:xfrm>
            <a:off x="990600" y="457200"/>
            <a:ext cx="8305800" cy="6413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dirty="0"/>
              <a:t>1871 Proclamation of the German Empire</a:t>
            </a:r>
          </a:p>
        </p:txBody>
      </p:sp>
      <p:sp>
        <p:nvSpPr>
          <p:cNvPr id="15366" name="Text Box 11"/>
          <p:cNvSpPr txBox="1">
            <a:spLocks noChangeArrowheads="1"/>
          </p:cNvSpPr>
          <p:nvPr/>
        </p:nvSpPr>
        <p:spPr bwMode="auto">
          <a:xfrm>
            <a:off x="1371600" y="5853113"/>
            <a:ext cx="7772400" cy="100488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/>
              <a:t>The Hall of Mirrors, Palace of Versailles</a:t>
            </a:r>
          </a:p>
          <a:p>
            <a:pPr algn="ctr">
              <a:spcBef>
                <a:spcPct val="50000"/>
              </a:spcBef>
            </a:pPr>
            <a:r>
              <a:rPr lang="en-US" b="1" dirty="0"/>
              <a:t>January 18, 1871</a:t>
            </a:r>
          </a:p>
        </p:txBody>
      </p:sp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 descr="aa3277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60725" y="2057400"/>
            <a:ext cx="3729038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6"/>
          <p:cNvSpPr>
            <a:spLocks noChangeArrowheads="1"/>
          </p:cNvSpPr>
          <p:nvPr/>
        </p:nvSpPr>
        <p:spPr bwMode="auto">
          <a:xfrm>
            <a:off x="1295400" y="0"/>
            <a:ext cx="7848600" cy="13112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/>
            <a:r>
              <a:rPr lang="en-US" sz="4000" b="1">
                <a:solidFill>
                  <a:srgbClr val="4E3E8A"/>
                </a:solidFill>
                <a:latin typeface="Garamond" pitchFamily="18" charset="0"/>
              </a:rPr>
              <a:t>Volksgeist:</a:t>
            </a:r>
            <a:br>
              <a:rPr lang="en-US" sz="4000" b="1">
                <a:solidFill>
                  <a:srgbClr val="4E3E8A"/>
                </a:solidFill>
                <a:latin typeface="Garamond" pitchFamily="18" charset="0"/>
              </a:rPr>
            </a:br>
            <a:r>
              <a:rPr lang="en-US" sz="4000" b="1">
                <a:solidFill>
                  <a:srgbClr val="4E3E8A"/>
                </a:solidFill>
                <a:latin typeface="Garamond" pitchFamily="18" charset="0"/>
              </a:rPr>
              <a:t>German Unification</a:t>
            </a:r>
          </a:p>
        </p:txBody>
      </p:sp>
      <p:sp>
        <p:nvSpPr>
          <p:cNvPr id="16388" name="Text Box 7"/>
          <p:cNvSpPr txBox="1">
            <a:spLocks noChangeArrowheads="1"/>
          </p:cNvSpPr>
          <p:nvPr/>
        </p:nvSpPr>
        <p:spPr bwMode="auto">
          <a:xfrm>
            <a:off x="1447800" y="1219200"/>
            <a:ext cx="7467600" cy="8540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/>
              <a:t>King Wilhelm I &amp; Otto von Bismarck: </a:t>
            </a:r>
          </a:p>
          <a:p>
            <a:pPr algn="ctr">
              <a:spcBef>
                <a:spcPct val="50000"/>
              </a:spcBef>
            </a:pPr>
            <a:r>
              <a:rPr lang="en-US" sz="2000" b="1"/>
              <a:t>Who wears the pants?</a:t>
            </a:r>
          </a:p>
        </p:txBody>
      </p:sp>
      <p:pic>
        <p:nvPicPr>
          <p:cNvPr id="16389" name="Picture 8" descr="BD07151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3800" y="1066800"/>
            <a:ext cx="1270000" cy="228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9" descr="j007873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4648200"/>
            <a:ext cx="915988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1" name="AutoShape 11"/>
          <p:cNvSpPr>
            <a:spLocks noChangeArrowheads="1"/>
          </p:cNvSpPr>
          <p:nvPr/>
        </p:nvSpPr>
        <p:spPr bwMode="auto">
          <a:xfrm>
            <a:off x="1295400" y="1752600"/>
            <a:ext cx="2286000" cy="1371600"/>
          </a:xfrm>
          <a:prstGeom prst="wedgeEllipseCallout">
            <a:avLst>
              <a:gd name="adj1" fmla="val 54583"/>
              <a:gd name="adj2" fmla="val 87037"/>
            </a:avLst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6392" name="Text Box 12"/>
          <p:cNvSpPr txBox="1">
            <a:spLocks noChangeArrowheads="1"/>
          </p:cNvSpPr>
          <p:nvPr/>
        </p:nvSpPr>
        <p:spPr bwMode="auto">
          <a:xfrm>
            <a:off x="1447800" y="2057400"/>
            <a:ext cx="1828800" cy="8223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I’m King of the World!</a:t>
            </a:r>
          </a:p>
        </p:txBody>
      </p:sp>
      <p:sp>
        <p:nvSpPr>
          <p:cNvPr id="16393" name="AutoShape 13"/>
          <p:cNvSpPr>
            <a:spLocks noChangeArrowheads="1"/>
          </p:cNvSpPr>
          <p:nvPr/>
        </p:nvSpPr>
        <p:spPr bwMode="auto">
          <a:xfrm>
            <a:off x="6553200" y="4648200"/>
            <a:ext cx="2590800" cy="1752600"/>
          </a:xfrm>
          <a:prstGeom prst="wedgeEllipseCallout">
            <a:avLst>
              <a:gd name="adj1" fmla="val -88421"/>
              <a:gd name="adj2" fmla="val -73824"/>
            </a:avLst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16394" name="Text Box 14"/>
          <p:cNvSpPr txBox="1">
            <a:spLocks noChangeArrowheads="1"/>
          </p:cNvSpPr>
          <p:nvPr/>
        </p:nvSpPr>
        <p:spPr bwMode="auto">
          <a:xfrm>
            <a:off x="7010400" y="4800600"/>
            <a:ext cx="2133600" cy="14319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b="1"/>
              <a:t>Wait, uh, chancellor?  Now I’m really confused…</a:t>
            </a:r>
          </a:p>
        </p:txBody>
      </p:sp>
    </p:spTree>
  </p:cSld>
  <p:clrMapOvr>
    <a:masterClrMapping/>
  </p:clrMapOvr>
  <p:transition>
    <p:rand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Nationalism &amp;#x0D;&amp;#x0A;Unification of Germany&amp;quot;&quot;/&gt;&lt;property id=&quot;20307&quot; value=&quot;273&quot;/&gt;&lt;/object&gt;&lt;object type=&quot;3&quot; unique_id=&quot;10005&quot;&gt;&lt;property id=&quot;20148&quot; value=&quot;5&quot;/&gt;&lt;property id=&quot;20300&quot; value=&quot;Slide 4 - &amp;quot;Volksgeist (people’s spirit)&amp;#x0D;&amp;#x0A;German Unification&amp;quot;&quot;/&gt;&lt;property id=&quot;20307&quot; value=&quot;267&quot;/&gt;&lt;/object&gt;&lt;object type=&quot;3&quot; unique_id=&quot;10007&quot;&gt;&lt;property id=&quot;20148&quot; value=&quot;5&quot;/&gt;&lt;property id=&quot;20300&quot; value=&quot;Slide 8&quot;/&gt;&lt;property id=&quot;20307&quot; value=&quot;268&quot;/&gt;&lt;/object&gt;&lt;object type=&quot;3&quot; unique_id=&quot;10008&quot;&gt;&lt;property id=&quot;20148&quot; value=&quot;5&quot;/&gt;&lt;property id=&quot;20300&quot; value=&quot;Slide 9&quot;/&gt;&lt;property id=&quot;20307&quot; value=&quot;270&quot;/&gt;&lt;/object&gt;&lt;object type=&quot;3&quot; unique_id=&quot;10074&quot;&gt;&lt;property id=&quot;20148&quot; value=&quot;5&quot;/&gt;&lt;property id=&quot;20300&quot; value=&quot;Slide 3&quot;/&gt;&lt;property id=&quot;20307&quot; value=&quot;274&quot;/&gt;&lt;/object&gt;&lt;object type=&quot;3&quot; unique_id=&quot;10147&quot;&gt;&lt;property id=&quot;20148&quot; value=&quot;5&quot;/&gt;&lt;property id=&quot;20300&quot; value=&quot;Slide 2&quot;/&gt;&lt;property id=&quot;20307&quot; value=&quot;277&quot;/&gt;&lt;/object&gt;&lt;object type=&quot;3&quot; unique_id=&quot;10148&quot;&gt;&lt;property id=&quot;20148&quot; value=&quot;5&quot;/&gt;&lt;property id=&quot;20300&quot; value=&quot;Slide 5&quot;/&gt;&lt;property id=&quot;20307&quot; value=&quot;279&quot;/&gt;&lt;/object&gt;&lt;object type=&quot;3&quot; unique_id=&quot;10149&quot;&gt;&lt;property id=&quot;20148&quot; value=&quot;5&quot;/&gt;&lt;property id=&quot;20300&quot; value=&quot;Slide 6 - &amp;quot;Franco-Prussian War&amp;quot;&quot;/&gt;&lt;property id=&quot;20307&quot; value=&quot;275&quot;/&gt;&lt;/object&gt;&lt;object type=&quot;3&quot; unique_id=&quot;10150&quot;&gt;&lt;property id=&quot;20148&quot; value=&quot;5&quot;/&gt;&lt;property id=&quot;20300&quot; value=&quot;Slide 7 - &amp;quot;The German Empire&amp;quot;&quot;/&gt;&lt;property id=&quot;20307&quot; value=&quot;27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Strategic">
  <a:themeElements>
    <a:clrScheme name="Strategic 2">
      <a:dk1>
        <a:srgbClr val="000000"/>
      </a:dk1>
      <a:lt1>
        <a:srgbClr val="E9E2B6"/>
      </a:lt1>
      <a:dk2>
        <a:srgbClr val="996600"/>
      </a:dk2>
      <a:lt2>
        <a:srgbClr val="786950"/>
      </a:lt2>
      <a:accent1>
        <a:srgbClr val="727DE0"/>
      </a:accent1>
      <a:accent2>
        <a:srgbClr val="D54F41"/>
      </a:accent2>
      <a:accent3>
        <a:srgbClr val="F2EED7"/>
      </a:accent3>
      <a:accent4>
        <a:srgbClr val="000000"/>
      </a:accent4>
      <a:accent5>
        <a:srgbClr val="BCBFED"/>
      </a:accent5>
      <a:accent6>
        <a:srgbClr val="C1473A"/>
      </a:accent6>
      <a:hlink>
        <a:srgbClr val="003300"/>
      </a:hlink>
      <a:folHlink>
        <a:srgbClr val="339933"/>
      </a:folHlink>
    </a:clrScheme>
    <a:fontScheme name="Strategic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ategic 1">
        <a:dk1>
          <a:srgbClr val="000000"/>
        </a:dk1>
        <a:lt1>
          <a:srgbClr val="EAEAEA"/>
        </a:lt1>
        <a:dk2>
          <a:srgbClr val="819E81"/>
        </a:dk2>
        <a:lt2>
          <a:srgbClr val="FFCC66"/>
        </a:lt2>
        <a:accent1>
          <a:srgbClr val="727DE0"/>
        </a:accent1>
        <a:accent2>
          <a:srgbClr val="D54F41"/>
        </a:accent2>
        <a:accent3>
          <a:srgbClr val="C1CCC1"/>
        </a:accent3>
        <a:accent4>
          <a:srgbClr val="C8C8C8"/>
        </a:accent4>
        <a:accent5>
          <a:srgbClr val="BCBFED"/>
        </a:accent5>
        <a:accent6>
          <a:srgbClr val="C1473A"/>
        </a:accent6>
        <a:hlink>
          <a:srgbClr val="003300"/>
        </a:hlink>
        <a:folHlink>
          <a:srgbClr val="66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tegic 2">
        <a:dk1>
          <a:srgbClr val="000000"/>
        </a:dk1>
        <a:lt1>
          <a:srgbClr val="E9E2B6"/>
        </a:lt1>
        <a:dk2>
          <a:srgbClr val="996600"/>
        </a:dk2>
        <a:lt2>
          <a:srgbClr val="786950"/>
        </a:lt2>
        <a:accent1>
          <a:srgbClr val="727DE0"/>
        </a:accent1>
        <a:accent2>
          <a:srgbClr val="D54F41"/>
        </a:accent2>
        <a:accent3>
          <a:srgbClr val="F2EED7"/>
        </a:accent3>
        <a:accent4>
          <a:srgbClr val="000000"/>
        </a:accent4>
        <a:accent5>
          <a:srgbClr val="BCBFED"/>
        </a:accent5>
        <a:accent6>
          <a:srgbClr val="C1473A"/>
        </a:accent6>
        <a:hlink>
          <a:srgbClr val="003300"/>
        </a:hlink>
        <a:folHlink>
          <a:srgbClr val="33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tegic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ategic 4">
        <a:dk1>
          <a:srgbClr val="000000"/>
        </a:dk1>
        <a:lt1>
          <a:srgbClr val="EAEAEA"/>
        </a:lt1>
        <a:dk2>
          <a:srgbClr val="BC6262"/>
        </a:dk2>
        <a:lt2>
          <a:srgbClr val="FFCC66"/>
        </a:lt2>
        <a:accent1>
          <a:srgbClr val="727DE0"/>
        </a:accent1>
        <a:accent2>
          <a:srgbClr val="D54F41"/>
        </a:accent2>
        <a:accent3>
          <a:srgbClr val="DAB7B7"/>
        </a:accent3>
        <a:accent4>
          <a:srgbClr val="C8C8C8"/>
        </a:accent4>
        <a:accent5>
          <a:srgbClr val="BCBFED"/>
        </a:accent5>
        <a:accent6>
          <a:srgbClr val="C1473A"/>
        </a:accent6>
        <a:hlink>
          <a:srgbClr val="000066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tegic 5">
        <a:dk1>
          <a:srgbClr val="000000"/>
        </a:dk1>
        <a:lt1>
          <a:srgbClr val="EAEAEA"/>
        </a:lt1>
        <a:dk2>
          <a:srgbClr val="5C74A4"/>
        </a:dk2>
        <a:lt2>
          <a:srgbClr val="FFCC99"/>
        </a:lt2>
        <a:accent1>
          <a:srgbClr val="727DE0"/>
        </a:accent1>
        <a:accent2>
          <a:srgbClr val="D54F41"/>
        </a:accent2>
        <a:accent3>
          <a:srgbClr val="B5BCCF"/>
        </a:accent3>
        <a:accent4>
          <a:srgbClr val="C8C8C8"/>
        </a:accent4>
        <a:accent5>
          <a:srgbClr val="BCBFED"/>
        </a:accent5>
        <a:accent6>
          <a:srgbClr val="C1473A"/>
        </a:accent6>
        <a:hlink>
          <a:srgbClr val="FFFFCC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tegic 6">
        <a:dk1>
          <a:srgbClr val="000000"/>
        </a:dk1>
        <a:lt1>
          <a:srgbClr val="EAEAEA"/>
        </a:lt1>
        <a:dk2>
          <a:srgbClr val="996600"/>
        </a:dk2>
        <a:lt2>
          <a:srgbClr val="FFCC99"/>
        </a:lt2>
        <a:accent1>
          <a:srgbClr val="727DE0"/>
        </a:accent1>
        <a:accent2>
          <a:srgbClr val="D54F41"/>
        </a:accent2>
        <a:accent3>
          <a:srgbClr val="CAB8AA"/>
        </a:accent3>
        <a:accent4>
          <a:srgbClr val="C8C8C8"/>
        </a:accent4>
        <a:accent5>
          <a:srgbClr val="BCBFED"/>
        </a:accent5>
        <a:accent6>
          <a:srgbClr val="C1473A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Designs\Strategic.pot</Template>
  <TotalTime>464</TotalTime>
  <Words>205</Words>
  <Application>Microsoft Office PowerPoint</Application>
  <PresentationFormat>On-screen Show (4:3)</PresentationFormat>
  <Paragraphs>71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Times New Roman</vt:lpstr>
      <vt:lpstr>Arial</vt:lpstr>
      <vt:lpstr>Wingdings</vt:lpstr>
      <vt:lpstr>Calibri</vt:lpstr>
      <vt:lpstr>Antique Olive CompactPS</vt:lpstr>
      <vt:lpstr>Garamond</vt:lpstr>
      <vt:lpstr>Script MT Bold</vt:lpstr>
      <vt:lpstr>Cooper Black</vt:lpstr>
      <vt:lpstr>Baskerville Old Face</vt:lpstr>
      <vt:lpstr>Strategic</vt:lpstr>
      <vt:lpstr>Nationalism  Unification of Germany</vt:lpstr>
      <vt:lpstr>Slide 2</vt:lpstr>
      <vt:lpstr>Slide 3</vt:lpstr>
      <vt:lpstr>Volksgeist (people’s spirit) German Unification</vt:lpstr>
      <vt:lpstr>Slide 5</vt:lpstr>
      <vt:lpstr>Franco-Prussian War</vt:lpstr>
      <vt:lpstr>The German Empire</vt:lpstr>
      <vt:lpstr>Slide 8</vt:lpstr>
      <vt:lpstr>Slide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Nationalism and the  Emergence  of the  Modern State</dc:title>
  <dc:creator>acamelio</dc:creator>
  <cp:lastModifiedBy> </cp:lastModifiedBy>
  <cp:revision>24</cp:revision>
  <dcterms:created xsi:type="dcterms:W3CDTF">2006-03-09T13:34:42Z</dcterms:created>
  <dcterms:modified xsi:type="dcterms:W3CDTF">2011-04-17T22:26:52Z</dcterms:modified>
</cp:coreProperties>
</file>