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4"/>
  </p:notesMasterIdLst>
  <p:sldIdLst>
    <p:sldId id="256" r:id="rId2"/>
    <p:sldId id="287" r:id="rId3"/>
    <p:sldId id="324" r:id="rId4"/>
    <p:sldId id="328" r:id="rId5"/>
    <p:sldId id="288" r:id="rId6"/>
    <p:sldId id="291" r:id="rId7"/>
    <p:sldId id="289" r:id="rId8"/>
    <p:sldId id="325" r:id="rId9"/>
    <p:sldId id="326" r:id="rId10"/>
    <p:sldId id="323" r:id="rId11"/>
    <p:sldId id="310" r:id="rId12"/>
    <p:sldId id="327" r:id="rId13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1pPr>
    <a:lvl2pPr marL="457200" algn="ctr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2pPr>
    <a:lvl3pPr marL="914400" algn="ctr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3pPr>
    <a:lvl4pPr marL="1371600" algn="ctr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4pPr>
    <a:lvl5pPr marL="1828800" algn="ctr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38" autoAdjust="0"/>
    <p:restoredTop sz="98487" autoAdjust="0"/>
  </p:normalViewPr>
  <p:slideViewPr>
    <p:cSldViewPr>
      <p:cViewPr varScale="1">
        <p:scale>
          <a:sx n="73" d="100"/>
          <a:sy n="73" d="100"/>
        </p:scale>
        <p:origin x="-2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9B977EF-38B0-4A16-85D4-0C12547149C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0E5A92-5D69-4C03-919B-4B3334EDE3DE}" type="slidenum">
              <a:rPr lang="en-US"/>
              <a:pPr/>
              <a:t>1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397FFE-7552-4C27-A05E-BE511FF1902E}" type="slidenum">
              <a:rPr lang="en-US"/>
              <a:pPr/>
              <a:t>2</a:t>
            </a:fld>
            <a:endParaRPr lang="en-US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77EF-38B0-4A16-85D4-0C12547149C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77EF-38B0-4A16-85D4-0C12547149C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9FAEE4-2B47-48D2-B1FC-F17C5E1E43F0}" type="slidenum">
              <a:rPr lang="en-US"/>
              <a:pPr/>
              <a:t>5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F1A491-1008-42E7-8971-FD4ED1FC7D42}" type="slidenum">
              <a:rPr lang="en-US"/>
              <a:pPr/>
              <a:t>6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4ACDA8-8192-4AF7-9AE5-FC6666007EBA}" type="slidenum">
              <a:rPr lang="en-US"/>
              <a:pPr/>
              <a:t>7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B28E-609E-4B46-BDCA-012068B06A2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B28E-609E-4B46-BDCA-012068B06A2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77EF-38B0-4A16-85D4-0C12547149C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9836F9-C544-4257-A140-60F0C619D4F1}" type="slidenum">
              <a:rPr lang="en-US"/>
              <a:pPr/>
              <a:t>11</a:t>
            </a:fld>
            <a:endParaRPr lang="en-US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977EF-38B0-4A16-85D4-0C12547149C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990600"/>
            <a:ext cx="6400800" cy="2514600"/>
          </a:xfrm>
          <a:ln w="76200" cmpd="tri"/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886200"/>
            <a:ext cx="6400800" cy="1752600"/>
          </a:xfrm>
          <a:ln w="6350"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914400" y="6400800"/>
            <a:ext cx="1905000" cy="457200"/>
          </a:xfrm>
        </p:spPr>
        <p:txBody>
          <a:bodyPr anchorCtr="0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505200" y="6400800"/>
            <a:ext cx="2895600" cy="457200"/>
          </a:xfrm>
        </p:spPr>
        <p:txBody>
          <a:bodyPr anchorCtr="0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 anchorCtr="0"/>
          <a:lstStyle>
            <a:lvl1pPr>
              <a:defRPr/>
            </a:lvl1pPr>
          </a:lstStyle>
          <a:p>
            <a:fld id="{4E5F68F7-980D-41F2-954C-AD5C46AEC9EB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8199" name="Group 7"/>
          <p:cNvGrpSpPr>
            <a:grpSpLocks/>
          </p:cNvGrpSpPr>
          <p:nvPr/>
        </p:nvGrpSpPr>
        <p:grpSpPr bwMode="auto">
          <a:xfrm>
            <a:off x="0" y="0"/>
            <a:ext cx="6362700" cy="6858000"/>
            <a:chOff x="0" y="0"/>
            <a:chExt cx="4008" cy="4320"/>
          </a:xfrm>
        </p:grpSpPr>
        <p:pic>
          <p:nvPicPr>
            <p:cNvPr id="8200" name="Picture 8" descr="Expbann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invGray">
            <a:xfrm>
              <a:off x="0" y="0"/>
              <a:ext cx="432" cy="4320"/>
            </a:xfrm>
            <a:prstGeom prst="rect">
              <a:avLst/>
            </a:prstGeom>
            <a:noFill/>
          </p:spPr>
        </p:pic>
        <p:pic>
          <p:nvPicPr>
            <p:cNvPr id="8201" name="Picture 9" descr="EXPHORS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8" y="3600"/>
              <a:ext cx="1800" cy="60"/>
            </a:xfrm>
            <a:prstGeom prst="rect">
              <a:avLst/>
            </a:prstGeom>
            <a:noFill/>
          </p:spPr>
        </p:pic>
      </p:grpSp>
      <p:pic>
        <p:nvPicPr>
          <p:cNvPr id="8202" name="Picture 10" descr="EXPHORS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3657600"/>
            <a:ext cx="5715000" cy="952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6E714E-B486-49DF-860D-8F26D5A183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E2BAD-B30B-4485-8F93-027C32006E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02D07C-9CE5-4CB1-822E-E2E4B6BE4B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6754DE-5872-4B04-9D30-AAE7F942AA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925AC-B0E9-4C36-9BAB-88E83DD176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776471-F021-4F41-942A-D958FB3D2C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CE767-0D98-4A93-96D7-C864482545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5CB7C3-3110-4248-9B87-31A0DC822C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6A1338-4505-4CC3-8B39-F9FA762870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381000"/>
            <a:ext cx="1943100" cy="5499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2038" y="381000"/>
            <a:ext cx="5681662" cy="5499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BDE3BC-4D20-4666-8E91-4221131D14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CF1172F-7F51-42A7-AC67-D599338296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8964796-83FA-4706-95CC-CE0625D1AE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8FBD947-226F-4D91-8343-30BA7134BD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xpbanna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invGray">
          <a:xfrm>
            <a:off x="0" y="0"/>
            <a:ext cx="6858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fld id="{12C0B1CF-C945-4DAF-B918-6B7FE892A78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175" name="Picture 7" descr="EXPHORSA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066800" y="1574800"/>
            <a:ext cx="7772400" cy="130175"/>
          </a:xfrm>
          <a:prstGeom prst="rect">
            <a:avLst/>
          </a:prstGeom>
          <a:noFill/>
        </p:spPr>
      </p:pic>
      <p:sp>
        <p:nvSpPr>
          <p:cNvPr id="717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1766888"/>
            <a:ext cx="7769225" cy="41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9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Blip>
          <a:blip r:embed="rId20"/>
        </a:buBlip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Middle%20Ages%20-%20BETA%202010-11\Monty_Python_and_the_Holy_Grail_3_Questions.wmv" TargetMode="Externa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Middle%20Ages%20-%20BETA%202010-11\The_Crusades_Crescent_and_the_Cross_Ep._1_Part_1_of_10.wmv" TargetMode="Externa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43372" y="357166"/>
            <a:ext cx="4714876" cy="3143272"/>
          </a:xfrm>
        </p:spPr>
        <p:txBody>
          <a:bodyPr anchor="t"/>
          <a:lstStyle/>
          <a:p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Extra Bold" pitchFamily="34" charset="0"/>
              </a:rPr>
              <a:t>The 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Extra Bold" pitchFamily="34" charset="0"/>
              </a:rPr>
              <a:t/>
            </a:r>
            <a:b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Extra Bold" pitchFamily="34" charset="0"/>
              </a:rPr>
            </a:b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Extra Bold" pitchFamily="34" charset="0"/>
              </a:rPr>
              <a:t>Crusades</a:t>
            </a:r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1142976" y="4000504"/>
            <a:ext cx="7358114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/>
              <a:t>Aim: </a:t>
            </a:r>
            <a:r>
              <a:rPr lang="en-US" dirty="0"/>
              <a:t>What </a:t>
            </a:r>
            <a:r>
              <a:rPr lang="en-US" dirty="0" smtClean="0"/>
              <a:t>was the goal of the crusades? </a:t>
            </a:r>
            <a:br>
              <a:rPr lang="en-US" dirty="0" smtClean="0"/>
            </a:br>
            <a:r>
              <a:rPr lang="en-US" dirty="0" smtClean="0"/>
              <a:t>Did the </a:t>
            </a:r>
            <a:r>
              <a:rPr lang="en-US" dirty="0" smtClean="0"/>
              <a:t>Crusaders </a:t>
            </a:r>
            <a:r>
              <a:rPr lang="en-US" dirty="0" smtClean="0"/>
              <a:t>achieve their goal?</a:t>
            </a:r>
          </a:p>
          <a:p>
            <a:pPr algn="l"/>
            <a:endParaRPr lang="en-US" dirty="0"/>
          </a:p>
          <a:p>
            <a:pPr algn="l"/>
            <a:r>
              <a:rPr lang="en-US" b="1" dirty="0" smtClean="0"/>
              <a:t>Do Now</a:t>
            </a:r>
            <a:r>
              <a:rPr lang="en-US" b="1" dirty="0" smtClean="0"/>
              <a:t>:  </a:t>
            </a:r>
            <a:r>
              <a:rPr lang="en-US" dirty="0" smtClean="0"/>
              <a:t>Goal of Crusades Worksheet</a:t>
            </a:r>
            <a:endParaRPr lang="en-US" dirty="0"/>
          </a:p>
        </p:txBody>
      </p:sp>
      <p:pic>
        <p:nvPicPr>
          <p:cNvPr id="8" name="Picture 3" descr="Fighter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2786058"/>
            <a:ext cx="2590800" cy="25908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214290"/>
            <a:ext cx="383437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Crusades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 dirty="0"/>
              <a:t>The </a:t>
            </a:r>
            <a:r>
              <a:rPr lang="en-US" sz="28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Crusades</a:t>
            </a:r>
            <a:r>
              <a:rPr lang="en-US" sz="2800" dirty="0">
                <a:solidFill>
                  <a:schemeClr val="hlink"/>
                </a:solidFill>
              </a:rPr>
              <a:t> </a:t>
            </a:r>
            <a:r>
              <a:rPr lang="en-US" sz="2800" dirty="0"/>
              <a:t>were a series of battles between Christians and Muslims in the Middle East.</a:t>
            </a:r>
          </a:p>
          <a:p>
            <a:r>
              <a:rPr lang="en-US" sz="2800" dirty="0"/>
              <a:t>Christian knights wanted to take the Holy Land and give it back to </a:t>
            </a:r>
            <a:r>
              <a:rPr lang="en-US" sz="2800" dirty="0" smtClean="0"/>
              <a:t>Christians. </a:t>
            </a:r>
            <a:endParaRPr lang="en-US" sz="2800" dirty="0">
              <a:solidFill>
                <a:schemeClr val="hlink"/>
              </a:solidFill>
            </a:endParaRPr>
          </a:p>
        </p:txBody>
      </p:sp>
      <p:pic>
        <p:nvPicPr>
          <p:cNvPr id="74758" name="Picture 6" descr="crusade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14348" y="1785926"/>
            <a:ext cx="4527605" cy="449740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4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onty_Python_and_the_Holy_Grail_3_Questions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571736" y="285728"/>
            <a:ext cx="5819450" cy="32892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158" y="785794"/>
            <a:ext cx="21431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Crusaders were also looking for the relics (holy artifacts) of Christianity.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3571876"/>
            <a:ext cx="8929718" cy="3120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Can you name any?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The Holy Grail (cup that held some of  Christ’s blood from cross)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Spear of Destiny (spear which Roman Soldier poked Christ on cross)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Ark of the Covenant (held the 10 Commandments)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Christ Burial Shroud (cloth that covered Christ in tomb)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Cross (Christ’s) Pieces scattered all throughout the world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and many others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1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4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7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90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105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8643998" cy="461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214546" y="6072206"/>
            <a:ext cx="5143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10000"/>
                    <a:lumOff val="90000"/>
                  </a:schemeClr>
                </a:solidFill>
                <a:latin typeface="Rockwell Extra Bold" pitchFamily="18" charset="0"/>
              </a:rPr>
              <a:t>The Shroud of Turin </a:t>
            </a:r>
            <a:endParaRPr lang="en-US" sz="3200" b="1" dirty="0">
              <a:solidFill>
                <a:schemeClr val="tx2">
                  <a:lumMod val="10000"/>
                  <a:lumOff val="90000"/>
                </a:schemeClr>
              </a:solidFill>
              <a:latin typeface="Rockwell Extra Bold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1552575" y="-1695475"/>
            <a:ext cx="603885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-214339"/>
            <a:ext cx="9144000" cy="6143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was Constantinople so important geographically?</a:t>
            </a:r>
          </a:p>
        </p:txBody>
      </p:sp>
      <p:pic>
        <p:nvPicPr>
          <p:cNvPr id="75779" name="Picture 3" descr="crusades-pat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579563"/>
            <a:ext cx="8153400" cy="4975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857224" y="1785926"/>
            <a:ext cx="442915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0"/>
              </a:spcBef>
            </a:pPr>
            <a:r>
              <a:rPr lang="en-US" sz="2800" dirty="0" smtClean="0">
                <a:latin typeface="Verdana" pitchFamily="34" charset="0"/>
              </a:rPr>
              <a:t>Jerusalem </a:t>
            </a:r>
            <a:r>
              <a:rPr lang="en-US" sz="2800" dirty="0">
                <a:latin typeface="Verdana" pitchFamily="34" charset="0"/>
              </a:rPr>
              <a:t>itself was a multicultural city. Jews, Moslems and Christians all lived together harmoniously. </a:t>
            </a:r>
            <a:endParaRPr lang="en-US" sz="2800" dirty="0" smtClean="0">
              <a:latin typeface="Verdana" pitchFamily="34" charset="0"/>
            </a:endParaRPr>
          </a:p>
          <a:p>
            <a:pPr algn="l">
              <a:spcBef>
                <a:spcPct val="0"/>
              </a:spcBef>
            </a:pPr>
            <a:endParaRPr lang="en-US" sz="2800" dirty="0">
              <a:latin typeface="Verdana" pitchFamily="34" charset="0"/>
            </a:endParaRPr>
          </a:p>
          <a:p>
            <a:pPr algn="l">
              <a:spcBef>
                <a:spcPct val="0"/>
              </a:spcBef>
            </a:pPr>
            <a:r>
              <a:rPr lang="en-US" sz="2800" dirty="0" smtClean="0">
                <a:latin typeface="Verdana" pitchFamily="34" charset="0"/>
              </a:rPr>
              <a:t>Christians </a:t>
            </a:r>
            <a:r>
              <a:rPr lang="en-US" sz="2800" dirty="0">
                <a:latin typeface="Verdana" pitchFamily="34" charset="0"/>
              </a:rPr>
              <a:t>on pilgrimages to Jerusalem were freely allowed across to the Holy Places</a:t>
            </a:r>
          </a:p>
          <a:p>
            <a:pPr algn="l" eaLnBrk="0" hangingPunct="0">
              <a:spcBef>
                <a:spcPct val="0"/>
              </a:spcBef>
            </a:pPr>
            <a:endParaRPr lang="en-US" sz="2000" dirty="0"/>
          </a:p>
        </p:txBody>
      </p:sp>
      <p:pic>
        <p:nvPicPr>
          <p:cNvPr id="788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7350" y="0"/>
            <a:ext cx="3676650" cy="68580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000100" y="428604"/>
            <a:ext cx="4286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Prior to Crusades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690546"/>
          </a:xfrm>
        </p:spPr>
        <p:txBody>
          <a:bodyPr/>
          <a:lstStyle/>
          <a:p>
            <a:pPr algn="ctr"/>
            <a:r>
              <a:rPr lang="en-US" dirty="0"/>
              <a:t>Crusades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 b="1" dirty="0"/>
              <a:t>Thousands of knights and “barbarian” soldiers united under Christianity attacked Muslims and Jews in Turkey and Jerusalem to gain the land for Christians.</a:t>
            </a:r>
          </a:p>
        </p:txBody>
      </p:sp>
      <p:pic>
        <p:nvPicPr>
          <p:cNvPr id="76806" name="Picture 6" descr="Christ%20leads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22850" y="2174875"/>
            <a:ext cx="3808413" cy="32956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seljuk1100"/>
          <p:cNvPicPr>
            <a:picLocks noChangeAspect="1" noChangeArrowheads="1"/>
          </p:cNvPicPr>
          <p:nvPr/>
        </p:nvPicPr>
        <p:blipFill>
          <a:blip r:embed="rId3" cstate="print"/>
          <a:srcRect t="140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000066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alexio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81000"/>
            <a:ext cx="2441575" cy="61722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4451" name="Picture 3" descr="157"/>
          <p:cNvPicPr>
            <a:picLocks noChangeAspect="1" noChangeArrowheads="1"/>
          </p:cNvPicPr>
          <p:nvPr/>
        </p:nvPicPr>
        <p:blipFill>
          <a:blip r:embed="rId4" cstate="print"/>
          <a:srcRect t="10811"/>
          <a:stretch>
            <a:fillRect/>
          </a:stretch>
        </p:blipFill>
        <p:spPr bwMode="auto">
          <a:xfrm>
            <a:off x="6286512" y="285728"/>
            <a:ext cx="2514600" cy="3733800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04452" name="Picture 4" descr="urbanii"/>
          <p:cNvPicPr>
            <a:picLocks noChangeAspect="1" noChangeArrowheads="1"/>
          </p:cNvPicPr>
          <p:nvPr/>
        </p:nvPicPr>
        <p:blipFill>
          <a:blip r:embed="rId5" cstate="print"/>
          <a:srcRect r="7794" b="8070"/>
          <a:stretch>
            <a:fillRect/>
          </a:stretch>
        </p:blipFill>
        <p:spPr bwMode="auto">
          <a:xfrm>
            <a:off x="6072198" y="4214818"/>
            <a:ext cx="2900362" cy="2438400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04453" name="Picture 5" descr="clermon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8926" y="2643182"/>
            <a:ext cx="2971800" cy="3505200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4454" name="Text Box 6" descr="5%"/>
          <p:cNvSpPr txBox="1">
            <a:spLocks noChangeArrowheads="1"/>
          </p:cNvSpPr>
          <p:nvPr/>
        </p:nvSpPr>
        <p:spPr bwMode="auto">
          <a:xfrm>
            <a:off x="3071802" y="428604"/>
            <a:ext cx="3000364" cy="2086725"/>
          </a:xfrm>
          <a:prstGeom prst="rect">
            <a:avLst/>
          </a:prstGeom>
          <a:pattFill prst="pct5">
            <a:fgClr>
              <a:srgbClr val="EFE47F"/>
            </a:fgClr>
            <a:bgClr>
              <a:srgbClr val="9DFBE0"/>
            </a:bgClr>
          </a:pattFill>
          <a:ln w="571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Alexius I </a:t>
            </a:r>
            <a:r>
              <a:rPr lang="en-US" b="1" dirty="0" smtClean="0">
                <a:solidFill>
                  <a:schemeClr val="tx2"/>
                </a:solidFill>
              </a:rPr>
              <a:t> of Byzantine Empire </a:t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b="1" dirty="0" smtClean="0">
                <a:solidFill>
                  <a:schemeClr val="tx2"/>
                </a:solidFill>
              </a:rPr>
              <a:t>Asked For </a:t>
            </a:r>
            <a:r>
              <a:rPr lang="en-US" b="1" dirty="0">
                <a:solidFill>
                  <a:schemeClr val="tx2"/>
                </a:solidFill>
              </a:rPr>
              <a:t>Help and</a:t>
            </a:r>
          </a:p>
          <a:p>
            <a:pPr algn="ctr"/>
            <a:r>
              <a:rPr lang="en-US" b="1" dirty="0" smtClean="0">
                <a:solidFill>
                  <a:schemeClr val="tx2"/>
                </a:solidFill>
              </a:rPr>
              <a:t>Pope Urban </a:t>
            </a:r>
            <a:r>
              <a:rPr lang="en-US" b="1" dirty="0">
                <a:solidFill>
                  <a:schemeClr val="tx2"/>
                </a:solidFill>
              </a:rPr>
              <a:t>II Called</a:t>
            </a:r>
          </a:p>
          <a:p>
            <a:pPr algn="ctr"/>
            <a:r>
              <a:rPr lang="en-US" b="1" dirty="0">
                <a:solidFill>
                  <a:schemeClr val="tx2"/>
                </a:solidFill>
              </a:rPr>
              <a:t>For </a:t>
            </a:r>
            <a:r>
              <a:rPr lang="en-US" b="1" dirty="0" smtClean="0">
                <a:solidFill>
                  <a:schemeClr val="tx2"/>
                </a:solidFill>
              </a:rPr>
              <a:t>the 1st </a:t>
            </a:r>
            <a:r>
              <a:rPr lang="en-US" b="1" dirty="0">
                <a:solidFill>
                  <a:schemeClr val="tx2"/>
                </a:solidFill>
              </a:rPr>
              <a:t>Crusade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86050" y="357166"/>
            <a:ext cx="4286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Crusades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1785926"/>
            <a:ext cx="78581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The Crusades were a series of eight (8) military campaigns to the Holy Land and Jerusalem.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28662" y="5286388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The Christians (Crusaders) were fighting the Muslims for control of Jerusalem, the Christians most holy city. The Christians took control of Jerusalem, but then lost it again.</a:t>
            </a:r>
            <a:endParaRPr lang="en-US" sz="2000" dirty="0"/>
          </a:p>
        </p:txBody>
      </p:sp>
      <p:pic>
        <p:nvPicPr>
          <p:cNvPr id="154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2714620"/>
            <a:ext cx="7715304" cy="2578362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8" y="0"/>
            <a:ext cx="7772400" cy="714356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 of the Crusades</a:t>
            </a:r>
          </a:p>
        </p:txBody>
      </p:sp>
      <p:sp useBgFill="1">
        <p:nvSpPr>
          <p:cNvPr id="1198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00100" y="928670"/>
            <a:ext cx="3808412" cy="41132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Persecution of Jews and Muslims</a:t>
            </a: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Economic development via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trade (Italian City-States) Genoa &amp; Venice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Kings and popes, gained power as a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 &amp;  beginning of the breakdown of Feudalism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Improvements in Technology</a:t>
            </a:r>
          </a:p>
          <a:p>
            <a:pPr>
              <a:lnSpc>
                <a:spcPct val="90000"/>
              </a:lnSpc>
            </a:pPr>
            <a:endPara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9814" name="Picture 6" descr="Peter%20the%20Hermit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72066" y="1857364"/>
            <a:ext cx="3808413" cy="369411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e_Crusades_Crescent_and_the_Cross_Ep._1_Part_1_of_10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57158" y="500042"/>
            <a:ext cx="8341761" cy="4714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64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xpedition">
  <a:themeElements>
    <a:clrScheme name="Expedition 2">
      <a:dk1>
        <a:srgbClr val="000000"/>
      </a:dk1>
      <a:lt1>
        <a:srgbClr val="FFFFFF"/>
      </a:lt1>
      <a:dk2>
        <a:srgbClr val="482400"/>
      </a:dk2>
      <a:lt2>
        <a:srgbClr val="808080"/>
      </a:lt2>
      <a:accent1>
        <a:srgbClr val="DFD6C3"/>
      </a:accent1>
      <a:accent2>
        <a:srgbClr val="D69B80"/>
      </a:accent2>
      <a:accent3>
        <a:srgbClr val="FFFFFF"/>
      </a:accent3>
      <a:accent4>
        <a:srgbClr val="000000"/>
      </a:accent4>
      <a:accent5>
        <a:srgbClr val="ECE8DE"/>
      </a:accent5>
      <a:accent6>
        <a:srgbClr val="C28C73"/>
      </a:accent6>
      <a:hlink>
        <a:srgbClr val="993300"/>
      </a:hlink>
      <a:folHlink>
        <a:srgbClr val="666600"/>
      </a:folHlink>
    </a:clrScheme>
    <a:fontScheme name="Expeditio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cs typeface="Times New Roman" charset="0"/>
          </a:defRPr>
        </a:defPPr>
      </a:lstStyle>
    </a:lnDef>
  </a:objectDefaults>
  <a:extraClrSchemeLst>
    <a:extraClrScheme>
      <a:clrScheme name="Expedition 1">
        <a:dk1>
          <a:srgbClr val="000000"/>
        </a:dk1>
        <a:lt1>
          <a:srgbClr val="A7947B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D0C8B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tion 2">
        <a:dk1>
          <a:srgbClr val="000000"/>
        </a:dk1>
        <a:lt1>
          <a:srgbClr val="FFFFFF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FFFFF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tion 4">
        <a:dk1>
          <a:srgbClr val="000000"/>
        </a:dk1>
        <a:lt1>
          <a:srgbClr val="9D7643"/>
        </a:lt1>
        <a:dk2>
          <a:srgbClr val="FFFFFF"/>
        </a:dk2>
        <a:lt2>
          <a:srgbClr val="554025"/>
        </a:lt2>
        <a:accent1>
          <a:srgbClr val="CAA966"/>
        </a:accent1>
        <a:accent2>
          <a:srgbClr val="8488AC"/>
        </a:accent2>
        <a:accent3>
          <a:srgbClr val="CCBDB0"/>
        </a:accent3>
        <a:accent4>
          <a:srgbClr val="000000"/>
        </a:accent4>
        <a:accent5>
          <a:srgbClr val="E1D1B8"/>
        </a:accent5>
        <a:accent6>
          <a:srgbClr val="777B9B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Designs\Expedition.pot</Template>
  <TotalTime>6232</TotalTime>
  <Words>311</Words>
  <Application>Microsoft Office PowerPoint</Application>
  <PresentationFormat>On-screen Show (4:3)</PresentationFormat>
  <Paragraphs>46</Paragraphs>
  <Slides>12</Slides>
  <Notes>12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Expedition</vt:lpstr>
      <vt:lpstr>The  Crusades</vt:lpstr>
      <vt:lpstr>Crusades</vt:lpstr>
      <vt:lpstr>Slide 3</vt:lpstr>
      <vt:lpstr>Slide 4</vt:lpstr>
      <vt:lpstr>Why was Constantinople so important geographically?</vt:lpstr>
      <vt:lpstr>Slide 6</vt:lpstr>
      <vt:lpstr>Crusades</vt:lpstr>
      <vt:lpstr>Slide 8</vt:lpstr>
      <vt:lpstr>Slide 9</vt:lpstr>
      <vt:lpstr>Slide 10</vt:lpstr>
      <vt:lpstr>Impact of the Crusades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45</cp:revision>
  <dcterms:created xsi:type="dcterms:W3CDTF">1601-01-01T00:00:00Z</dcterms:created>
  <dcterms:modified xsi:type="dcterms:W3CDTF">2011-01-01T20:43:43Z</dcterms:modified>
</cp:coreProperties>
</file>