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6" r:id="rId2"/>
    <p:sldId id="259" r:id="rId3"/>
    <p:sldId id="258" r:id="rId4"/>
    <p:sldId id="257" r:id="rId5"/>
    <p:sldId id="260" r:id="rId6"/>
    <p:sldId id="261" r:id="rId7"/>
    <p:sldId id="262" r:id="rId8"/>
    <p:sldId id="264" r:id="rId9"/>
    <p:sldId id="265" r:id="rId10"/>
    <p:sldId id="263" r:id="rId11"/>
    <p:sldId id="266" r:id="rId12"/>
    <p:sldId id="268" r:id="rId13"/>
    <p:sldId id="269" r:id="rId14"/>
    <p:sldId id="270" r:id="rId15"/>
    <p:sldId id="271" r:id="rId16"/>
    <p:sldId id="272" r:id="rId17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11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169920" cy="480060"/>
          </a:xfrm>
          <a:prstGeom prst="rect">
            <a:avLst/>
          </a:prstGeom>
        </p:spPr>
        <p:txBody>
          <a:bodyPr vert="horz" lIns="96826" tIns="48413" rIns="96826" bIns="48413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587" y="1"/>
            <a:ext cx="3169920" cy="480060"/>
          </a:xfrm>
          <a:prstGeom prst="rect">
            <a:avLst/>
          </a:prstGeom>
        </p:spPr>
        <p:txBody>
          <a:bodyPr vert="horz" lIns="96826" tIns="48413" rIns="96826" bIns="48413" rtlCol="0"/>
          <a:lstStyle>
            <a:lvl1pPr algn="r">
              <a:defRPr sz="1300"/>
            </a:lvl1pPr>
          </a:lstStyle>
          <a:p>
            <a:fld id="{DBB74850-65A7-4B9A-BCAF-DEFE27D5B5D5}" type="datetimeFigureOut">
              <a:rPr lang="en-US" smtClean="0"/>
              <a:pPr/>
              <a:t>10/20/2010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826" tIns="48413" rIns="96826" bIns="48413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826" tIns="48413" rIns="96826" bIns="48413" rtlCol="0" anchor="b"/>
          <a:lstStyle>
            <a:lvl1pPr algn="r">
              <a:defRPr sz="1300"/>
            </a:lvl1pPr>
          </a:lstStyle>
          <a:p>
            <a:fld id="{E81710E0-FDCF-4642-94A3-BDD1505ECB3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169920" cy="480060"/>
          </a:xfrm>
          <a:prstGeom prst="rect">
            <a:avLst/>
          </a:prstGeom>
        </p:spPr>
        <p:txBody>
          <a:bodyPr vert="horz" lIns="96826" tIns="48413" rIns="96826" bIns="48413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1"/>
            <a:ext cx="3169920" cy="480060"/>
          </a:xfrm>
          <a:prstGeom prst="rect">
            <a:avLst/>
          </a:prstGeom>
        </p:spPr>
        <p:txBody>
          <a:bodyPr vert="horz" lIns="96826" tIns="48413" rIns="96826" bIns="48413" rtlCol="0"/>
          <a:lstStyle>
            <a:lvl1pPr algn="r">
              <a:defRPr sz="1300"/>
            </a:lvl1pPr>
          </a:lstStyle>
          <a:p>
            <a:fld id="{DBD8B308-6152-41FD-9BF5-C42D84D6B281}" type="datetimeFigureOut">
              <a:rPr lang="en-US" smtClean="0"/>
              <a:pPr/>
              <a:t>10/20/2010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8888" y="720725"/>
            <a:ext cx="4797425" cy="3598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826" tIns="48413" rIns="96826" bIns="48413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826" tIns="48413" rIns="96826" bIns="48413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826" tIns="48413" rIns="96826" bIns="48413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826" tIns="48413" rIns="96826" bIns="48413" rtlCol="0" anchor="b"/>
          <a:lstStyle>
            <a:lvl1pPr algn="r">
              <a:defRPr sz="1300"/>
            </a:lvl1pPr>
          </a:lstStyle>
          <a:p>
            <a:fld id="{9E5E8319-0212-42CB-B13E-93AA95EDE09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Zahi_Hawass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://en.wikipedia.org/wiki/Great_Pyramid_of_Giza#cite_note-14" TargetMode="External"/><Relationship Id="rId5" Type="http://schemas.openxmlformats.org/officeDocument/2006/relationships/hyperlink" Target="http://en.wikipedia.org/wiki/Hierarchy" TargetMode="External"/><Relationship Id="rId4" Type="http://schemas.openxmlformats.org/officeDocument/2006/relationships/hyperlink" Target="http://en.wikipedia.org/wiki/Mark_Lehner" TargetMode="Externa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5E8319-0212-42CB-B13E-93AA95EDE093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5E8319-0212-42CB-B13E-93AA95EDE093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5E8319-0212-42CB-B13E-93AA95EDE093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5E8319-0212-42CB-B13E-93AA95EDE093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Egyptologists believe that the Great Pyramid was built by tens of thousands of skilled workers who camped near the pyramids and worked for a salary or as a form of paying taxes until the construction was completed. The worker's cemeteries were discovered in 1990 by archaeologists </a:t>
            </a:r>
            <a:r>
              <a:rPr lang="en-US" dirty="0" err="1" smtClean="0">
                <a:hlinkClick r:id="rId3" tooltip="Zahi Hawass"/>
              </a:rPr>
              <a:t>Zahi</a:t>
            </a:r>
            <a:r>
              <a:rPr lang="en-US" dirty="0" smtClean="0">
                <a:hlinkClick r:id="rId3" tooltip="Zahi Hawass"/>
              </a:rPr>
              <a:t> </a:t>
            </a:r>
            <a:r>
              <a:rPr lang="en-US" dirty="0" err="1" smtClean="0">
                <a:hlinkClick r:id="rId3" tooltip="Zahi Hawass"/>
              </a:rPr>
              <a:t>Hawass</a:t>
            </a:r>
            <a:r>
              <a:rPr lang="en-US" dirty="0" smtClean="0"/>
              <a:t> and </a:t>
            </a:r>
            <a:r>
              <a:rPr lang="en-US" dirty="0" smtClean="0">
                <a:hlinkClick r:id="rId4" tooltip="Mark Lehner"/>
              </a:rPr>
              <a:t>Mark </a:t>
            </a:r>
            <a:r>
              <a:rPr lang="en-US" dirty="0" err="1" smtClean="0">
                <a:hlinkClick r:id="rId4" tooltip="Mark Lehner"/>
              </a:rPr>
              <a:t>Lehner</a:t>
            </a:r>
            <a:r>
              <a:rPr lang="en-US" dirty="0" smtClean="0"/>
              <a:t>. </a:t>
            </a:r>
            <a:r>
              <a:rPr lang="en-US" dirty="0" err="1" smtClean="0"/>
              <a:t>Verner</a:t>
            </a:r>
            <a:r>
              <a:rPr lang="en-US" dirty="0" smtClean="0"/>
              <a:t> posited that the labor was organized into a </a:t>
            </a:r>
            <a:r>
              <a:rPr lang="en-US" dirty="0" smtClean="0">
                <a:hlinkClick r:id="rId5" tooltip="Hierarchy"/>
              </a:rPr>
              <a:t>hierarchy</a:t>
            </a:r>
            <a:r>
              <a:rPr lang="en-US" dirty="0" smtClean="0"/>
              <a:t>, consisting of two </a:t>
            </a:r>
            <a:r>
              <a:rPr lang="en-US" i="1" dirty="0" smtClean="0"/>
              <a:t>gangs</a:t>
            </a:r>
            <a:r>
              <a:rPr lang="en-US" dirty="0" smtClean="0"/>
              <a:t> of 100,000 men, divided into five </a:t>
            </a:r>
            <a:r>
              <a:rPr lang="en-US" i="1" dirty="0" err="1" smtClean="0"/>
              <a:t>zaa</a:t>
            </a:r>
            <a:r>
              <a:rPr lang="en-US" dirty="0" smtClean="0"/>
              <a:t> or </a:t>
            </a:r>
            <a:r>
              <a:rPr lang="en-US" i="1" dirty="0" err="1" smtClean="0"/>
              <a:t>phyle</a:t>
            </a:r>
            <a:r>
              <a:rPr lang="en-US" dirty="0" smtClean="0"/>
              <a:t> of 20,000 men each, which may have been further divided according to the skills of the workers.</a:t>
            </a:r>
            <a:r>
              <a:rPr lang="en-US" baseline="30000" dirty="0" smtClean="0">
                <a:hlinkClick r:id="rId6"/>
              </a:rPr>
              <a:t>[15]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5E8319-0212-42CB-B13E-93AA95EDE093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5E8319-0212-42CB-B13E-93AA95EDE093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5E8319-0212-42CB-B13E-93AA95EDE093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5E8319-0212-42CB-B13E-93AA95EDE093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5E8319-0212-42CB-B13E-93AA95EDE093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5E8319-0212-42CB-B13E-93AA95EDE093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5E8319-0212-42CB-B13E-93AA95EDE093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5E8319-0212-42CB-B13E-93AA95EDE093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5E8319-0212-42CB-B13E-93AA95EDE093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5E8319-0212-42CB-B13E-93AA95EDE093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5E8319-0212-42CB-B13E-93AA95EDE093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5E8319-0212-42CB-B13E-93AA95EDE093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2DA94-CF73-4F07-900A-0388EB3D8DC8}" type="datetimeFigureOut">
              <a:rPr lang="en-US" smtClean="0"/>
              <a:pPr/>
              <a:t>10/20/2010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C080F-D0E9-4044-AFC9-7F21C08EE61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2DA94-CF73-4F07-900A-0388EB3D8DC8}" type="datetimeFigureOut">
              <a:rPr lang="en-US" smtClean="0"/>
              <a:pPr/>
              <a:t>10/20/2010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C080F-D0E9-4044-AFC9-7F21C08EE61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2DA94-CF73-4F07-900A-0388EB3D8DC8}" type="datetimeFigureOut">
              <a:rPr lang="en-US" smtClean="0"/>
              <a:pPr/>
              <a:t>10/20/2010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C080F-D0E9-4044-AFC9-7F21C08EE61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2DA94-CF73-4F07-900A-0388EB3D8DC8}" type="datetimeFigureOut">
              <a:rPr lang="en-US" smtClean="0"/>
              <a:pPr/>
              <a:t>10/20/2010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C080F-D0E9-4044-AFC9-7F21C08EE61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2DA94-CF73-4F07-900A-0388EB3D8DC8}" type="datetimeFigureOut">
              <a:rPr lang="en-US" smtClean="0"/>
              <a:pPr/>
              <a:t>10/20/2010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C080F-D0E9-4044-AFC9-7F21C08EE61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2DA94-CF73-4F07-900A-0388EB3D8DC8}" type="datetimeFigureOut">
              <a:rPr lang="en-US" smtClean="0"/>
              <a:pPr/>
              <a:t>10/20/2010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C080F-D0E9-4044-AFC9-7F21C08EE61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2DA94-CF73-4F07-900A-0388EB3D8DC8}" type="datetimeFigureOut">
              <a:rPr lang="en-US" smtClean="0"/>
              <a:pPr/>
              <a:t>10/20/2010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C080F-D0E9-4044-AFC9-7F21C08EE61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2DA94-CF73-4F07-900A-0388EB3D8DC8}" type="datetimeFigureOut">
              <a:rPr lang="en-US" smtClean="0"/>
              <a:pPr/>
              <a:t>10/20/2010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C080F-D0E9-4044-AFC9-7F21C08EE61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2DA94-CF73-4F07-900A-0388EB3D8DC8}" type="datetimeFigureOut">
              <a:rPr lang="en-US" smtClean="0"/>
              <a:pPr/>
              <a:t>10/20/2010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C080F-D0E9-4044-AFC9-7F21C08EE61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2DA94-CF73-4F07-900A-0388EB3D8DC8}" type="datetimeFigureOut">
              <a:rPr lang="en-US" smtClean="0"/>
              <a:pPr/>
              <a:t>10/20/2010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C080F-D0E9-4044-AFC9-7F21C08EE61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2DA94-CF73-4F07-900A-0388EB3D8DC8}" type="datetimeFigureOut">
              <a:rPr lang="en-US" smtClean="0"/>
              <a:pPr/>
              <a:t>10/20/2010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C080F-D0E9-4044-AFC9-7F21C08EE61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42DA94-CF73-4F07-900A-0388EB3D8DC8}" type="datetimeFigureOut">
              <a:rPr lang="en-US" smtClean="0"/>
              <a:pPr/>
              <a:t>10/20/2010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5C080F-D0E9-4044-AFC9-7F21C08EE61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random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Documents%20and%20Settings\Alex\Desktop\Classroom\Dawnwood%206th%20Grade\Egypt\Pyramids%20&amp;%20Tombs\Discovery%20King%20Tut.wmv" TargetMode="Externa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304801"/>
            <a:ext cx="7772400" cy="914400"/>
          </a:xfrm>
        </p:spPr>
        <p:txBody>
          <a:bodyPr>
            <a:normAutofit/>
          </a:bodyPr>
          <a:lstStyle/>
          <a:p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Pyramids &amp; Tombs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risten ITC" pitchFamily="66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990600"/>
            <a:ext cx="6400800" cy="685800"/>
          </a:xfrm>
        </p:spPr>
        <p:txBody>
          <a:bodyPr/>
          <a:lstStyle/>
          <a:p>
            <a:r>
              <a:rPr lang="en-U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Preparing for the Afterlife</a:t>
            </a:r>
            <a:endParaRPr lang="en-U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38200" y="4648200"/>
            <a:ext cx="7467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chemeClr val="bg1"/>
                </a:solidFill>
              </a:rPr>
              <a:t>AIM: Why </a:t>
            </a:r>
            <a:r>
              <a:rPr lang="en-US" sz="3600" dirty="0" smtClean="0">
                <a:solidFill>
                  <a:schemeClr val="bg1"/>
                </a:solidFill>
              </a:rPr>
              <a:t>Did the Egyptians build </a:t>
            </a:r>
            <a:br>
              <a:rPr lang="en-US" sz="3600" dirty="0" smtClean="0">
                <a:solidFill>
                  <a:schemeClr val="bg1"/>
                </a:solidFill>
              </a:rPr>
            </a:br>
            <a:r>
              <a:rPr lang="en-US" sz="3600" dirty="0" smtClean="0">
                <a:solidFill>
                  <a:schemeClr val="bg1"/>
                </a:solidFill>
              </a:rPr>
              <a:t>Pyramids and Elaborate Tombs?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276600" y="5715000"/>
            <a:ext cx="25460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31550" cmpd="sng">
                  <a:solidFill>
                    <a:schemeClr val="bg1"/>
                  </a:solidFill>
                  <a:prstDash val="solid"/>
                </a:ln>
                <a:solidFill>
                  <a:srgbClr val="6633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Afterlife</a:t>
            </a:r>
            <a:endParaRPr lang="en-US" sz="5400" b="1" dirty="0">
              <a:ln w="31550" cmpd="sng">
                <a:solidFill>
                  <a:schemeClr val="bg1"/>
                </a:solidFill>
                <a:prstDash val="solid"/>
              </a:ln>
              <a:solidFill>
                <a:srgbClr val="663300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838200"/>
            <a:ext cx="91440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Rectangle 2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5943600"/>
            <a:ext cx="9144000" cy="914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2362200" y="0"/>
            <a:ext cx="443525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54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Mastaba</a:t>
            </a:r>
            <a:r>
              <a:rPr lang="en-US" sz="5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Tomb</a:t>
            </a:r>
            <a:endParaRPr lang="en-US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5934670"/>
            <a:ext cx="914400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 Floor Above Ground/1 Floor Below</a:t>
            </a:r>
            <a:endParaRPr lang="en-US" sz="4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0" y="5943600"/>
            <a:ext cx="9144000" cy="914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1143000" y="0"/>
            <a:ext cx="701769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5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Step Pyramid @Sakkara</a:t>
            </a:r>
            <a:endParaRPr lang="en-US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990600"/>
            <a:ext cx="3733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Pharaoh: </a:t>
            </a:r>
            <a:r>
              <a:rPr lang="en-US" sz="2400" b="1" dirty="0" err="1" smtClean="0"/>
              <a:t>Djoser</a:t>
            </a:r>
            <a:r>
              <a:rPr lang="en-US" sz="2400" b="1" dirty="0" smtClean="0"/>
              <a:t> / </a:t>
            </a:r>
            <a:r>
              <a:rPr lang="en-US" sz="2400" b="1" dirty="0" err="1" smtClean="0"/>
              <a:t>Zoser</a:t>
            </a:r>
            <a:endParaRPr lang="en-US" sz="2400" b="1" dirty="0" smtClean="0"/>
          </a:p>
          <a:p>
            <a:r>
              <a:rPr lang="en-US" sz="2400" b="1" dirty="0" smtClean="0"/>
              <a:t>Dynasty: 4th </a:t>
            </a:r>
          </a:p>
          <a:p>
            <a:r>
              <a:rPr lang="en-US" sz="2400" b="1" dirty="0" smtClean="0"/>
              <a:t>Year: c. 2611 BC</a:t>
            </a:r>
            <a:endParaRPr lang="en-US" sz="2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6324600" y="990600"/>
            <a:ext cx="281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Architect: </a:t>
            </a:r>
            <a:r>
              <a:rPr lang="en-US" sz="2400" b="1" dirty="0" err="1" smtClean="0"/>
              <a:t>Imhotep</a:t>
            </a:r>
            <a:endParaRPr lang="en-US" sz="2400" b="1" dirty="0"/>
          </a:p>
        </p:txBody>
      </p:sp>
      <p:sp>
        <p:nvSpPr>
          <p:cNvPr id="7" name="Rectangle 6"/>
          <p:cNvSpPr/>
          <p:nvPr/>
        </p:nvSpPr>
        <p:spPr>
          <a:xfrm>
            <a:off x="0" y="593467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Six (6) </a:t>
            </a:r>
            <a:r>
              <a:rPr lang="en-US" sz="54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Mastabas</a:t>
            </a:r>
            <a:endParaRPr lang="en-US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143000" y="0"/>
            <a:ext cx="741530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5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Bent Pyramid @ </a:t>
            </a:r>
            <a:r>
              <a:rPr lang="en-US" sz="54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Dahshur</a:t>
            </a:r>
            <a:endParaRPr lang="en-US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593467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</a:t>
            </a:r>
            <a:r>
              <a:rPr lang="en-US" sz="5400" b="1" baseline="300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nd</a:t>
            </a:r>
            <a:r>
              <a:rPr lang="en-US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Attempt @ a True Pyramid</a:t>
            </a:r>
            <a:endParaRPr lang="en-US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990600"/>
            <a:ext cx="3733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Pharaoh: </a:t>
            </a:r>
            <a:r>
              <a:rPr lang="en-US" sz="2400" b="1" dirty="0" err="1" smtClean="0"/>
              <a:t>Sneferu</a:t>
            </a:r>
            <a:endParaRPr lang="en-US" sz="2400" b="1" dirty="0" smtClean="0"/>
          </a:p>
          <a:p>
            <a:r>
              <a:rPr lang="en-US" sz="2400" b="1" dirty="0" smtClean="0"/>
              <a:t>Dynasty: 3</a:t>
            </a:r>
            <a:r>
              <a:rPr lang="en-US" sz="2400" b="1" baseline="30000" dirty="0" smtClean="0"/>
              <a:t>rd</a:t>
            </a:r>
            <a:r>
              <a:rPr lang="en-US" sz="2400" b="1" dirty="0" smtClean="0"/>
              <a:t> </a:t>
            </a:r>
          </a:p>
          <a:p>
            <a:r>
              <a:rPr lang="en-US" sz="2400" b="1" dirty="0" smtClean="0"/>
              <a:t>Year: c. 2596 BC</a:t>
            </a:r>
            <a:endParaRPr lang="en-US" sz="2400" b="1" dirty="0"/>
          </a:p>
        </p:txBody>
      </p:sp>
      <p:cxnSp>
        <p:nvCxnSpPr>
          <p:cNvPr id="8" name="Straight Arrow Connector 7"/>
          <p:cNvCxnSpPr/>
          <p:nvPr/>
        </p:nvCxnSpPr>
        <p:spPr>
          <a:xfrm rot="5400000" flipH="1" flipV="1">
            <a:off x="3124200" y="3581400"/>
            <a:ext cx="3505200" cy="304800"/>
          </a:xfrm>
          <a:prstGeom prst="straightConnector1">
            <a:avLst/>
          </a:prstGeom>
          <a:ln w="53975">
            <a:solidFill>
              <a:schemeClr val="bg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105400" y="2667000"/>
            <a:ext cx="1447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FF00"/>
                </a:solidFill>
              </a:rPr>
              <a:t>55 </a:t>
            </a:r>
            <a:r>
              <a:rPr lang="en-US" sz="3200" b="1" dirty="0" smtClean="0">
                <a:solidFill>
                  <a:srgbClr val="FFFF00"/>
                </a:solidFill>
                <a:sym typeface="Symbol"/>
              </a:rPr>
              <a:t></a:t>
            </a:r>
            <a:endParaRPr lang="en-US" sz="3200" b="1" dirty="0">
              <a:solidFill>
                <a:srgbClr val="FFFF00"/>
              </a:solidFill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 rot="16200000" flipV="1">
            <a:off x="4381500" y="1333500"/>
            <a:ext cx="990600" cy="152400"/>
          </a:xfrm>
          <a:prstGeom prst="straightConnector1">
            <a:avLst/>
          </a:prstGeom>
          <a:ln w="53975">
            <a:solidFill>
              <a:schemeClr val="bg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5562600" y="1447800"/>
            <a:ext cx="1447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FF00"/>
                </a:solidFill>
              </a:rPr>
              <a:t>43 </a:t>
            </a:r>
            <a:r>
              <a:rPr lang="en-US" sz="3200" b="1" dirty="0" smtClean="0">
                <a:solidFill>
                  <a:srgbClr val="FFFF00"/>
                </a:solidFill>
                <a:sym typeface="Symbol"/>
              </a:rPr>
              <a:t></a:t>
            </a:r>
            <a:endParaRPr lang="en-US" sz="3200" b="1" dirty="0">
              <a:solidFill>
                <a:srgbClr val="FFFF00"/>
              </a:solidFill>
            </a:endParaRPr>
          </a:p>
        </p:txBody>
      </p:sp>
      <p:cxnSp>
        <p:nvCxnSpPr>
          <p:cNvPr id="20" name="Straight Connector 19"/>
          <p:cNvCxnSpPr/>
          <p:nvPr/>
        </p:nvCxnSpPr>
        <p:spPr>
          <a:xfrm flipV="1">
            <a:off x="609600" y="1981200"/>
            <a:ext cx="4343400" cy="129540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4953000" y="1981200"/>
            <a:ext cx="4191000" cy="106680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43600"/>
            <a:ext cx="9144000" cy="914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1905000" y="0"/>
            <a:ext cx="499559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5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Pyramids @ Giza</a:t>
            </a:r>
            <a:endParaRPr lang="en-US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5867400"/>
            <a:ext cx="9144000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Only Surviving of the Seven (7) </a:t>
            </a:r>
            <a:br>
              <a:rPr lang="en-US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en-US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Ancient  Wonders of the World</a:t>
            </a:r>
            <a:endParaRPr lang="en-US" sz="32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990600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Pharaohs:                        </a:t>
            </a:r>
            <a:r>
              <a:rPr lang="en-US" sz="2400" b="1" dirty="0" err="1" smtClean="0"/>
              <a:t>Menkhaure</a:t>
            </a:r>
            <a:r>
              <a:rPr lang="en-US" sz="2400" b="1" dirty="0" smtClean="0"/>
              <a:t>           </a:t>
            </a:r>
            <a:r>
              <a:rPr lang="en-US" sz="2400" b="1" dirty="0" err="1" smtClean="0"/>
              <a:t>Khafre</a:t>
            </a:r>
            <a:r>
              <a:rPr lang="en-US" sz="2400" b="1" dirty="0" smtClean="0"/>
              <a:t>                 Khufu</a:t>
            </a:r>
          </a:p>
          <a:p>
            <a:r>
              <a:rPr lang="en-US" sz="2400" b="1" dirty="0" smtClean="0"/>
              <a:t>Dynasty: 4th</a:t>
            </a:r>
          </a:p>
          <a:p>
            <a:r>
              <a:rPr lang="en-US" sz="2400" b="1" dirty="0" smtClean="0"/>
              <a:t>Year: c. 2560 BC – c. 2503 BC</a:t>
            </a:r>
            <a:endParaRPr lang="en-US" sz="2400" b="1" dirty="0"/>
          </a:p>
        </p:txBody>
      </p:sp>
      <p:sp>
        <p:nvSpPr>
          <p:cNvPr id="7" name="Down Arrow 6"/>
          <p:cNvSpPr/>
          <p:nvPr/>
        </p:nvSpPr>
        <p:spPr>
          <a:xfrm>
            <a:off x="7391400" y="1447800"/>
            <a:ext cx="304800" cy="1752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Down Arrow 7"/>
          <p:cNvSpPr/>
          <p:nvPr/>
        </p:nvSpPr>
        <p:spPr>
          <a:xfrm>
            <a:off x="5486400" y="1447800"/>
            <a:ext cx="304800" cy="609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Down Arrow 8"/>
          <p:cNvSpPr/>
          <p:nvPr/>
        </p:nvSpPr>
        <p:spPr>
          <a:xfrm>
            <a:off x="3810000" y="1600200"/>
            <a:ext cx="304800" cy="762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096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2438400" y="0"/>
            <a:ext cx="4168641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40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Inside the Pyramid</a:t>
            </a:r>
            <a:endParaRPr lang="en-US" sz="40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0" y="0"/>
            <a:ext cx="9144000" cy="646331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Inside the Great Pyramid of Khufu @ Giza</a:t>
            </a:r>
            <a:endParaRPr lang="en-US" sz="3600" b="1" dirty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3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1905000" y="0"/>
            <a:ext cx="440973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54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Sphynx</a:t>
            </a:r>
            <a:r>
              <a:rPr lang="en-US" sz="5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@ Giza</a:t>
            </a:r>
            <a:endParaRPr lang="en-US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4" name="Picture 3" descr="DSC0022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4800" y="3733800"/>
            <a:ext cx="3886200" cy="29146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 descr="Sphynx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990600"/>
            <a:ext cx="4194495" cy="2743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 descr="1738354-Khafres_pyramid_and_the_Sphynx-Pyramids_of_Giza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600" y="990601"/>
            <a:ext cx="3962400" cy="27241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4267200" y="3962401"/>
            <a:ext cx="4572000" cy="273921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Largest Statue in World</a:t>
            </a:r>
          </a:p>
          <a:p>
            <a:pPr algn="ctr"/>
            <a:r>
              <a:rPr lang="en-US" sz="2800" dirty="0" smtClean="0"/>
              <a:t>½ Human &amp; ½ Lion</a:t>
            </a:r>
          </a:p>
          <a:p>
            <a:r>
              <a:rPr lang="en-US" sz="2800" dirty="0" smtClean="0"/>
              <a:t>Built by: </a:t>
            </a:r>
            <a:br>
              <a:rPr lang="en-US" sz="2800" dirty="0" smtClean="0"/>
            </a:br>
            <a:r>
              <a:rPr lang="en-US" sz="2800" b="1" dirty="0" err="1" smtClean="0"/>
              <a:t>Khafre</a:t>
            </a:r>
            <a:r>
              <a:rPr lang="en-US" sz="2800" b="1" dirty="0" smtClean="0"/>
              <a:t> </a:t>
            </a:r>
            <a:r>
              <a:rPr lang="en-US" sz="2800" dirty="0" smtClean="0"/>
              <a:t> </a:t>
            </a:r>
            <a:r>
              <a:rPr lang="en-US" sz="2400" b="1" dirty="0" smtClean="0"/>
              <a:t>2520 –2494 BC</a:t>
            </a:r>
            <a:endParaRPr lang="en-US" sz="3200" b="1" dirty="0" smtClean="0"/>
          </a:p>
          <a:p>
            <a:r>
              <a:rPr lang="en-US" sz="2800" dirty="0" smtClean="0"/>
              <a:t>Restored by: </a:t>
            </a:r>
          </a:p>
          <a:p>
            <a:r>
              <a:rPr lang="en-US" sz="2800" b="1" dirty="0" err="1" smtClean="0"/>
              <a:t>Thutmoses</a:t>
            </a:r>
            <a:r>
              <a:rPr lang="en-US" sz="2800" b="1" dirty="0" smtClean="0"/>
              <a:t> IV</a:t>
            </a:r>
            <a:r>
              <a:rPr lang="en-US" sz="3200" b="1" dirty="0" smtClean="0"/>
              <a:t> </a:t>
            </a:r>
            <a:r>
              <a:rPr lang="en-US" sz="2000" dirty="0" smtClean="0"/>
              <a:t>  </a:t>
            </a:r>
            <a:r>
              <a:rPr lang="en-US" sz="2400" b="1" dirty="0" smtClean="0"/>
              <a:t>1401 – 1391 BC</a:t>
            </a:r>
            <a:endParaRPr lang="en-US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41148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5"/>
          <p:cNvSpPr/>
          <p:nvPr/>
        </p:nvSpPr>
        <p:spPr>
          <a:xfrm>
            <a:off x="4495800" y="304800"/>
            <a:ext cx="4233275" cy="92333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Tutankhamun</a:t>
            </a:r>
            <a:endParaRPr lang="en-US" sz="54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endParaRPr>
          </a:p>
        </p:txBody>
      </p:sp>
      <p:pic>
        <p:nvPicPr>
          <p:cNvPr id="7" name="Picture 5" descr="tut-mask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57800" y="1371600"/>
            <a:ext cx="2667000" cy="2849563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4495800" y="4800600"/>
            <a:ext cx="4343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New Kingdom: 18</a:t>
            </a:r>
            <a:r>
              <a:rPr lang="en-US" sz="2800" baseline="30000" dirty="0" smtClean="0">
                <a:solidFill>
                  <a:schemeClr val="bg1"/>
                </a:solidFill>
              </a:rPr>
              <a:t>th</a:t>
            </a:r>
            <a:r>
              <a:rPr lang="en-US" sz="2800" dirty="0" smtClean="0">
                <a:solidFill>
                  <a:schemeClr val="bg1"/>
                </a:solidFill>
              </a:rPr>
              <a:t> Dynasty</a:t>
            </a:r>
          </a:p>
          <a:p>
            <a:r>
              <a:rPr lang="en-US" sz="2800" dirty="0" smtClean="0">
                <a:solidFill>
                  <a:schemeClr val="bg1"/>
                </a:solidFill>
              </a:rPr>
              <a:t>Boy King – Age of 9 to 20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105400" y="4343400"/>
            <a:ext cx="303480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1341 BC – 1323 BC</a:t>
            </a:r>
            <a:endParaRPr lang="en-U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124200"/>
            <a:ext cx="6000749" cy="4500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1440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6172200" y="3429000"/>
            <a:ext cx="27432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Valley of </a:t>
            </a:r>
            <a:br>
              <a:rPr lang="en-US" sz="3200" dirty="0" smtClean="0">
                <a:solidFill>
                  <a:schemeClr val="bg1"/>
                </a:solidFill>
              </a:rPr>
            </a:br>
            <a:r>
              <a:rPr lang="en-US" sz="3200" dirty="0" smtClean="0">
                <a:solidFill>
                  <a:schemeClr val="bg1"/>
                </a:solidFill>
              </a:rPr>
              <a:t>the Kings</a:t>
            </a:r>
            <a:br>
              <a:rPr lang="en-US" sz="3200" dirty="0" smtClean="0">
                <a:solidFill>
                  <a:schemeClr val="bg1"/>
                </a:solidFill>
              </a:rPr>
            </a:br>
            <a:endParaRPr lang="en-US" sz="3200" dirty="0" smtClean="0">
              <a:solidFill>
                <a:schemeClr val="bg1"/>
              </a:solidFill>
            </a:endParaRPr>
          </a:p>
          <a:p>
            <a:r>
              <a:rPr lang="en-US" sz="3200" dirty="0" smtClean="0">
                <a:solidFill>
                  <a:schemeClr val="bg1"/>
                </a:solidFill>
              </a:rPr>
              <a:t>Burial Site of New Kingdom Pharaohs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209800" y="0"/>
            <a:ext cx="4191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The Discovery</a:t>
            </a:r>
            <a:endParaRPr lang="en-US" sz="5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4" name="Discovery King Tut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016000" y="838200"/>
            <a:ext cx="7010400" cy="5257800"/>
          </a:xfrm>
          <a:prstGeom prst="rect">
            <a:avLst/>
          </a:prstGeom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190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tut0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562600" y="381000"/>
            <a:ext cx="3225800" cy="3962400"/>
          </a:xfrm>
          <a:prstGeom prst="rect">
            <a:avLst/>
          </a:prstGeom>
          <a:noFill/>
          <a:ln/>
        </p:spPr>
      </p:pic>
      <p:sp>
        <p:nvSpPr>
          <p:cNvPr id="3" name="TextBox 2"/>
          <p:cNvSpPr txBox="1"/>
          <p:nvPr/>
        </p:nvSpPr>
        <p:spPr>
          <a:xfrm>
            <a:off x="228600" y="228600"/>
            <a:ext cx="5257800" cy="7478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First Intact Tomb Found</a:t>
            </a:r>
          </a:p>
          <a:p>
            <a:endParaRPr lang="en-US" sz="3200" dirty="0" smtClean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sz="3200" dirty="0" smtClean="0">
                <a:solidFill>
                  <a:schemeClr val="bg1"/>
                </a:solidFill>
              </a:rPr>
              <a:t> Found in 1922</a:t>
            </a:r>
          </a:p>
          <a:p>
            <a:pPr>
              <a:buFont typeface="Arial" pitchFamily="34" charset="0"/>
              <a:buChar char="•"/>
            </a:pPr>
            <a:r>
              <a:rPr lang="en-US" sz="3200" dirty="0" smtClean="0">
                <a:solidFill>
                  <a:schemeClr val="bg1"/>
                </a:solidFill>
              </a:rPr>
              <a:t> By </a:t>
            </a:r>
            <a:r>
              <a:rPr lang="en-US" sz="3200" smtClean="0">
                <a:solidFill>
                  <a:schemeClr val="bg1"/>
                </a:solidFill>
              </a:rPr>
              <a:t>Howard Carter </a:t>
            </a:r>
            <a:r>
              <a:rPr lang="en-US" sz="3200" dirty="0" smtClean="0">
                <a:solidFill>
                  <a:schemeClr val="bg1"/>
                </a:solidFill>
              </a:rPr>
              <a:t/>
            </a:r>
            <a:br>
              <a:rPr lang="en-US" sz="3200" dirty="0" smtClean="0">
                <a:solidFill>
                  <a:schemeClr val="bg1"/>
                </a:solidFill>
              </a:rPr>
            </a:br>
            <a:r>
              <a:rPr lang="en-US" sz="3200" dirty="0" smtClean="0">
                <a:solidFill>
                  <a:schemeClr val="bg1"/>
                </a:solidFill>
              </a:rPr>
              <a:t>  “I see wondrous things”</a:t>
            </a:r>
          </a:p>
          <a:p>
            <a:pPr>
              <a:buFont typeface="Arial" pitchFamily="34" charset="0"/>
              <a:buChar char="•"/>
            </a:pPr>
            <a:r>
              <a:rPr lang="en-US" sz="3200" dirty="0" smtClean="0">
                <a:solidFill>
                  <a:schemeClr val="bg1"/>
                </a:solidFill>
              </a:rPr>
              <a:t> Tomb walls made of gilded </a:t>
            </a:r>
            <a:br>
              <a:rPr lang="en-US" sz="3200" dirty="0" smtClean="0">
                <a:solidFill>
                  <a:schemeClr val="bg1"/>
                </a:solidFill>
              </a:rPr>
            </a:br>
            <a:r>
              <a:rPr lang="en-US" sz="3200" dirty="0" smtClean="0">
                <a:solidFill>
                  <a:schemeClr val="bg1"/>
                </a:solidFill>
              </a:rPr>
              <a:t>   (gold layered) wood and </a:t>
            </a:r>
            <a:br>
              <a:rPr lang="en-US" sz="3200" dirty="0" smtClean="0">
                <a:solidFill>
                  <a:schemeClr val="bg1"/>
                </a:solidFill>
              </a:rPr>
            </a:br>
            <a:r>
              <a:rPr lang="en-US" sz="3200" dirty="0" smtClean="0">
                <a:solidFill>
                  <a:schemeClr val="bg1"/>
                </a:solidFill>
              </a:rPr>
              <a:t>   inlaid blue porcelain.</a:t>
            </a:r>
          </a:p>
          <a:p>
            <a:pPr>
              <a:buFont typeface="Arial" pitchFamily="34" charset="0"/>
              <a:buChar char="•"/>
            </a:pPr>
            <a:r>
              <a:rPr lang="en-US" sz="3200" dirty="0" smtClean="0">
                <a:solidFill>
                  <a:schemeClr val="bg1"/>
                </a:solidFill>
              </a:rPr>
              <a:t> Walls painted with  funerary </a:t>
            </a:r>
            <a:br>
              <a:rPr lang="en-US" sz="3200" dirty="0" smtClean="0">
                <a:solidFill>
                  <a:schemeClr val="bg1"/>
                </a:solidFill>
              </a:rPr>
            </a:br>
            <a:r>
              <a:rPr lang="en-US" sz="3200" dirty="0" smtClean="0">
                <a:solidFill>
                  <a:schemeClr val="bg1"/>
                </a:solidFill>
              </a:rPr>
              <a:t>   scenes.</a:t>
            </a:r>
          </a:p>
          <a:p>
            <a:pPr>
              <a:buFont typeface="Arial" pitchFamily="34" charset="0"/>
              <a:buChar char="•"/>
            </a:pPr>
            <a:r>
              <a:rPr lang="en-US" sz="3200" dirty="0" smtClean="0">
                <a:solidFill>
                  <a:schemeClr val="bg1"/>
                </a:solidFill>
              </a:rPr>
              <a:t> Wooden Coffin, Human </a:t>
            </a:r>
            <a:br>
              <a:rPr lang="en-US" sz="3200" dirty="0" smtClean="0">
                <a:solidFill>
                  <a:schemeClr val="bg1"/>
                </a:solidFill>
              </a:rPr>
            </a:br>
            <a:r>
              <a:rPr lang="en-US" sz="3200" dirty="0" smtClean="0">
                <a:solidFill>
                  <a:schemeClr val="bg1"/>
                </a:solidFill>
              </a:rPr>
              <a:t>   shaped, 7 feet 4 inches in </a:t>
            </a:r>
            <a:br>
              <a:rPr lang="en-US" sz="3200" dirty="0" smtClean="0">
                <a:solidFill>
                  <a:schemeClr val="bg1"/>
                </a:solidFill>
              </a:rPr>
            </a:br>
            <a:r>
              <a:rPr lang="en-US" sz="3200" dirty="0" smtClean="0">
                <a:solidFill>
                  <a:schemeClr val="bg1"/>
                </a:solidFill>
              </a:rPr>
              <a:t>   length.</a:t>
            </a:r>
          </a:p>
          <a:p>
            <a:pPr>
              <a:buFont typeface="Arial" pitchFamily="34" charset="0"/>
              <a:buChar char="•"/>
            </a:pPr>
            <a:endParaRPr lang="en-US" sz="3200" dirty="0" smtClean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715000" y="4495800"/>
            <a:ext cx="28956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smtClean="0">
                <a:solidFill>
                  <a:schemeClr val="bg1"/>
                </a:solidFill>
              </a:rPr>
              <a:t>Third coffin made entirely of gold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448800" y="304800"/>
            <a:ext cx="3571875" cy="334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29200" y="2057400"/>
            <a:ext cx="3543300" cy="45148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7200" y="228600"/>
            <a:ext cx="3409950" cy="47625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Rectangle 7"/>
          <p:cNvSpPr/>
          <p:nvPr/>
        </p:nvSpPr>
        <p:spPr>
          <a:xfrm>
            <a:off x="4419600" y="228600"/>
            <a:ext cx="41148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B0F0"/>
                </a:solidFill>
              </a:rPr>
              <a:t>Canopic</a:t>
            </a:r>
            <a:r>
              <a:rPr lang="en-US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B0F0"/>
                </a:solidFill>
              </a:rPr>
              <a:t> Jar Vault</a:t>
            </a:r>
            <a:endParaRPr lang="en-US" sz="5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B0F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28600" y="5257800"/>
            <a:ext cx="41148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B0F0"/>
                </a:solidFill>
              </a:rPr>
              <a:t>Canopic</a:t>
            </a:r>
            <a:r>
              <a:rPr lang="en-US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B0F0"/>
                </a:solidFill>
              </a:rPr>
              <a:t> Jars</a:t>
            </a:r>
            <a:endParaRPr lang="en-US" sz="5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B0F0"/>
              </a:solidFill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" y="1524000"/>
            <a:ext cx="8321267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tangle 3"/>
          <p:cNvSpPr/>
          <p:nvPr/>
        </p:nvSpPr>
        <p:spPr>
          <a:xfrm>
            <a:off x="533400" y="228600"/>
            <a:ext cx="8242449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B0F0"/>
                </a:solidFill>
                <a:effectLst/>
              </a:rPr>
              <a:t>Tutankhamun’s</a:t>
            </a:r>
            <a:r>
              <a:rPr lang="en-US" sz="6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B0F0"/>
                </a:solidFill>
                <a:effectLst/>
              </a:rPr>
              <a:t> Throne</a:t>
            </a:r>
            <a:endParaRPr lang="en-US" sz="6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B0F0"/>
              </a:solidFill>
              <a:effectLst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81000" y="228600"/>
            <a:ext cx="8763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B0F0"/>
                </a:solidFill>
                <a:effectLst/>
              </a:rPr>
              <a:t>Tutankhamun’s</a:t>
            </a:r>
            <a:r>
              <a:rPr lang="en-U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B0F0"/>
                </a:solidFill>
                <a:effectLst/>
              </a:rPr>
              <a:t> Death </a:t>
            </a:r>
            <a:r>
              <a:rPr lang="en-US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B0F0"/>
                </a:solidFill>
              </a:rPr>
              <a:t>Mask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B0F0"/>
              </a:solidFill>
              <a:effectLst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09800" y="1066800"/>
            <a:ext cx="4495800" cy="55503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343400" y="228600"/>
            <a:ext cx="51054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B0F0"/>
                </a:solidFill>
                <a:effectLst/>
              </a:rPr>
              <a:t>Jewelry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B0F0"/>
              </a:solidFill>
              <a:effectLst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381000"/>
            <a:ext cx="4476893" cy="59721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24400" y="1752600"/>
            <a:ext cx="4143375" cy="33147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28600"/>
            <a:ext cx="5122782" cy="65402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ctangle 2"/>
          <p:cNvSpPr/>
          <p:nvPr/>
        </p:nvSpPr>
        <p:spPr>
          <a:xfrm>
            <a:off x="4876800" y="0"/>
            <a:ext cx="4267200" cy="304698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48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Now you </a:t>
            </a:r>
          </a:p>
          <a:p>
            <a:pPr algn="ctr"/>
            <a:r>
              <a:rPr lang="en-US" sz="48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have seen </a:t>
            </a:r>
          </a:p>
          <a:p>
            <a:pPr algn="ctr"/>
            <a:r>
              <a:rPr lang="en-US" sz="48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“</a:t>
            </a:r>
            <a:r>
              <a:rPr lang="en-US" sz="4800" b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Wondrous Things!”</a:t>
            </a:r>
            <a:endParaRPr lang="en-US" sz="48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05400" y="3124200"/>
            <a:ext cx="3850743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405</TotalTime>
  <Words>306</Words>
  <Application>Microsoft Office PowerPoint</Application>
  <PresentationFormat>On-screen Show (4:3)</PresentationFormat>
  <Paragraphs>72</Paragraphs>
  <Slides>16</Slides>
  <Notes>16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Pyramids &amp; Tombs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Pyramids &amp; Tombs</dc:title>
  <dc:creator> </dc:creator>
  <cp:lastModifiedBy> </cp:lastModifiedBy>
  <cp:revision>23</cp:revision>
  <dcterms:created xsi:type="dcterms:W3CDTF">2008-10-27T21:50:44Z</dcterms:created>
  <dcterms:modified xsi:type="dcterms:W3CDTF">2010-10-21T01:03:49Z</dcterms:modified>
</cp:coreProperties>
</file>