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261" r:id="rId2"/>
    <p:sldId id="295" r:id="rId3"/>
    <p:sldId id="296" r:id="rId4"/>
    <p:sldId id="297" r:id="rId5"/>
    <p:sldId id="298" r:id="rId6"/>
    <p:sldId id="299" r:id="rId7"/>
    <p:sldId id="291" r:id="rId8"/>
    <p:sldId id="292" r:id="rId9"/>
    <p:sldId id="293" r:id="rId10"/>
    <p:sldId id="294" r:id="rId11"/>
    <p:sldId id="300" r:id="rId12"/>
    <p:sldId id="264" r:id="rId13"/>
    <p:sldId id="257" r:id="rId14"/>
    <p:sldId id="262" r:id="rId15"/>
    <p:sldId id="269" r:id="rId16"/>
    <p:sldId id="270" r:id="rId17"/>
    <p:sldId id="271" r:id="rId18"/>
    <p:sldId id="272" r:id="rId19"/>
    <p:sldId id="263" r:id="rId20"/>
    <p:sldId id="266" r:id="rId21"/>
    <p:sldId id="274" r:id="rId22"/>
    <p:sldId id="265" r:id="rId23"/>
    <p:sldId id="268" r:id="rId24"/>
    <p:sldId id="275" r:id="rId25"/>
    <p:sldId id="276" r:id="rId26"/>
    <p:sldId id="277" r:id="rId27"/>
    <p:sldId id="273" r:id="rId28"/>
    <p:sldId id="278" r:id="rId29"/>
    <p:sldId id="26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igh Tower Text" pitchFamily="18"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igh Tower Text" pitchFamily="18"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igh Tower Text" pitchFamily="18"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igh Tower Text" pitchFamily="18"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igh Tower Text" pitchFamily="18" charset="0"/>
        <a:ea typeface="MS PGothic" pitchFamily="34" charset="-128"/>
        <a:cs typeface="+mn-cs"/>
      </a:defRPr>
    </a:lvl5pPr>
    <a:lvl6pPr marL="2286000" algn="l" defTabSz="914400" rtl="0" eaLnBrk="1" latinLnBrk="0" hangingPunct="1">
      <a:defRPr kern="1200">
        <a:solidFill>
          <a:schemeClr val="tx1"/>
        </a:solidFill>
        <a:latin typeface="High Tower Text" pitchFamily="18" charset="0"/>
        <a:ea typeface="MS PGothic" pitchFamily="34" charset="-128"/>
        <a:cs typeface="+mn-cs"/>
      </a:defRPr>
    </a:lvl6pPr>
    <a:lvl7pPr marL="2743200" algn="l" defTabSz="914400" rtl="0" eaLnBrk="1" latinLnBrk="0" hangingPunct="1">
      <a:defRPr kern="1200">
        <a:solidFill>
          <a:schemeClr val="tx1"/>
        </a:solidFill>
        <a:latin typeface="High Tower Text" pitchFamily="18" charset="0"/>
        <a:ea typeface="MS PGothic" pitchFamily="34" charset="-128"/>
        <a:cs typeface="+mn-cs"/>
      </a:defRPr>
    </a:lvl7pPr>
    <a:lvl8pPr marL="3200400" algn="l" defTabSz="914400" rtl="0" eaLnBrk="1" latinLnBrk="0" hangingPunct="1">
      <a:defRPr kern="1200">
        <a:solidFill>
          <a:schemeClr val="tx1"/>
        </a:solidFill>
        <a:latin typeface="High Tower Text" pitchFamily="18" charset="0"/>
        <a:ea typeface="MS PGothic" pitchFamily="34" charset="-128"/>
        <a:cs typeface="+mn-cs"/>
      </a:defRPr>
    </a:lvl8pPr>
    <a:lvl9pPr marL="3657600" algn="l" defTabSz="914400" rtl="0" eaLnBrk="1" latinLnBrk="0" hangingPunct="1">
      <a:defRPr kern="1200">
        <a:solidFill>
          <a:schemeClr val="tx1"/>
        </a:solidFill>
        <a:latin typeface="High Tower Text"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81"/>
    <a:srgbClr val="FFA285"/>
    <a:srgbClr val="0D0908"/>
    <a:srgbClr val="120C0B"/>
    <a:srgbClr val="0C0907"/>
    <a:srgbClr val="030D02"/>
    <a:srgbClr val="031301"/>
    <a:srgbClr val="040F03"/>
  </p:clrMru>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A15E789-FC58-4CB1-9B91-C5D1B59F1F6F}" type="datetimeFigureOut">
              <a:rPr lang="en-US"/>
              <a:pPr>
                <a:defRPr/>
              </a:pPr>
              <a:t>1/24/2016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3B564CA6-2F85-495B-92B0-336B5D9E1654}"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7AE2016-928E-45C5-9596-EC116431C263}" type="datetimeFigureOut">
              <a:rPr lang="en-US"/>
              <a:pPr>
                <a:defRPr/>
              </a:pPr>
              <a:t>1/24/2016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8B0E2F00-3F5D-4EF6-A903-A76A5D701019}"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0974D46-647C-4219-ABAE-6FB87558D4D2}" type="datetimeFigureOut">
              <a:rPr lang="en-US"/>
              <a:pPr>
                <a:defRPr/>
              </a:pPr>
              <a:t>1/24/2016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52525887-D7CB-4984-BDEF-22043E894E06}"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43485DF-1DEB-4854-A453-4AF5B977A9B4}" type="datetimeFigureOut">
              <a:rPr lang="en-US"/>
              <a:pPr>
                <a:defRPr/>
              </a:pPr>
              <a:t>1/24/2016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42028EEF-9089-4CC7-9004-13E47C3E9505}"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DCA558-8343-4987-AB69-5261131C1CA4}" type="datetimeFigureOut">
              <a:rPr lang="en-US"/>
              <a:pPr>
                <a:defRPr/>
              </a:pPr>
              <a:t>1/24/2016</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45951BAE-9BBA-4E99-9179-E7904F8339E2}"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7FCF657-860E-449F-A322-6319C1F9735B}" type="datetimeFigureOut">
              <a:rPr lang="en-US"/>
              <a:pPr>
                <a:defRPr/>
              </a:pPr>
              <a:t>1/24/2016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D5E79697-FC35-492F-B095-DD36EA3D65C6}"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42B24D5C-2760-4C8D-A8F6-6E7266D8DDEA}" type="datetimeFigureOut">
              <a:rPr lang="en-US"/>
              <a:pPr>
                <a:defRPr/>
              </a:pPr>
              <a:t>1/24/2016</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A58BD704-6186-41B1-AB47-721040951653}"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9C79EC7-1AF8-4A32-84EF-1E4C7EC29F8C}" type="datetimeFigureOut">
              <a:rPr lang="en-US"/>
              <a:pPr>
                <a:defRPr/>
              </a:pPr>
              <a:t>1/24/2016</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51FC03C5-5DC4-428F-9598-C4879EEE5311}"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7E96C5-50A4-49E9-9C37-8BE2D99D5AC3}" type="datetimeFigureOut">
              <a:rPr lang="en-US"/>
              <a:pPr>
                <a:defRPr/>
              </a:pPr>
              <a:t>1/24/2016</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622E0A8A-256C-4342-83B0-D39A2ACBB3E8}"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ED5AC3-059B-42E7-902D-87599C019965}" type="datetimeFigureOut">
              <a:rPr lang="en-US"/>
              <a:pPr>
                <a:defRPr/>
              </a:pPr>
              <a:t>1/24/2016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E2DA666D-85F3-4F09-9367-CCF466A29AB9}"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DAD14C-5B71-4A0E-B688-9B74416DC8CE}" type="datetimeFigureOut">
              <a:rPr lang="en-US"/>
              <a:pPr>
                <a:defRPr/>
              </a:pPr>
              <a:t>1/24/2016</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04D6C490-A987-4853-84B1-D0F7022D6855}"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D3B04161-46A8-40B5-BE29-EF846C7FE9D5}" type="datetimeFigureOut">
              <a:rPr lang="en-US"/>
              <a:pPr>
                <a:defRPr/>
              </a:pPr>
              <a:t>1/24/2016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anose="020B0600070205080204" pitchFamily="34" charset="-128"/>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fld id="{01EAC94E-B174-4FDE-BCF6-68FFD1B5DDD5}"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29.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ile:Eugène Delacroix - La liberté guidant le peuple.jpg"/>
          <p:cNvPicPr>
            <a:picLocks noChangeAspect="1" noChangeArrowheads="1"/>
          </p:cNvPicPr>
          <p:nvPr/>
        </p:nvPicPr>
        <p:blipFill>
          <a:blip r:embed="rId2" cstate="print"/>
          <a:srcRect b="5229"/>
          <a:stretch>
            <a:fillRect/>
          </a:stretch>
        </p:blipFill>
        <p:spPr bwMode="auto">
          <a:xfrm>
            <a:off x="0" y="7938"/>
            <a:ext cx="9134475" cy="6850062"/>
          </a:xfrm>
          <a:prstGeom prst="rect">
            <a:avLst/>
          </a:prstGeom>
          <a:noFill/>
          <a:ln w="9525">
            <a:noFill/>
            <a:miter lim="800000"/>
            <a:headEnd/>
            <a:tailEnd/>
          </a:ln>
        </p:spPr>
      </p:pic>
      <p:sp>
        <p:nvSpPr>
          <p:cNvPr id="4" name="Rectangle 3"/>
          <p:cNvSpPr/>
          <p:nvPr/>
        </p:nvSpPr>
        <p:spPr>
          <a:xfrm>
            <a:off x="0" y="4170947"/>
            <a:ext cx="9144000" cy="2679032"/>
          </a:xfrm>
          <a:prstGeom prst="rect">
            <a:avLst/>
          </a:prstGeom>
          <a:gradFill flip="none" rotWithShape="1">
            <a:gsLst>
              <a:gs pos="9000">
                <a:srgbClr val="070A0D"/>
              </a:gs>
              <a:gs pos="100000">
                <a:srgbClr val="070A0D">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216950" y="5641145"/>
            <a:ext cx="8758237" cy="999734"/>
          </a:xfrm>
        </p:spPr>
        <p:txBody>
          <a:bodyPr>
            <a:noAutofit/>
          </a:bodyPr>
          <a:lstStyle/>
          <a:p>
            <a:pPr algn="l" eaLnBrk="1" hangingPunct="1">
              <a:defRPr/>
            </a:pPr>
            <a:r>
              <a:rPr lang="en-US"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19</a:t>
            </a:r>
            <a:r>
              <a:rPr lang="en-US" sz="4800" baseline="300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th</a:t>
            </a:r>
            <a:r>
              <a:rPr lang="en-US"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 – 20</a:t>
            </a:r>
            <a:r>
              <a:rPr lang="en-US" sz="4800" baseline="300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th</a:t>
            </a:r>
            <a:r>
              <a:rPr lang="en-US"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 Century </a:t>
            </a:r>
            <a:r>
              <a:rPr lang="en-US" altLang="fr-CA"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a:t>
            </a:r>
            <a:r>
              <a:rPr lang="en-US"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Isms</a:t>
            </a:r>
            <a:r>
              <a:rPr lang="en-US" altLang="fr-CA"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rPr>
              <a:t>”</a:t>
            </a:r>
            <a:endParaRPr lang="en-US" sz="4800" dirty="0" smtClean="0">
              <a:solidFill>
                <a:schemeClr val="bg1"/>
              </a:solidFill>
              <a:effectLst>
                <a:outerShdw blurRad="38100" dist="38100" dir="2700000" algn="tl">
                  <a:srgbClr val="C0C0C0"/>
                </a:outerShdw>
              </a:effectLst>
              <a:latin typeface="Eras Bold ITC" panose="020B0907030504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CA" smtClean="0"/>
              <a:t>Nationalism</a:t>
            </a:r>
          </a:p>
        </p:txBody>
      </p:sp>
      <p:sp>
        <p:nvSpPr>
          <p:cNvPr id="15363" name="Content Placeholder 2"/>
          <p:cNvSpPr>
            <a:spLocks noGrp="1"/>
          </p:cNvSpPr>
          <p:nvPr>
            <p:ph idx="1"/>
          </p:nvPr>
        </p:nvSpPr>
        <p:spPr/>
        <p:txBody>
          <a:bodyPr/>
          <a:lstStyle/>
          <a:p>
            <a:pPr>
              <a:lnSpc>
                <a:spcPct val="80000"/>
              </a:lnSpc>
            </a:pPr>
            <a:r>
              <a:rPr lang="fr-CA" sz="3000" smtClean="0"/>
              <a:t>patriotic feeling, principles, or efforts.</a:t>
            </a:r>
          </a:p>
          <a:p>
            <a:pPr>
              <a:lnSpc>
                <a:spcPct val="80000"/>
              </a:lnSpc>
              <a:buFont typeface="Arial" pitchFamily="34" charset="0"/>
              <a:buNone/>
            </a:pPr>
            <a:r>
              <a:rPr lang="fr-CA" sz="3000" i="1" smtClean="0"/>
              <a:t>Synonyms:</a:t>
            </a:r>
            <a:r>
              <a:rPr lang="fr-CA" sz="3000" smtClean="0"/>
              <a:t>patriotism, patriotic sentiment, </a:t>
            </a:r>
            <a:r>
              <a:rPr lang="fr-CA" sz="3000" smtClean="0">
                <a:solidFill>
                  <a:srgbClr val="0000FF"/>
                </a:solidFill>
              </a:rPr>
              <a:t>xenophobia, chauvinism, jingoïsme</a:t>
            </a:r>
          </a:p>
          <a:p>
            <a:pPr>
              <a:lnSpc>
                <a:spcPct val="80000"/>
              </a:lnSpc>
            </a:pPr>
            <a:r>
              <a:rPr lang="fr-CA" sz="3000" smtClean="0"/>
              <a:t>"their extreme nationalism was frightening"	</a:t>
            </a:r>
          </a:p>
          <a:p>
            <a:pPr>
              <a:lnSpc>
                <a:spcPct val="80000"/>
              </a:lnSpc>
            </a:pPr>
            <a:r>
              <a:rPr lang="fr-CA" sz="3000" smtClean="0"/>
              <a:t>an extreme form of this, especially marked by a feeling of superiority over other countries.plural noun: </a:t>
            </a:r>
            <a:r>
              <a:rPr lang="fr-CA" sz="3000" b="1" smtClean="0"/>
              <a:t>nationalisms</a:t>
            </a:r>
            <a:r>
              <a:rPr lang="fr-CA" sz="3000" smtClean="0"/>
              <a:t> </a:t>
            </a:r>
          </a:p>
          <a:p>
            <a:pPr>
              <a:lnSpc>
                <a:spcPct val="80000"/>
              </a:lnSpc>
            </a:pPr>
            <a:r>
              <a:rPr lang="fr-CA" sz="3000" smtClean="0"/>
              <a:t>advocacy of political independence for a particular country.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fr-CA" smtClean="0"/>
          </a:p>
        </p:txBody>
      </p:sp>
      <p:sp>
        <p:nvSpPr>
          <p:cNvPr id="16387" name="Content Placeholder 2"/>
          <p:cNvSpPr>
            <a:spLocks noGrp="1"/>
          </p:cNvSpPr>
          <p:nvPr>
            <p:ph idx="1"/>
          </p:nvPr>
        </p:nvSpPr>
        <p:spPr/>
        <p:txBody>
          <a:bodyPr/>
          <a:lstStyle/>
          <a:p>
            <a:r>
              <a:rPr lang="fr-CA" b="1" smtClean="0"/>
              <a:t>Industrialization</a:t>
            </a:r>
            <a:r>
              <a:rPr lang="fr-CA" smtClean="0"/>
              <a:t> is a noun that </a:t>
            </a:r>
            <a:r>
              <a:rPr lang="fr-CA" b="1" smtClean="0"/>
              <a:t>means</a:t>
            </a:r>
            <a:r>
              <a:rPr lang="fr-CA" smtClean="0"/>
              <a:t> the development of commercial enterprise. </a:t>
            </a:r>
            <a:r>
              <a:rPr lang="fr-CA" b="1" smtClean="0"/>
              <a:t>Industrialization</a:t>
            </a:r>
            <a:r>
              <a:rPr lang="fr-CA" smtClean="0"/>
              <a:t> occurs when industry is introduced on a large scale to a region or country — for example, when an economy goes from being based on agriculture to being based on manufacturing and other industries.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075"/>
            <a:ext cx="9144000" cy="1960563"/>
          </a:xfrm>
        </p:spPr>
        <p:txBody>
          <a:bodyPr rtlCol="0">
            <a:noAutofit/>
          </a:bodyPr>
          <a:lstStyle/>
          <a:p>
            <a:pPr eaLnBrk="1" fontAlgn="auto" hangingPunct="1">
              <a:spcAft>
                <a:spcPts val="0"/>
              </a:spcAft>
              <a:defRPr/>
            </a:pPr>
            <a:r>
              <a:rPr lang="en-US" sz="14000" dirty="0" smtClean="0">
                <a:solidFill>
                  <a:schemeClr val="tx2">
                    <a:lumMod val="20000"/>
                    <a:lumOff val="80000"/>
                  </a:schemeClr>
                </a:solidFill>
                <a:latin typeface="Eras Bold ITC" panose="020B0907030504020204" pitchFamily="34" charset="0"/>
                <a:ea typeface="+mj-ea"/>
                <a:cs typeface="+mj-cs"/>
              </a:rPr>
              <a:t>FORGET</a:t>
            </a:r>
            <a:endParaRPr lang="en-US" sz="14000" dirty="0">
              <a:solidFill>
                <a:schemeClr val="bg1"/>
              </a:solidFill>
              <a:latin typeface="Eras Bold ITC" panose="020B0907030504020204" pitchFamily="34" charset="0"/>
              <a:ea typeface="+mj-ea"/>
              <a:cs typeface="+mj-cs"/>
            </a:endParaRPr>
          </a:p>
        </p:txBody>
      </p:sp>
      <p:sp>
        <p:nvSpPr>
          <p:cNvPr id="3" name="Content Placeholder 2"/>
          <p:cNvSpPr>
            <a:spLocks noGrp="1"/>
          </p:cNvSpPr>
          <p:nvPr>
            <p:ph idx="1"/>
          </p:nvPr>
        </p:nvSpPr>
        <p:spPr>
          <a:xfrm>
            <a:off x="3582988" y="2306638"/>
            <a:ext cx="4783137" cy="4067175"/>
          </a:xfrm>
        </p:spPr>
        <p:txBody>
          <a:bodyPr>
            <a:normAutofit/>
          </a:bodyPr>
          <a:lstStyle/>
          <a:p>
            <a:pPr marL="0" indent="0" algn="ctr" eaLnBrk="1" hangingPunct="1">
              <a:lnSpc>
                <a:spcPct val="80000"/>
              </a:lnSpc>
              <a:buFont typeface="Arial" pitchFamily="34" charset="0"/>
              <a:buNone/>
              <a:defRPr/>
            </a:pPr>
            <a:r>
              <a:rPr lang="en-US" sz="31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WHAT YOU THINK </a:t>
            </a: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YOU KNOW ABOUT</a:t>
            </a:r>
          </a:p>
          <a:p>
            <a:pPr marL="0" indent="0" algn="ctr" eaLnBrk="1" hangingPunct="1">
              <a:lnSpc>
                <a:spcPct val="80000"/>
              </a:lnSpc>
              <a:buFont typeface="Arial" pitchFamily="34" charset="0"/>
              <a:buNone/>
              <a:defRPr/>
            </a:pPr>
            <a:r>
              <a:rPr lang="en-US" sz="1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 </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Conservatism</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Liberalism</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Romanticism</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Socialism</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Nationalism</a:t>
            </a:r>
          </a:p>
          <a:p>
            <a:pPr marL="0" indent="0" algn="ctr" eaLnBrk="1" hangingPunct="1">
              <a:lnSpc>
                <a:spcPct val="80000"/>
              </a:lnSpc>
              <a:buFont typeface="Arial" pitchFamily="34" charset="0"/>
              <a:buNone/>
              <a:defRPr/>
            </a:pPr>
            <a:r>
              <a:rPr lang="en-US" sz="3000" b="1" smtClean="0">
                <a:solidFill>
                  <a:srgbClr val="0000FF"/>
                </a:solidFill>
                <a:effectLst>
                  <a:outerShdw blurRad="38100" dist="38100" dir="2700000" algn="tl">
                    <a:srgbClr val="C0C0C0"/>
                  </a:outerShdw>
                </a:effectLst>
                <a:latin typeface="High Tower Text" panose="02040502050506030303" pitchFamily="18" charset="0"/>
                <a:ea typeface="ＭＳ Ｐゴシック" panose="020B0600070205080204" pitchFamily="34" charset="-128"/>
              </a:rPr>
              <a:t>Feminism </a:t>
            </a:r>
          </a:p>
        </p:txBody>
      </p:sp>
      <p:pic>
        <p:nvPicPr>
          <p:cNvPr id="124932" name="Picture 3"/>
          <p:cNvPicPr>
            <a:picLocks noChangeAspect="1" noChangeArrowheads="1"/>
          </p:cNvPicPr>
          <p:nvPr/>
        </p:nvPicPr>
        <p:blipFill>
          <a:blip r:embed="rId2" cstate="print"/>
          <a:srcRect l="18109" b="22116"/>
          <a:stretch>
            <a:fillRect/>
          </a:stretch>
        </p:blipFill>
        <p:spPr bwMode="auto">
          <a:xfrm>
            <a:off x="719138" y="2193925"/>
            <a:ext cx="3095625" cy="3952875"/>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pic>
        <p:nvPicPr>
          <p:cNvPr id="17413" name="Picture 3"/>
          <p:cNvPicPr>
            <a:picLocks noChangeAspect="1" noChangeArrowheads="1"/>
          </p:cNvPicPr>
          <p:nvPr/>
        </p:nvPicPr>
        <p:blipFill>
          <a:blip r:embed="rId3" cstate="print"/>
          <a:srcRect t="84531" r="23605"/>
          <a:stretch>
            <a:fillRect/>
          </a:stretch>
        </p:blipFill>
        <p:spPr bwMode="auto">
          <a:xfrm>
            <a:off x="1443038" y="6181725"/>
            <a:ext cx="1647825"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0000"/>
                          </a:solidFill>
                          <a:effectLst/>
                          <a:latin typeface="High Tower Text" panose="02040502050506030303" pitchFamily="18" charset="0"/>
                          <a:ea typeface="ＭＳ Ｐゴシック" panose="020B0600070205080204" pitchFamily="34" charset="-128"/>
                        </a:rPr>
                        <a:t>CONSERVATISM</a:t>
                      </a:r>
                      <a:endParaRPr kumimoji="0" lang="en-US" sz="2400" b="1" i="0" u="none" strike="noStrike" cap="none" normalizeH="0" baseline="0" smtClean="0">
                        <a:ln>
                          <a:noFill/>
                        </a:ln>
                        <a:solidFill>
                          <a:srgbClr val="FF00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0000FF"/>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0000FF"/>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Mixes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t Play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Proponent(s)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0000FF"/>
                          </a:solidFill>
                          <a:effectLst/>
                          <a:latin typeface="High Tower Text" panose="02040502050506030303" pitchFamily="18" charset="0"/>
                          <a:ea typeface="ＭＳ Ｐゴシック" panose="020B0600070205080204" pitchFamily="34" charset="-128"/>
                        </a:rPr>
                        <a:t>Document(s)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9" name="TextBox 8"/>
          <p:cNvSpPr txBox="1"/>
          <p:nvPr/>
        </p:nvSpPr>
        <p:spPr>
          <a:xfrm>
            <a:off x="335280" y="1987539"/>
            <a:ext cx="8325522" cy="954107"/>
          </a:xfrm>
          <a:prstGeom prst="rect">
            <a:avLst/>
          </a:prstGeom>
          <a:noFill/>
        </p:spPr>
        <p:txBody>
          <a:bodyPr numCol="3">
            <a:spAutoFit/>
          </a:bodyPr>
          <a:lstStyle/>
          <a:p>
            <a:pPr algn="ctr">
              <a:defRPr/>
            </a:pPr>
            <a:r>
              <a:rPr lang="en-US" sz="2800" b="1" dirty="0">
                <a:solidFill>
                  <a:srgbClr val="0000FF"/>
                </a:solidFill>
                <a:latin typeface="+mn-lt"/>
                <a:ea typeface="+mn-ea"/>
              </a:rPr>
              <a:t>Tradition</a:t>
            </a:r>
          </a:p>
          <a:p>
            <a:pPr algn="ctr">
              <a:defRPr/>
            </a:pPr>
            <a:endParaRPr lang="en-US" sz="2800" b="1" dirty="0">
              <a:solidFill>
                <a:srgbClr val="0000FF"/>
              </a:solidFill>
              <a:latin typeface="+mn-lt"/>
              <a:ea typeface="+mn-ea"/>
            </a:endParaRPr>
          </a:p>
          <a:p>
            <a:pPr algn="ctr">
              <a:defRPr/>
            </a:pPr>
            <a:r>
              <a:rPr lang="en-US" sz="2800" b="1" dirty="0">
                <a:solidFill>
                  <a:srgbClr val="0000FF"/>
                </a:solidFill>
                <a:latin typeface="+mn-lt"/>
                <a:ea typeface="+mn-ea"/>
              </a:rPr>
              <a:t>Institutions</a:t>
            </a:r>
          </a:p>
          <a:p>
            <a:pPr algn="ctr">
              <a:defRPr/>
            </a:pPr>
            <a:endParaRPr lang="en-US" sz="2800" b="1" dirty="0">
              <a:solidFill>
                <a:srgbClr val="0000FF"/>
              </a:solidFill>
              <a:latin typeface="+mn-lt"/>
              <a:ea typeface="+mn-ea"/>
            </a:endParaRPr>
          </a:p>
          <a:p>
            <a:pPr algn="ctr">
              <a:defRPr/>
            </a:pPr>
            <a:r>
              <a:rPr lang="en-US" sz="2800" b="1" dirty="0">
                <a:solidFill>
                  <a:srgbClr val="0000FF"/>
                </a:solidFill>
                <a:latin typeface="+mn-lt"/>
                <a:ea typeface="+mn-ea"/>
              </a:rPr>
              <a:t>Privileges</a:t>
            </a:r>
          </a:p>
        </p:txBody>
      </p:sp>
      <p:sp>
        <p:nvSpPr>
          <p:cNvPr id="10" name="TextBox 9">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L</a:t>
            </a:r>
          </a:p>
        </p:txBody>
      </p:sp>
      <p:sp>
        <p:nvSpPr>
          <p:cNvPr id="12" name="TextBox 11">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3200" b="1" dirty="0">
                <a:latin typeface="+mn-lt"/>
                <a:ea typeface="+mn-ea"/>
              </a:rPr>
              <a:t>C</a:t>
            </a:r>
          </a:p>
        </p:txBody>
      </p:sp>
      <p:sp>
        <p:nvSpPr>
          <p:cNvPr id="3" name="Rectangle 2"/>
          <p:cNvSpPr>
            <a:spLocks noChangeArrowheads="1"/>
          </p:cNvSpPr>
          <p:nvPr/>
        </p:nvSpPr>
        <p:spPr bwMode="auto">
          <a:xfrm>
            <a:off x="3048000" y="1120775"/>
            <a:ext cx="4313238" cy="461963"/>
          </a:xfrm>
          <a:prstGeom prst="rect">
            <a:avLst/>
          </a:prstGeom>
          <a:noFill/>
          <a:ln w="9525">
            <a:noFill/>
            <a:miter lim="800000"/>
            <a:headEnd/>
            <a:tailEnd/>
          </a:ln>
        </p:spPr>
        <p:txBody>
          <a:bodyPr wrap="none">
            <a:spAutoFit/>
          </a:bodyPr>
          <a:lstStyle/>
          <a:p>
            <a:pPr marL="85725" eaLnBrk="1" hangingPunct="1"/>
            <a:r>
              <a:rPr lang="en-US" sz="2400" b="1">
                <a:solidFill>
                  <a:srgbClr val="0000FF"/>
                </a:solidFill>
              </a:rPr>
              <a:t>Aristocracy / Landed Gentry</a:t>
            </a:r>
            <a:endParaRPr lang="en-US" sz="2100" b="1">
              <a:solidFill>
                <a:srgbClr val="0000FF"/>
              </a:solidFill>
              <a:latin typeface="Calibri" pitchFamily="34" charset="0"/>
            </a:endParaRPr>
          </a:p>
        </p:txBody>
      </p:sp>
      <p:sp>
        <p:nvSpPr>
          <p:cNvPr id="5" name="Rectangle 4"/>
          <p:cNvSpPr>
            <a:spLocks noChangeArrowheads="1"/>
          </p:cNvSpPr>
          <p:nvPr/>
        </p:nvSpPr>
        <p:spPr bwMode="auto">
          <a:xfrm>
            <a:off x="265113" y="3068638"/>
            <a:ext cx="3903662" cy="400050"/>
          </a:xfrm>
          <a:prstGeom prst="rect">
            <a:avLst/>
          </a:prstGeom>
          <a:noFill/>
          <a:ln w="9525">
            <a:noFill/>
            <a:miter lim="800000"/>
            <a:headEnd/>
            <a:tailEnd/>
          </a:ln>
        </p:spPr>
        <p:txBody>
          <a:bodyPr>
            <a:spAutoFit/>
          </a:bodyPr>
          <a:lstStyle/>
          <a:p>
            <a:pPr algn="ctr" eaLnBrk="1" hangingPunct="1"/>
            <a:r>
              <a:rPr lang="en-US" sz="2000">
                <a:solidFill>
                  <a:srgbClr val="0000FF"/>
                </a:solidFill>
              </a:rPr>
              <a:t>Romanticism (</a:t>
            </a:r>
            <a:r>
              <a:rPr lang="en-US" sz="2000" i="1">
                <a:solidFill>
                  <a:srgbClr val="0000FF"/>
                </a:solidFill>
              </a:rPr>
              <a:t>Sometimes</a:t>
            </a:r>
            <a:r>
              <a:rPr lang="en-US" sz="2000">
                <a:solidFill>
                  <a:srgbClr val="0000FF"/>
                </a:solidFill>
              </a:rPr>
              <a:t>)</a:t>
            </a:r>
            <a:endParaRPr lang="en-US" sz="1600" b="1">
              <a:solidFill>
                <a:srgbClr val="0000FF"/>
              </a:solidFill>
              <a:latin typeface="Calibri" pitchFamily="34" charset="0"/>
            </a:endParaRPr>
          </a:p>
        </p:txBody>
      </p:sp>
      <p:sp>
        <p:nvSpPr>
          <p:cNvPr id="6" name="Rectangle 5"/>
          <p:cNvSpPr/>
          <p:nvPr/>
        </p:nvSpPr>
        <p:spPr>
          <a:xfrm>
            <a:off x="4571999" y="3233659"/>
            <a:ext cx="4303059" cy="400110"/>
          </a:xfrm>
          <a:prstGeom prst="rect">
            <a:avLst/>
          </a:prstGeom>
        </p:spPr>
        <p:txBody>
          <a:bodyPr>
            <a:spAutoFit/>
          </a:bodyPr>
          <a:lstStyle/>
          <a:p>
            <a:pPr algn="ctr" eaLnBrk="1" fontAlgn="auto" hangingPunct="1">
              <a:spcBef>
                <a:spcPts val="0"/>
              </a:spcBef>
              <a:spcAft>
                <a:spcPts val="0"/>
              </a:spcAft>
              <a:defRPr/>
            </a:pPr>
            <a:r>
              <a:rPr lang="en-US" sz="2000" b="1" strike="sngStrike" dirty="0">
                <a:solidFill>
                  <a:srgbClr val="FF0000"/>
                </a:solidFill>
                <a:latin typeface="+mn-lt"/>
                <a:ea typeface="+mn-ea"/>
              </a:rPr>
              <a:t>Liberalism   Socialism   Nationalism</a:t>
            </a:r>
            <a:endParaRPr lang="en-US" sz="2000" b="1" strike="sngStrike" dirty="0">
              <a:solidFill>
                <a:srgbClr val="FF0000"/>
              </a:solidFill>
              <a:latin typeface="Calibri"/>
              <a:ea typeface="Calibri"/>
              <a:cs typeface="Times New Roman"/>
            </a:endParaRPr>
          </a:p>
        </p:txBody>
      </p:sp>
      <p:sp>
        <p:nvSpPr>
          <p:cNvPr id="13" name="Rectangle 12"/>
          <p:cNvSpPr>
            <a:spLocks noChangeArrowheads="1"/>
          </p:cNvSpPr>
          <p:nvPr/>
        </p:nvSpPr>
        <p:spPr bwMode="auto">
          <a:xfrm>
            <a:off x="1936750" y="4181475"/>
            <a:ext cx="4786313" cy="522288"/>
          </a:xfrm>
          <a:prstGeom prst="rect">
            <a:avLst/>
          </a:prstGeom>
          <a:noFill/>
          <a:ln w="9525">
            <a:noFill/>
            <a:miter lim="800000"/>
            <a:headEnd/>
            <a:tailEnd/>
          </a:ln>
        </p:spPr>
        <p:txBody>
          <a:bodyPr>
            <a:spAutoFit/>
          </a:bodyPr>
          <a:lstStyle/>
          <a:p>
            <a:pPr eaLnBrk="1" hangingPunct="1"/>
            <a:r>
              <a:rPr lang="en-US" sz="2800">
                <a:solidFill>
                  <a:srgbClr val="0000FF"/>
                </a:solidFill>
              </a:rPr>
              <a:t>Edmund Burke, Metternich</a:t>
            </a:r>
            <a:endParaRPr lang="en-US" sz="2400">
              <a:solidFill>
                <a:srgbClr val="0000FF"/>
              </a:solidFill>
              <a:latin typeface="Calibri" pitchFamily="34" charset="0"/>
            </a:endParaRPr>
          </a:p>
        </p:txBody>
      </p:sp>
      <p:sp>
        <p:nvSpPr>
          <p:cNvPr id="15" name="Rectangle 14"/>
          <p:cNvSpPr>
            <a:spLocks noChangeArrowheads="1"/>
          </p:cNvSpPr>
          <p:nvPr/>
        </p:nvSpPr>
        <p:spPr bwMode="auto">
          <a:xfrm>
            <a:off x="1911350" y="5207000"/>
            <a:ext cx="6856413" cy="954088"/>
          </a:xfrm>
          <a:prstGeom prst="rect">
            <a:avLst/>
          </a:prstGeom>
          <a:noFill/>
          <a:ln w="9525">
            <a:noFill/>
            <a:miter lim="800000"/>
            <a:headEnd/>
            <a:tailEnd/>
          </a:ln>
        </p:spPr>
        <p:txBody>
          <a:bodyPr>
            <a:spAutoFit/>
          </a:bodyPr>
          <a:lstStyle/>
          <a:p>
            <a:pPr eaLnBrk="1" hangingPunct="1"/>
            <a:r>
              <a:rPr lang="en-US" sz="2800">
                <a:solidFill>
                  <a:srgbClr val="0000FF"/>
                </a:solidFill>
              </a:rPr>
              <a:t>Burke, </a:t>
            </a:r>
            <a:r>
              <a:rPr lang="en-US" sz="2800" i="1">
                <a:solidFill>
                  <a:srgbClr val="0000FF"/>
                </a:solidFill>
              </a:rPr>
              <a:t>Reflections on the Revolution in France</a:t>
            </a:r>
            <a:endParaRPr lang="en-US" sz="2400" i="1">
              <a:solidFill>
                <a:srgbClr val="0000FF"/>
              </a:solidFill>
              <a:latin typeface="Calibri" pitchFamily="34" charset="0"/>
            </a:endParaRPr>
          </a:p>
        </p:txBody>
      </p:sp>
      <p:sp>
        <p:nvSpPr>
          <p:cNvPr id="17" name="Rectangle 16"/>
          <p:cNvSpPr>
            <a:spLocks noChangeArrowheads="1"/>
          </p:cNvSpPr>
          <p:nvPr/>
        </p:nvSpPr>
        <p:spPr bwMode="auto">
          <a:xfrm>
            <a:off x="328613" y="3390900"/>
            <a:ext cx="3725862" cy="400050"/>
          </a:xfrm>
          <a:prstGeom prst="rect">
            <a:avLst/>
          </a:prstGeom>
          <a:noFill/>
          <a:ln w="9525">
            <a:noFill/>
            <a:miter lim="800000"/>
            <a:headEnd/>
            <a:tailEnd/>
          </a:ln>
        </p:spPr>
        <p:txBody>
          <a:bodyPr>
            <a:spAutoFit/>
          </a:bodyPr>
          <a:lstStyle/>
          <a:p>
            <a:pPr algn="ctr" eaLnBrk="1" hangingPunct="1"/>
            <a:r>
              <a:rPr lang="en-US" sz="2000">
                <a:solidFill>
                  <a:srgbClr val="0000FF"/>
                </a:solidFill>
              </a:rPr>
              <a:t>Liberalism</a:t>
            </a:r>
            <a:r>
              <a:rPr lang="en-US" sz="2000">
                <a:solidFill>
                  <a:srgbClr val="FFF8D7"/>
                </a:solidFill>
              </a:rPr>
              <a:t> </a:t>
            </a:r>
            <a:r>
              <a:rPr lang="en-US" sz="2000">
                <a:solidFill>
                  <a:srgbClr val="0000FF"/>
                </a:solidFill>
              </a:rPr>
              <a:t>(</a:t>
            </a:r>
            <a:r>
              <a:rPr lang="en-US" sz="2000" i="1">
                <a:solidFill>
                  <a:srgbClr val="0000FF"/>
                </a:solidFill>
              </a:rPr>
              <a:t>vs</a:t>
            </a:r>
            <a:r>
              <a:rPr lang="en-US" sz="2000" i="1">
                <a:solidFill>
                  <a:srgbClr val="FFF8D7"/>
                </a:solidFill>
              </a:rPr>
              <a:t>. </a:t>
            </a:r>
            <a:r>
              <a:rPr lang="en-US" sz="2000" i="1">
                <a:solidFill>
                  <a:srgbClr val="0000FF"/>
                </a:solidFill>
              </a:rPr>
              <a:t>Socialism</a:t>
            </a:r>
            <a:r>
              <a:rPr lang="en-US" sz="2000">
                <a:solidFill>
                  <a:srgbClr val="FFF8D7"/>
                </a:solidFill>
              </a:rPr>
              <a:t>)</a:t>
            </a:r>
            <a:endParaRPr lang="en-US" sz="1600" b="1">
              <a:solidFill>
                <a:srgbClr val="FFF8D7"/>
              </a:solidFill>
              <a:latin typeface="Calibri" pitchFamily="34" charset="0"/>
            </a:endParaRPr>
          </a:p>
        </p:txBody>
      </p:sp>
      <p:sp>
        <p:nvSpPr>
          <p:cNvPr id="19" name="TextBox 18">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R</a:t>
            </a:r>
          </a:p>
        </p:txBody>
      </p:sp>
      <p:sp>
        <p:nvSpPr>
          <p:cNvPr id="20" name="TextBox 19">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N</a:t>
            </a:r>
          </a:p>
        </p:txBody>
      </p:sp>
      <p:sp>
        <p:nvSpPr>
          <p:cNvPr id="21" name="TextBox 20">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S</a:t>
            </a:r>
          </a:p>
        </p:txBody>
      </p:sp>
      <p:sp>
        <p:nvSpPr>
          <p:cNvPr id="22" name="TextBox 21">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50A1D"/>
            </a:gs>
            <a:gs pos="9000">
              <a:srgbClr val="050A1D"/>
            </a:gs>
            <a:gs pos="63000">
              <a:srgbClr val="131A38"/>
            </a:gs>
            <a:gs pos="100000">
              <a:srgbClr val="671D24"/>
            </a:gs>
          </a:gsLst>
          <a:lin ang="2700000" scaled="1"/>
        </a:gra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LIBERALISM</a:t>
                      </a:r>
                      <a:endParaRPr kumimoji="0" lang="en-US" sz="2400" b="1" i="0" u="none"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Mixes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t Play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Proponent(s)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Document(s)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Rectangle 2"/>
          <p:cNvSpPr>
            <a:spLocks noChangeArrowheads="1"/>
          </p:cNvSpPr>
          <p:nvPr/>
        </p:nvSpPr>
        <p:spPr bwMode="auto">
          <a:xfrm>
            <a:off x="3048000" y="1120775"/>
            <a:ext cx="4451350" cy="460375"/>
          </a:xfrm>
          <a:prstGeom prst="rect">
            <a:avLst/>
          </a:prstGeom>
          <a:noFill/>
          <a:ln w="9525">
            <a:noFill/>
            <a:miter lim="800000"/>
            <a:headEnd/>
            <a:tailEnd/>
          </a:ln>
        </p:spPr>
        <p:txBody>
          <a:bodyPr wrap="none">
            <a:spAutoFit/>
          </a:bodyPr>
          <a:lstStyle/>
          <a:p>
            <a:pPr marL="85725" eaLnBrk="1" hangingPunct="1"/>
            <a:r>
              <a:rPr lang="en-US" sz="2400" b="1">
                <a:solidFill>
                  <a:srgbClr val="FFF8D7"/>
                </a:solidFill>
              </a:rPr>
              <a:t>Bourgeoisie (Professional Class)</a:t>
            </a:r>
            <a:endParaRPr lang="en-US" sz="2100" b="1">
              <a:solidFill>
                <a:srgbClr val="FFF8D7"/>
              </a:solidFill>
              <a:latin typeface="Calibri" pitchFamily="34" charset="0"/>
            </a:endParaRPr>
          </a:p>
        </p:txBody>
      </p:sp>
      <p:sp>
        <p:nvSpPr>
          <p:cNvPr id="5" name="Rectangle 4"/>
          <p:cNvSpPr>
            <a:spLocks noChangeArrowheads="1"/>
          </p:cNvSpPr>
          <p:nvPr/>
        </p:nvSpPr>
        <p:spPr bwMode="auto">
          <a:xfrm>
            <a:off x="336550" y="3024188"/>
            <a:ext cx="4262438" cy="461962"/>
          </a:xfrm>
          <a:prstGeom prst="rect">
            <a:avLst/>
          </a:prstGeom>
          <a:noFill/>
          <a:ln w="9525">
            <a:noFill/>
            <a:miter lim="800000"/>
            <a:headEnd/>
            <a:tailEnd/>
          </a:ln>
        </p:spPr>
        <p:txBody>
          <a:bodyPr>
            <a:spAutoFit/>
          </a:bodyPr>
          <a:lstStyle/>
          <a:p>
            <a:pPr algn="ctr" eaLnBrk="1" hangingPunct="1"/>
            <a:r>
              <a:rPr lang="en-US" sz="2400">
                <a:solidFill>
                  <a:srgbClr val="FFF8D7"/>
                </a:solidFill>
              </a:rPr>
              <a:t>Nationalism </a:t>
            </a:r>
            <a:r>
              <a:rPr lang="en-US" sz="1600">
                <a:solidFill>
                  <a:srgbClr val="FFF8D7"/>
                </a:solidFill>
              </a:rPr>
              <a:t>(Self-Determination)</a:t>
            </a:r>
            <a:endParaRPr lang="en-US" sz="1200" b="1">
              <a:solidFill>
                <a:srgbClr val="FFF8D7"/>
              </a:solidFill>
              <a:latin typeface="Calibri" pitchFamily="34" charset="0"/>
            </a:endParaRPr>
          </a:p>
        </p:txBody>
      </p:sp>
      <p:sp>
        <p:nvSpPr>
          <p:cNvPr id="6" name="Rectangle 5"/>
          <p:cNvSpPr/>
          <p:nvPr/>
        </p:nvSpPr>
        <p:spPr>
          <a:xfrm>
            <a:off x="4571999" y="3055301"/>
            <a:ext cx="4303059" cy="707886"/>
          </a:xfrm>
          <a:prstGeom prst="rect">
            <a:avLst/>
          </a:prstGeom>
        </p:spPr>
        <p:txBody>
          <a:bodyPr>
            <a:spAutoFit/>
          </a:bodyPr>
          <a:lstStyle/>
          <a:p>
            <a:pPr algn="ctr" eaLnBrk="1" fontAlgn="auto" hangingPunct="1">
              <a:spcBef>
                <a:spcPts val="0"/>
              </a:spcBef>
              <a:spcAft>
                <a:spcPts val="0"/>
              </a:spcAft>
              <a:defRPr/>
            </a:pPr>
            <a:r>
              <a:rPr lang="en-US" sz="2000" b="1" strike="sngStrike" dirty="0">
                <a:solidFill>
                  <a:schemeClr val="accent5"/>
                </a:solidFill>
                <a:latin typeface="+mn-lt"/>
                <a:ea typeface="+mn-ea"/>
              </a:rPr>
              <a:t>Conservatism   Romanticism   SOCIALISM</a:t>
            </a:r>
            <a:endParaRPr lang="en-US" sz="2000" b="1" strike="sngStrike" dirty="0">
              <a:solidFill>
                <a:schemeClr val="accent5"/>
              </a:solidFill>
              <a:latin typeface="Calibri"/>
              <a:ea typeface="Calibri"/>
              <a:cs typeface="Times New Roman"/>
            </a:endParaRPr>
          </a:p>
        </p:txBody>
      </p:sp>
      <p:sp>
        <p:nvSpPr>
          <p:cNvPr id="13" name="Rectangle 12"/>
          <p:cNvSpPr>
            <a:spLocks noChangeArrowheads="1"/>
          </p:cNvSpPr>
          <p:nvPr/>
        </p:nvSpPr>
        <p:spPr bwMode="auto">
          <a:xfrm>
            <a:off x="2370138" y="4148138"/>
            <a:ext cx="5194300" cy="522287"/>
          </a:xfrm>
          <a:prstGeom prst="rect">
            <a:avLst/>
          </a:prstGeom>
          <a:noFill/>
          <a:ln w="9525">
            <a:noFill/>
            <a:miter lim="800000"/>
            <a:headEnd/>
            <a:tailEnd/>
          </a:ln>
        </p:spPr>
        <p:txBody>
          <a:bodyPr>
            <a:spAutoFit/>
          </a:bodyPr>
          <a:lstStyle/>
          <a:p>
            <a:pPr eaLnBrk="1" hangingPunct="1"/>
            <a:r>
              <a:rPr lang="en-US" sz="2800">
                <a:solidFill>
                  <a:srgbClr val="FFF8D7"/>
                </a:solidFill>
              </a:rPr>
              <a:t>Adam Smith, John Stuart Mill</a:t>
            </a:r>
            <a:endParaRPr lang="en-US" sz="2400">
              <a:solidFill>
                <a:srgbClr val="FFF8D7"/>
              </a:solidFill>
              <a:latin typeface="Calibri" pitchFamily="34" charset="0"/>
            </a:endParaRPr>
          </a:p>
        </p:txBody>
      </p:sp>
      <p:sp>
        <p:nvSpPr>
          <p:cNvPr id="15" name="Rectangle 14"/>
          <p:cNvSpPr>
            <a:spLocks noChangeArrowheads="1"/>
          </p:cNvSpPr>
          <p:nvPr/>
        </p:nvSpPr>
        <p:spPr bwMode="auto">
          <a:xfrm>
            <a:off x="2370138" y="5207000"/>
            <a:ext cx="5449887" cy="523875"/>
          </a:xfrm>
          <a:prstGeom prst="rect">
            <a:avLst/>
          </a:prstGeom>
          <a:noFill/>
          <a:ln w="9525">
            <a:noFill/>
            <a:miter lim="800000"/>
            <a:headEnd/>
            <a:tailEnd/>
          </a:ln>
        </p:spPr>
        <p:txBody>
          <a:bodyPr>
            <a:spAutoFit/>
          </a:bodyPr>
          <a:lstStyle/>
          <a:p>
            <a:pPr eaLnBrk="1" hangingPunct="1"/>
            <a:r>
              <a:rPr lang="en-US" sz="2800" i="1">
                <a:solidFill>
                  <a:srgbClr val="FFF8D7"/>
                </a:solidFill>
              </a:rPr>
              <a:t>Wealth of Nations</a:t>
            </a:r>
            <a:r>
              <a:rPr lang="en-US" sz="2800">
                <a:solidFill>
                  <a:srgbClr val="FFF8D7"/>
                </a:solidFill>
              </a:rPr>
              <a:t>, </a:t>
            </a:r>
            <a:r>
              <a:rPr lang="en-US" sz="2800" i="1">
                <a:solidFill>
                  <a:srgbClr val="FFF8D7"/>
                </a:solidFill>
              </a:rPr>
              <a:t>On Liberty</a:t>
            </a:r>
            <a:endParaRPr lang="en-US" sz="2400" i="1">
              <a:solidFill>
                <a:srgbClr val="FFF8D7"/>
              </a:solidFill>
              <a:latin typeface="Calibri" pitchFamily="34" charset="0"/>
            </a:endParaRPr>
          </a:p>
        </p:txBody>
      </p:sp>
      <p:sp>
        <p:nvSpPr>
          <p:cNvPr id="19" name="TextBox 18"/>
          <p:cNvSpPr txBox="1"/>
          <p:nvPr/>
        </p:nvSpPr>
        <p:spPr>
          <a:xfrm>
            <a:off x="1524000" y="1612986"/>
            <a:ext cx="7254240" cy="1015663"/>
          </a:xfrm>
          <a:prstGeom prst="rect">
            <a:avLst/>
          </a:prstGeom>
          <a:noFill/>
        </p:spPr>
        <p:txBody>
          <a:bodyPr numCol="3">
            <a:spAutoFit/>
          </a:bodyPr>
          <a:lstStyle/>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LIBERTY</a:t>
            </a:r>
          </a:p>
          <a:p>
            <a:pPr algn="ctr" eaLnBrk="1" fontAlgn="auto" hangingPunct="1">
              <a:spcBef>
                <a:spcPts val="0"/>
              </a:spcBef>
              <a:spcAft>
                <a:spcPts val="0"/>
              </a:spcAft>
              <a:defRPr/>
            </a:pPr>
            <a:r>
              <a:rPr lang="en-US" sz="2000" b="1" i="1" dirty="0">
                <a:solidFill>
                  <a:schemeClr val="tx2">
                    <a:lumMod val="20000"/>
                    <a:lumOff val="80000"/>
                  </a:schemeClr>
                </a:solidFill>
                <a:latin typeface="+mn-lt"/>
                <a:ea typeface="+mn-ea"/>
              </a:rPr>
              <a:t>Laissez-faire</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Reform</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Constitution</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Choice</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Individualism</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Natural Rights</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Equality</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PROGRESS</a:t>
            </a:r>
          </a:p>
        </p:txBody>
      </p:sp>
      <p:sp>
        <p:nvSpPr>
          <p:cNvPr id="17" name="Rectangle 16"/>
          <p:cNvSpPr>
            <a:spLocks noChangeArrowheads="1"/>
          </p:cNvSpPr>
          <p:nvPr/>
        </p:nvSpPr>
        <p:spPr bwMode="auto">
          <a:xfrm>
            <a:off x="322263" y="3340100"/>
            <a:ext cx="3949700" cy="461963"/>
          </a:xfrm>
          <a:prstGeom prst="rect">
            <a:avLst/>
          </a:prstGeom>
          <a:noFill/>
          <a:ln w="9525">
            <a:noFill/>
            <a:miter lim="800000"/>
            <a:headEnd/>
            <a:tailEnd/>
          </a:ln>
        </p:spPr>
        <p:txBody>
          <a:bodyPr>
            <a:spAutoFit/>
          </a:bodyPr>
          <a:lstStyle/>
          <a:p>
            <a:pPr algn="ctr" eaLnBrk="1" hangingPunct="1"/>
            <a:r>
              <a:rPr lang="en-US" sz="2400">
                <a:solidFill>
                  <a:srgbClr val="FFF8D7"/>
                </a:solidFill>
              </a:rPr>
              <a:t>Conservatism </a:t>
            </a:r>
            <a:r>
              <a:rPr lang="en-US" sz="1600">
                <a:solidFill>
                  <a:srgbClr val="FFF8D7"/>
                </a:solidFill>
              </a:rPr>
              <a:t>(vs. Socialism)</a:t>
            </a:r>
            <a:endParaRPr lang="en-US" sz="1200" b="1">
              <a:solidFill>
                <a:srgbClr val="FFF8D7"/>
              </a:solidFill>
              <a:latin typeface="Calibri" pitchFamily="34" charset="0"/>
            </a:endParaRPr>
          </a:p>
        </p:txBody>
      </p:sp>
      <p:sp>
        <p:nvSpPr>
          <p:cNvPr id="25" name="TextBox 24">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defPPr>
              <a:defRPr lang="en-US"/>
            </a:defPPr>
            <a:lvl1pPr algn="ctr" eaLnBrk="0" fontAlgn="base" hangingPunct="0">
              <a:spcBef>
                <a:spcPct val="0"/>
              </a:spcBef>
              <a:spcAft>
                <a:spcPct val="0"/>
              </a:spcAft>
              <a:defRPr sz="32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latin typeface="+mn-lt"/>
                <a:ea typeface="+mn-ea"/>
              </a:rPr>
              <a:t>L</a:t>
            </a:r>
          </a:p>
        </p:txBody>
      </p:sp>
      <p:sp>
        <p:nvSpPr>
          <p:cNvPr id="26" name="TextBox 25">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C</a:t>
            </a:r>
          </a:p>
        </p:txBody>
      </p:sp>
      <p:sp>
        <p:nvSpPr>
          <p:cNvPr id="27" name="TextBox 26">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R</a:t>
            </a:r>
          </a:p>
        </p:txBody>
      </p:sp>
      <p:sp>
        <p:nvSpPr>
          <p:cNvPr id="28" name="TextBox 27">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N</a:t>
            </a:r>
          </a:p>
        </p:txBody>
      </p:sp>
      <p:sp>
        <p:nvSpPr>
          <p:cNvPr id="29" name="TextBox 28">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S</a:t>
            </a:r>
          </a:p>
        </p:txBody>
      </p:sp>
      <p:sp>
        <p:nvSpPr>
          <p:cNvPr id="30" name="TextBox 29">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9000">
              <a:srgbClr val="000000"/>
            </a:gs>
            <a:gs pos="63000">
              <a:srgbClr val="270C00"/>
            </a:gs>
            <a:gs pos="100000">
              <a:srgbClr val="471100"/>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8788"/>
            <a:ext cx="9144000" cy="1325562"/>
          </a:xfrm>
        </p:spPr>
        <p:txBody>
          <a:bodyPr>
            <a:normAutofit/>
          </a:bodyPr>
          <a:lstStyle/>
          <a:p>
            <a:pPr eaLnBrk="1" hangingPunct="1">
              <a:defRPr/>
            </a:pPr>
            <a:r>
              <a:rPr lang="en-US" b="1" smtClean="0">
                <a:solidFill>
                  <a:schemeClr val="bg2"/>
                </a:solidFill>
                <a:effectLst>
                  <a:outerShdw blurRad="38100" dist="38100" dir="2700000" algn="tl">
                    <a:srgbClr val="FFFFFF"/>
                  </a:outerShdw>
                </a:effectLst>
                <a:latin typeface="Versailles LT" charset="0"/>
                <a:ea typeface="ＭＳ Ｐゴシック" panose="020B0600070205080204" pitchFamily="34" charset="-128"/>
              </a:rPr>
              <a:t>Conservatism vs. Liberalism</a:t>
            </a:r>
          </a:p>
        </p:txBody>
      </p:sp>
      <p:graphicFrame>
        <p:nvGraphicFramePr>
          <p:cNvPr id="2" name="Table 1"/>
          <p:cNvGraphicFramePr>
            <a:graphicFrameLocks noGrp="1"/>
          </p:cNvGraphicFramePr>
          <p:nvPr/>
        </p:nvGraphicFramePr>
        <p:xfrm>
          <a:off x="628650" y="2028825"/>
          <a:ext cx="7886700" cy="3749675"/>
        </p:xfrm>
        <a:graphic>
          <a:graphicData uri="http://schemas.openxmlformats.org/drawingml/2006/table">
            <a:tbl>
              <a:tblPr firstRow="1" bandRow="1">
                <a:tableStyleId>{5DA37D80-6434-44D0-A028-1B22A696006F}</a:tableStyleId>
              </a:tblPr>
              <a:tblGrid>
                <a:gridCol w="3943350"/>
                <a:gridCol w="3943350"/>
              </a:tblGrid>
              <a:tr h="701159">
                <a:tc>
                  <a:txBody>
                    <a:bodyPr/>
                    <a:lstStyle/>
                    <a:p>
                      <a:pPr algn="ctr"/>
                      <a:r>
                        <a:rPr lang="en-US" sz="4000" dirty="0" smtClean="0">
                          <a:solidFill>
                            <a:schemeClr val="accent2">
                              <a:lumMod val="60000"/>
                              <a:lumOff val="40000"/>
                            </a:schemeClr>
                          </a:solidFill>
                        </a:rPr>
                        <a:t>Conservative</a:t>
                      </a:r>
                      <a:endParaRPr lang="en-US" sz="4000" dirty="0">
                        <a:solidFill>
                          <a:schemeClr val="accent2">
                            <a:lumMod val="60000"/>
                            <a:lumOff val="40000"/>
                          </a:schemeClr>
                        </a:solidFill>
                      </a:endParaRPr>
                    </a:p>
                  </a:txBody>
                  <a:tcPr marT="45728" marB="45728"/>
                </a:tc>
                <a:tc>
                  <a:txBody>
                    <a:bodyPr/>
                    <a:lstStyle/>
                    <a:p>
                      <a:pPr algn="ctr"/>
                      <a:r>
                        <a:rPr lang="en-US" sz="4000" dirty="0" smtClean="0">
                          <a:solidFill>
                            <a:schemeClr val="accent2">
                              <a:lumMod val="60000"/>
                              <a:lumOff val="40000"/>
                            </a:schemeClr>
                          </a:solidFill>
                        </a:rPr>
                        <a:t>Liberal</a:t>
                      </a:r>
                      <a:endParaRPr lang="en-US" sz="4000" dirty="0">
                        <a:solidFill>
                          <a:schemeClr val="accent2">
                            <a:lumMod val="60000"/>
                            <a:lumOff val="40000"/>
                          </a:schemeClr>
                        </a:solidFill>
                      </a:endParaRPr>
                    </a:p>
                  </a:txBody>
                  <a:tcPr marT="45728" marB="45728"/>
                </a:tc>
              </a:tr>
              <a:tr h="3048516">
                <a:tc>
                  <a:txBody>
                    <a:bodyPr/>
                    <a:lstStyle/>
                    <a:p>
                      <a:pPr algn="ctr"/>
                      <a:r>
                        <a:rPr lang="en-US" sz="1600" dirty="0" smtClean="0">
                          <a:solidFill>
                            <a:schemeClr val="bg1"/>
                          </a:solidFill>
                        </a:rPr>
                        <a:t> </a:t>
                      </a:r>
                    </a:p>
                    <a:p>
                      <a:pPr algn="ctr"/>
                      <a:r>
                        <a:rPr lang="en-US" sz="4000" b="1" dirty="0" smtClean="0">
                          <a:solidFill>
                            <a:schemeClr val="bg1"/>
                          </a:solidFill>
                          <a:effectLst>
                            <a:outerShdw blurRad="38100" dist="38100" dir="2700000" algn="tl">
                              <a:srgbClr val="000000">
                                <a:alpha val="43137"/>
                              </a:srgbClr>
                            </a:outerShdw>
                          </a:effectLst>
                        </a:rPr>
                        <a:t>INHERITED</a:t>
                      </a:r>
                      <a:r>
                        <a:rPr lang="en-US" sz="4000" dirty="0" smtClean="0">
                          <a:solidFill>
                            <a:schemeClr val="bg1"/>
                          </a:solidFill>
                          <a:effectLst>
                            <a:outerShdw blurRad="38100" dist="38100" dir="2700000" algn="tl">
                              <a:srgbClr val="000000">
                                <a:alpha val="43137"/>
                              </a:srgbClr>
                            </a:outerShdw>
                          </a:effectLst>
                        </a:rPr>
                        <a:t> </a:t>
                      </a:r>
                      <a:r>
                        <a:rPr lang="en-US" sz="4000" dirty="0" smtClean="0">
                          <a:solidFill>
                            <a:schemeClr val="bg1"/>
                          </a:solidFill>
                        </a:rPr>
                        <a:t>Rights</a:t>
                      </a:r>
                    </a:p>
                    <a:p>
                      <a:pPr algn="ctr"/>
                      <a:r>
                        <a:rPr lang="en-US" sz="1800" dirty="0" smtClean="0">
                          <a:solidFill>
                            <a:schemeClr val="bg1"/>
                          </a:solidFill>
                        </a:rPr>
                        <a:t> </a:t>
                      </a:r>
                    </a:p>
                    <a:p>
                      <a:pPr algn="ctr"/>
                      <a:r>
                        <a:rPr lang="en-US" sz="4000" dirty="0" smtClean="0">
                          <a:solidFill>
                            <a:schemeClr val="bg1"/>
                          </a:solidFill>
                        </a:rPr>
                        <a:t>A connection with the past</a:t>
                      </a:r>
                      <a:endParaRPr lang="en-US" sz="4000" i="1" dirty="0">
                        <a:solidFill>
                          <a:schemeClr val="bg1"/>
                        </a:solidFill>
                      </a:endParaRPr>
                    </a:p>
                  </a:txBody>
                  <a:tcPr marT="45728" marB="45728">
                    <a:solidFill>
                      <a:schemeClr val="accent2">
                        <a:lumMod val="50000"/>
                        <a:alpha val="20000"/>
                      </a:schemeClr>
                    </a:solidFill>
                  </a:tcPr>
                </a:tc>
                <a:tc>
                  <a:txBody>
                    <a:bodyPr/>
                    <a:lstStyle/>
                    <a:p>
                      <a:pPr algn="ctr"/>
                      <a:r>
                        <a:rPr lang="en-US" sz="1600" dirty="0" smtClean="0">
                          <a:solidFill>
                            <a:schemeClr val="bg1"/>
                          </a:solidFill>
                        </a:rPr>
                        <a:t> </a:t>
                      </a:r>
                    </a:p>
                    <a:p>
                      <a:pPr algn="ctr"/>
                      <a:r>
                        <a:rPr lang="en-US" sz="4000" b="1" dirty="0" smtClean="0">
                          <a:solidFill>
                            <a:schemeClr val="bg1"/>
                          </a:solidFill>
                          <a:effectLst>
                            <a:outerShdw blurRad="38100" dist="38100" dir="2700000" algn="tl">
                              <a:srgbClr val="000000">
                                <a:alpha val="43137"/>
                              </a:srgbClr>
                            </a:outerShdw>
                          </a:effectLst>
                        </a:rPr>
                        <a:t>NATURAL</a:t>
                      </a:r>
                      <a:r>
                        <a:rPr lang="en-US" sz="4000" baseline="0" dirty="0" smtClean="0">
                          <a:solidFill>
                            <a:schemeClr val="bg1"/>
                          </a:solidFill>
                          <a:effectLst>
                            <a:outerShdw blurRad="38100" dist="38100" dir="2700000" algn="tl">
                              <a:srgbClr val="000000">
                                <a:alpha val="43137"/>
                              </a:srgbClr>
                            </a:outerShdw>
                          </a:effectLst>
                        </a:rPr>
                        <a:t> </a:t>
                      </a:r>
                      <a:r>
                        <a:rPr lang="en-US" sz="4000" baseline="0" dirty="0" smtClean="0">
                          <a:solidFill>
                            <a:schemeClr val="bg1"/>
                          </a:solidFill>
                        </a:rPr>
                        <a:t>Rights</a:t>
                      </a:r>
                    </a:p>
                    <a:p>
                      <a:pPr algn="ctr"/>
                      <a:r>
                        <a:rPr lang="en-US" sz="3600" baseline="0" dirty="0" smtClean="0">
                          <a:solidFill>
                            <a:schemeClr val="bg1"/>
                          </a:solidFill>
                        </a:rPr>
                        <a:t> </a:t>
                      </a:r>
                    </a:p>
                    <a:p>
                      <a:pPr algn="ctr"/>
                      <a:r>
                        <a:rPr lang="en-US" sz="4000" baseline="0" dirty="0" smtClean="0">
                          <a:solidFill>
                            <a:schemeClr val="bg1"/>
                          </a:solidFill>
                        </a:rPr>
                        <a:t>God-given</a:t>
                      </a:r>
                      <a:endParaRPr lang="en-US" sz="4000" i="1" dirty="0">
                        <a:solidFill>
                          <a:schemeClr val="bg1"/>
                        </a:solidFill>
                      </a:endParaRPr>
                    </a:p>
                  </a:txBody>
                  <a:tcPr marT="45728" marB="45728">
                    <a:solidFill>
                      <a:schemeClr val="accent2">
                        <a:lumMod val="50000"/>
                        <a:alpha val="20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C0907"/>
            </a:gs>
            <a:gs pos="41000">
              <a:srgbClr val="0C0907"/>
            </a:gs>
            <a:gs pos="63000">
              <a:srgbClr val="110C0B"/>
            </a:gs>
            <a:gs pos="100000">
              <a:srgbClr val="0D0908"/>
            </a:gs>
          </a:gsLst>
          <a:lin ang="2700000" scaled="1"/>
        </a:gradFill>
        <a:effectLst/>
      </p:bgPr>
    </p:bg>
    <p:spTree>
      <p:nvGrpSpPr>
        <p:cNvPr id="1" name=""/>
        <p:cNvGrpSpPr/>
        <p:nvPr/>
      </p:nvGrpSpPr>
      <p:grpSpPr>
        <a:xfrm>
          <a:off x="0" y="0"/>
          <a:ext cx="0" cy="0"/>
          <a:chOff x="0" y="0"/>
          <a:chExt cx="0" cy="0"/>
        </a:xfrm>
      </p:grpSpPr>
      <p:pic>
        <p:nvPicPr>
          <p:cNvPr id="1026" name="Picture 2" descr="http://upload.wikimedia.org/wikipedia/commons/a/a2/EdmundBurke1771.jp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469341" y="101945"/>
            <a:ext cx="5674659" cy="6756056"/>
          </a:xfrm>
          <a:prstGeom prst="rect">
            <a:avLst/>
          </a:prstGeom>
          <a:noFill/>
          <a:effectLst>
            <a:softEdge rad="317500"/>
          </a:effectLst>
          <a:extLst/>
        </p:spPr>
      </p:pic>
      <p:pic>
        <p:nvPicPr>
          <p:cNvPr id="5" name="Picture 2" descr="http://upload.wikimedia.org/wikipedia/commons/a/a2/EdmundBurke1771.jp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325907" y="240898"/>
            <a:ext cx="5674659" cy="6756056"/>
          </a:xfrm>
          <a:prstGeom prst="rect">
            <a:avLst/>
          </a:prstGeom>
          <a:noFill/>
          <a:effectLst>
            <a:softEdge rad="317500"/>
          </a:effectLst>
          <a:extLst/>
        </p:spPr>
      </p:pic>
      <p:sp>
        <p:nvSpPr>
          <p:cNvPr id="2" name="Title 1"/>
          <p:cNvSpPr>
            <a:spLocks noGrp="1"/>
          </p:cNvSpPr>
          <p:nvPr>
            <p:ph type="title"/>
          </p:nvPr>
        </p:nvSpPr>
        <p:spPr>
          <a:xfrm>
            <a:off x="471488" y="1112838"/>
            <a:ext cx="4933950" cy="1325562"/>
          </a:xfrm>
        </p:spPr>
        <p:txBody>
          <a:bodyPr>
            <a:noAutofit/>
          </a:bodyPr>
          <a:lstStyle/>
          <a:p>
            <a:pPr eaLnBrk="1" hangingPunct="1">
              <a:defRPr/>
            </a:pPr>
            <a:r>
              <a:rPr lang="en-US" b="1" smtClean="0">
                <a:solidFill>
                  <a:srgbClr val="FDF3E9"/>
                </a:solidFill>
                <a:effectLst>
                  <a:outerShdw blurRad="38100" dist="38100" dir="2700000" algn="tl">
                    <a:srgbClr val="FFFFFF"/>
                  </a:outerShdw>
                </a:effectLst>
                <a:latin typeface="Versailles LT" charset="0"/>
                <a:ea typeface="ＭＳ Ｐゴシック" panose="020B0600070205080204" pitchFamily="34" charset="-128"/>
              </a:rPr>
              <a:t>Burke</a:t>
            </a:r>
            <a:r>
              <a:rPr lang="en-US" altLang="fr-CA" b="1" smtClean="0">
                <a:solidFill>
                  <a:srgbClr val="FDF3E9"/>
                </a:solidFill>
                <a:effectLst>
                  <a:outerShdw blurRad="38100" dist="38100" dir="2700000" algn="tl">
                    <a:srgbClr val="FFFFFF"/>
                  </a:outerShdw>
                </a:effectLst>
                <a:latin typeface="Versailles LT" charset="0"/>
                <a:ea typeface="ＭＳ Ｐゴシック" panose="020B0600070205080204" pitchFamily="34" charset="-128"/>
              </a:rPr>
              <a:t>’</a:t>
            </a:r>
            <a:r>
              <a:rPr lang="en-US" b="1" smtClean="0">
                <a:solidFill>
                  <a:srgbClr val="FDF3E9"/>
                </a:solidFill>
                <a:effectLst>
                  <a:outerShdw blurRad="38100" dist="38100" dir="2700000" algn="tl">
                    <a:srgbClr val="FFFFFF"/>
                  </a:outerShdw>
                </a:effectLst>
                <a:latin typeface="Versailles LT" charset="0"/>
                <a:ea typeface="ＭＳ Ｐゴシック" panose="020B0600070205080204" pitchFamily="34" charset="-128"/>
              </a:rPr>
              <a:t>s Liberal Conservatism</a:t>
            </a:r>
          </a:p>
        </p:txBody>
      </p:sp>
      <p:sp>
        <p:nvSpPr>
          <p:cNvPr id="3" name="Content Placeholder 2"/>
          <p:cNvSpPr>
            <a:spLocks noGrp="1"/>
          </p:cNvSpPr>
          <p:nvPr>
            <p:ph idx="1"/>
          </p:nvPr>
        </p:nvSpPr>
        <p:spPr>
          <a:xfrm>
            <a:off x="655638" y="2932113"/>
            <a:ext cx="3862387" cy="3190875"/>
          </a:xfrm>
        </p:spPr>
        <p:txBody>
          <a:bodyPr rtlCol="0">
            <a:noAutofit/>
          </a:bodyPr>
          <a:lstStyle/>
          <a:p>
            <a:pPr marL="0" indent="0" eaLnBrk="1" fontAlgn="auto" hangingPunct="1">
              <a:spcAft>
                <a:spcPts val="0"/>
              </a:spcAft>
              <a:buFont typeface="Arial" pitchFamily="34" charset="0"/>
              <a:buNone/>
              <a:defRPr/>
            </a:pPr>
            <a:r>
              <a:rPr lang="en-US" dirty="0" smtClean="0">
                <a:solidFill>
                  <a:schemeClr val="accent2">
                    <a:lumMod val="40000"/>
                    <a:lumOff val="60000"/>
                  </a:schemeClr>
                </a:solidFill>
                <a:ea typeface="+mn-ea"/>
                <a:cs typeface="+mn-cs"/>
              </a:rPr>
              <a:t>Burke supported the American Revolution because it combined liberal values with a connection with the British tradition of government.</a:t>
            </a:r>
            <a:endParaRPr lang="en-US" dirty="0">
              <a:solidFill>
                <a:schemeClr val="accent2">
                  <a:lumMod val="40000"/>
                  <a:lumOff val="60000"/>
                </a:schemeClr>
              </a:solidFill>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9000">
              <a:srgbClr val="000000"/>
            </a:gs>
            <a:gs pos="63000">
              <a:srgbClr val="270C00"/>
            </a:gs>
            <a:gs pos="100000">
              <a:srgbClr val="471100"/>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8788"/>
            <a:ext cx="9144000" cy="1325562"/>
          </a:xfrm>
        </p:spPr>
        <p:txBody>
          <a:bodyPr>
            <a:normAutofit/>
          </a:bodyPr>
          <a:lstStyle/>
          <a:p>
            <a:pPr eaLnBrk="1" hangingPunct="1">
              <a:defRPr/>
            </a:pPr>
            <a:r>
              <a:rPr lang="en-US" sz="5400" b="1" smtClean="0">
                <a:solidFill>
                  <a:schemeClr val="bg2"/>
                </a:solidFill>
                <a:effectLst>
                  <a:outerShdw blurRad="38100" dist="38100" dir="2700000" algn="tl">
                    <a:srgbClr val="FFFFFF"/>
                  </a:outerShdw>
                </a:effectLst>
                <a:latin typeface="Versailles LT" charset="0"/>
                <a:ea typeface="ＭＳ Ｐゴシック" panose="020B0600070205080204" pitchFamily="34" charset="-128"/>
              </a:rPr>
              <a:t>Revolutions Compared</a:t>
            </a:r>
          </a:p>
        </p:txBody>
      </p:sp>
      <p:graphicFrame>
        <p:nvGraphicFramePr>
          <p:cNvPr id="2" name="Table 1"/>
          <p:cNvGraphicFramePr>
            <a:graphicFrameLocks noGrp="1"/>
          </p:cNvGraphicFramePr>
          <p:nvPr/>
        </p:nvGraphicFramePr>
        <p:xfrm>
          <a:off x="628650" y="2028825"/>
          <a:ext cx="7886700" cy="3719513"/>
        </p:xfrm>
        <a:graphic>
          <a:graphicData uri="http://schemas.openxmlformats.org/drawingml/2006/table">
            <a:tbl>
              <a:tblPr firstRow="1" bandRow="1">
                <a:tableStyleId>{5DA37D80-6434-44D0-A028-1B22A696006F}</a:tableStyleId>
              </a:tblPr>
              <a:tblGrid>
                <a:gridCol w="3943350"/>
                <a:gridCol w="3943350"/>
              </a:tblGrid>
              <a:tr h="1310976">
                <a:tc>
                  <a:txBody>
                    <a:bodyPr/>
                    <a:lstStyle/>
                    <a:p>
                      <a:pPr algn="ctr"/>
                      <a:r>
                        <a:rPr lang="en-US" sz="4000" dirty="0" smtClean="0">
                          <a:solidFill>
                            <a:schemeClr val="accent2">
                              <a:lumMod val="60000"/>
                              <a:lumOff val="40000"/>
                            </a:schemeClr>
                          </a:solidFill>
                        </a:rPr>
                        <a:t>GLORIOUS Revolution</a:t>
                      </a:r>
                      <a:endParaRPr lang="en-US" sz="4000" dirty="0">
                        <a:solidFill>
                          <a:schemeClr val="accent2">
                            <a:lumMod val="60000"/>
                            <a:lumOff val="40000"/>
                          </a:schemeClr>
                        </a:solidFill>
                      </a:endParaRPr>
                    </a:p>
                  </a:txBody>
                  <a:tcPr marT="45732" marB="45732"/>
                </a:tc>
                <a:tc>
                  <a:txBody>
                    <a:bodyPr/>
                    <a:lstStyle/>
                    <a:p>
                      <a:pPr algn="ctr"/>
                      <a:r>
                        <a:rPr lang="en-US" sz="4000" dirty="0" smtClean="0">
                          <a:solidFill>
                            <a:schemeClr val="accent2">
                              <a:lumMod val="60000"/>
                              <a:lumOff val="40000"/>
                            </a:schemeClr>
                          </a:solidFill>
                        </a:rPr>
                        <a:t>FRENCH Revolution</a:t>
                      </a:r>
                      <a:endParaRPr lang="en-US" sz="4000" dirty="0">
                        <a:solidFill>
                          <a:schemeClr val="accent2">
                            <a:lumMod val="60000"/>
                            <a:lumOff val="40000"/>
                          </a:schemeClr>
                        </a:solidFill>
                      </a:endParaRPr>
                    </a:p>
                  </a:txBody>
                  <a:tcPr marT="45732" marB="45732"/>
                </a:tc>
              </a:tr>
              <a:tr h="2408537">
                <a:tc>
                  <a:txBody>
                    <a:bodyPr/>
                    <a:lstStyle/>
                    <a:p>
                      <a:pPr algn="ctr"/>
                      <a:r>
                        <a:rPr lang="en-US" sz="1600" dirty="0" smtClean="0">
                          <a:solidFill>
                            <a:schemeClr val="bg1"/>
                          </a:solidFill>
                        </a:rPr>
                        <a:t> </a:t>
                      </a:r>
                    </a:p>
                    <a:p>
                      <a:pPr algn="ctr"/>
                      <a:r>
                        <a:rPr lang="en-US" sz="4000" b="1" i="0" dirty="0" smtClean="0">
                          <a:solidFill>
                            <a:schemeClr val="bg2">
                              <a:lumMod val="75000"/>
                            </a:schemeClr>
                          </a:solidFill>
                          <a:effectLst>
                            <a:outerShdw blurRad="38100" dist="38100" dir="2700000" algn="tl">
                              <a:srgbClr val="000000">
                                <a:alpha val="43137"/>
                              </a:srgbClr>
                            </a:outerShdw>
                          </a:effectLst>
                        </a:rPr>
                        <a:t>MODIFIED</a:t>
                      </a:r>
                      <a:r>
                        <a:rPr lang="en-US" sz="4000" b="1" i="0" baseline="0" dirty="0" smtClean="0">
                          <a:solidFill>
                            <a:schemeClr val="bg2">
                              <a:lumMod val="75000"/>
                            </a:schemeClr>
                          </a:solidFill>
                          <a:effectLst>
                            <a:outerShdw blurRad="38100" dist="38100" dir="2700000" algn="tl">
                              <a:srgbClr val="000000">
                                <a:alpha val="43137"/>
                              </a:srgbClr>
                            </a:outerShdw>
                          </a:effectLst>
                        </a:rPr>
                        <a:t> </a:t>
                      </a:r>
                      <a:r>
                        <a:rPr lang="en-US" sz="4000" b="1" i="0" baseline="0" dirty="0" smtClean="0">
                          <a:solidFill>
                            <a:schemeClr val="bg1"/>
                          </a:solidFill>
                          <a:effectLst>
                            <a:outerShdw blurRad="38100" dist="38100" dir="2700000" algn="tl">
                              <a:srgbClr val="000000">
                                <a:alpha val="43137"/>
                              </a:srgbClr>
                            </a:outerShdw>
                          </a:effectLst>
                        </a:rPr>
                        <a:t>Existing Institutions</a:t>
                      </a:r>
                    </a:p>
                    <a:p>
                      <a:pPr algn="ctr"/>
                      <a:r>
                        <a:rPr lang="en-US" sz="1600" b="1" i="0" baseline="0" dirty="0" smtClean="0">
                          <a:solidFill>
                            <a:schemeClr val="bg1"/>
                          </a:solidFill>
                          <a:effectLst>
                            <a:outerShdw blurRad="38100" dist="38100" dir="2700000" algn="tl">
                              <a:srgbClr val="000000">
                                <a:alpha val="43137"/>
                              </a:srgbClr>
                            </a:outerShdw>
                          </a:effectLst>
                        </a:rPr>
                        <a:t> </a:t>
                      </a:r>
                      <a:endParaRPr lang="en-US" sz="1600" i="1" dirty="0">
                        <a:solidFill>
                          <a:schemeClr val="bg1"/>
                        </a:solidFill>
                      </a:endParaRPr>
                    </a:p>
                  </a:txBody>
                  <a:tcPr marT="45732" marB="45732">
                    <a:solidFill>
                      <a:schemeClr val="accent2">
                        <a:lumMod val="50000"/>
                        <a:alpha val="20000"/>
                      </a:schemeClr>
                    </a:solidFill>
                  </a:tcPr>
                </a:tc>
                <a:tc>
                  <a:txBody>
                    <a:bodyPr/>
                    <a:lstStyle/>
                    <a:p>
                      <a:pPr algn="ctr"/>
                      <a:r>
                        <a:rPr lang="en-US" sz="1600" dirty="0" smtClean="0">
                          <a:solidFill>
                            <a:schemeClr val="bg1"/>
                          </a:solidFill>
                        </a:rPr>
                        <a:t> </a:t>
                      </a:r>
                    </a:p>
                    <a:p>
                      <a:pPr algn="ctr"/>
                      <a:r>
                        <a:rPr lang="en-US" sz="4000" b="1" dirty="0" smtClean="0">
                          <a:solidFill>
                            <a:schemeClr val="tx2">
                              <a:lumMod val="40000"/>
                              <a:lumOff val="60000"/>
                            </a:schemeClr>
                          </a:solidFill>
                          <a:effectLst>
                            <a:outerShdw blurRad="38100" dist="38100" dir="2700000" algn="tl">
                              <a:srgbClr val="000000">
                                <a:alpha val="43137"/>
                              </a:srgbClr>
                            </a:outerShdw>
                          </a:effectLst>
                        </a:rPr>
                        <a:t>DESTROYED</a:t>
                      </a:r>
                      <a:r>
                        <a:rPr lang="en-US" sz="4000" b="1" baseline="0" dirty="0" smtClean="0">
                          <a:solidFill>
                            <a:schemeClr val="tx2">
                              <a:lumMod val="40000"/>
                              <a:lumOff val="60000"/>
                            </a:schemeClr>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rPr>
                        <a:t>Existing Institutions</a:t>
                      </a:r>
                      <a:endParaRPr lang="en-US" sz="4000" i="1" dirty="0">
                        <a:solidFill>
                          <a:schemeClr val="bg1"/>
                        </a:solidFill>
                      </a:endParaRPr>
                    </a:p>
                  </a:txBody>
                  <a:tcPr marT="45732" marB="45732">
                    <a:solidFill>
                      <a:schemeClr val="accent2">
                        <a:lumMod val="50000"/>
                        <a:alpha val="20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9000">
              <a:srgbClr val="000000"/>
            </a:gs>
            <a:gs pos="63000">
              <a:srgbClr val="270C00"/>
            </a:gs>
            <a:gs pos="100000">
              <a:srgbClr val="471100"/>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458788"/>
            <a:ext cx="9144000" cy="1325562"/>
          </a:xfrm>
        </p:spPr>
        <p:txBody>
          <a:bodyPr>
            <a:normAutofit/>
          </a:bodyPr>
          <a:lstStyle/>
          <a:p>
            <a:pPr eaLnBrk="1" hangingPunct="1">
              <a:defRPr/>
            </a:pPr>
            <a:r>
              <a:rPr lang="en-US" sz="5400" b="1" smtClean="0">
                <a:solidFill>
                  <a:schemeClr val="bg2"/>
                </a:solidFill>
                <a:effectLst>
                  <a:outerShdw blurRad="38100" dist="38100" dir="2700000" algn="tl">
                    <a:srgbClr val="FFFFFF"/>
                  </a:outerShdw>
                </a:effectLst>
                <a:latin typeface="Versailles LT" charset="0"/>
                <a:ea typeface="ＭＳ Ｐゴシック" panose="020B0600070205080204" pitchFamily="34" charset="-128"/>
              </a:rPr>
              <a:t>Revolutions Compared</a:t>
            </a:r>
          </a:p>
        </p:txBody>
      </p:sp>
      <p:graphicFrame>
        <p:nvGraphicFramePr>
          <p:cNvPr id="2" name="Table 1"/>
          <p:cNvGraphicFramePr>
            <a:graphicFrameLocks noGrp="1"/>
          </p:cNvGraphicFramePr>
          <p:nvPr/>
        </p:nvGraphicFramePr>
        <p:xfrm>
          <a:off x="628650" y="2028825"/>
          <a:ext cx="7886700" cy="3719513"/>
        </p:xfrm>
        <a:graphic>
          <a:graphicData uri="http://schemas.openxmlformats.org/drawingml/2006/table">
            <a:tbl>
              <a:tblPr firstRow="1" bandRow="1">
                <a:tableStyleId>{5DA37D80-6434-44D0-A028-1B22A696006F}</a:tableStyleId>
              </a:tblPr>
              <a:tblGrid>
                <a:gridCol w="3943350"/>
                <a:gridCol w="3943350"/>
              </a:tblGrid>
              <a:tr h="1310976">
                <a:tc>
                  <a:txBody>
                    <a:bodyPr/>
                    <a:lstStyle/>
                    <a:p>
                      <a:pPr algn="ctr"/>
                      <a:r>
                        <a:rPr lang="en-US" sz="4000" dirty="0" smtClean="0">
                          <a:solidFill>
                            <a:schemeClr val="accent2">
                              <a:lumMod val="60000"/>
                              <a:lumOff val="40000"/>
                            </a:schemeClr>
                          </a:solidFill>
                        </a:rPr>
                        <a:t>GLORIOUS Revolution</a:t>
                      </a:r>
                      <a:endParaRPr lang="en-US" sz="4000" dirty="0">
                        <a:solidFill>
                          <a:schemeClr val="accent2">
                            <a:lumMod val="60000"/>
                            <a:lumOff val="40000"/>
                          </a:schemeClr>
                        </a:solidFill>
                      </a:endParaRPr>
                    </a:p>
                  </a:txBody>
                  <a:tcPr marT="45732" marB="45732"/>
                </a:tc>
                <a:tc>
                  <a:txBody>
                    <a:bodyPr/>
                    <a:lstStyle/>
                    <a:p>
                      <a:pPr algn="ctr"/>
                      <a:r>
                        <a:rPr lang="en-US" sz="4000" dirty="0" smtClean="0">
                          <a:solidFill>
                            <a:schemeClr val="accent2">
                              <a:lumMod val="60000"/>
                              <a:lumOff val="40000"/>
                            </a:schemeClr>
                          </a:solidFill>
                        </a:rPr>
                        <a:t>FRENCH Revolution</a:t>
                      </a:r>
                      <a:endParaRPr lang="en-US" sz="4000" dirty="0">
                        <a:solidFill>
                          <a:schemeClr val="accent2">
                            <a:lumMod val="60000"/>
                            <a:lumOff val="40000"/>
                          </a:schemeClr>
                        </a:solidFill>
                      </a:endParaRPr>
                    </a:p>
                  </a:txBody>
                  <a:tcPr marT="45732" marB="45732"/>
                </a:tc>
              </a:tr>
              <a:tr h="2408537">
                <a:tc>
                  <a:txBody>
                    <a:bodyPr/>
                    <a:lstStyle/>
                    <a:p>
                      <a:pPr algn="ctr"/>
                      <a:r>
                        <a:rPr lang="en-US" sz="1600" dirty="0" smtClean="0">
                          <a:solidFill>
                            <a:schemeClr val="bg1"/>
                          </a:solidFill>
                        </a:rPr>
                        <a:t> </a:t>
                      </a:r>
                    </a:p>
                    <a:p>
                      <a:pPr algn="ctr"/>
                      <a:r>
                        <a:rPr lang="en-US" sz="4000" b="1" i="0" dirty="0" smtClean="0">
                          <a:solidFill>
                            <a:schemeClr val="bg2">
                              <a:lumMod val="75000"/>
                            </a:schemeClr>
                          </a:solidFill>
                          <a:effectLst>
                            <a:outerShdw blurRad="38100" dist="38100" dir="2700000" algn="tl">
                              <a:srgbClr val="000000">
                                <a:alpha val="43137"/>
                              </a:srgbClr>
                            </a:outerShdw>
                          </a:effectLst>
                        </a:rPr>
                        <a:t>MODIFIED</a:t>
                      </a:r>
                      <a:r>
                        <a:rPr lang="en-US" sz="4000" b="1" i="0" baseline="0" dirty="0" smtClean="0">
                          <a:solidFill>
                            <a:schemeClr val="bg2">
                              <a:lumMod val="75000"/>
                            </a:schemeClr>
                          </a:solidFill>
                          <a:effectLst>
                            <a:outerShdw blurRad="38100" dist="38100" dir="2700000" algn="tl">
                              <a:srgbClr val="000000">
                                <a:alpha val="43137"/>
                              </a:srgbClr>
                            </a:outerShdw>
                          </a:effectLst>
                        </a:rPr>
                        <a:t> </a:t>
                      </a:r>
                      <a:r>
                        <a:rPr lang="en-US" sz="4000" b="1" i="0" baseline="0" dirty="0" smtClean="0">
                          <a:solidFill>
                            <a:schemeClr val="bg1"/>
                          </a:solidFill>
                          <a:effectLst>
                            <a:outerShdw blurRad="38100" dist="38100" dir="2700000" algn="tl">
                              <a:srgbClr val="000000">
                                <a:alpha val="43137"/>
                              </a:srgbClr>
                            </a:outerShdw>
                          </a:effectLst>
                        </a:rPr>
                        <a:t>Existing Institutions</a:t>
                      </a:r>
                    </a:p>
                    <a:p>
                      <a:pPr algn="ctr"/>
                      <a:r>
                        <a:rPr lang="en-US" sz="1600" b="1" i="0" baseline="0" dirty="0" smtClean="0">
                          <a:solidFill>
                            <a:schemeClr val="bg1"/>
                          </a:solidFill>
                          <a:effectLst>
                            <a:outerShdw blurRad="38100" dist="38100" dir="2700000" algn="tl">
                              <a:srgbClr val="000000">
                                <a:alpha val="43137"/>
                              </a:srgbClr>
                            </a:outerShdw>
                          </a:effectLst>
                        </a:rPr>
                        <a:t> </a:t>
                      </a:r>
                      <a:endParaRPr lang="en-US" sz="1600" i="1" dirty="0">
                        <a:solidFill>
                          <a:schemeClr val="bg1"/>
                        </a:solidFill>
                      </a:endParaRPr>
                    </a:p>
                  </a:txBody>
                  <a:tcPr marT="45732" marB="45732">
                    <a:solidFill>
                      <a:schemeClr val="accent2">
                        <a:lumMod val="50000"/>
                        <a:alpha val="20000"/>
                      </a:schemeClr>
                    </a:solidFill>
                  </a:tcPr>
                </a:tc>
                <a:tc>
                  <a:txBody>
                    <a:bodyPr/>
                    <a:lstStyle/>
                    <a:p>
                      <a:pPr algn="ctr"/>
                      <a:r>
                        <a:rPr lang="en-US" sz="1600" dirty="0" smtClean="0">
                          <a:solidFill>
                            <a:schemeClr val="bg1"/>
                          </a:solidFill>
                        </a:rPr>
                        <a:t> </a:t>
                      </a:r>
                    </a:p>
                    <a:p>
                      <a:pPr algn="ctr"/>
                      <a:r>
                        <a:rPr lang="en-US" sz="4000" b="1" dirty="0" smtClean="0">
                          <a:solidFill>
                            <a:schemeClr val="tx2">
                              <a:lumMod val="40000"/>
                              <a:lumOff val="60000"/>
                            </a:schemeClr>
                          </a:solidFill>
                          <a:effectLst>
                            <a:outerShdw blurRad="38100" dist="38100" dir="2700000" algn="tl">
                              <a:srgbClr val="000000">
                                <a:alpha val="43137"/>
                              </a:srgbClr>
                            </a:outerShdw>
                          </a:effectLst>
                        </a:rPr>
                        <a:t>CREATED</a:t>
                      </a:r>
                      <a:r>
                        <a:rPr lang="en-US" sz="4000" b="1" dirty="0" smtClean="0">
                          <a:solidFill>
                            <a:schemeClr val="bg1"/>
                          </a:solidFill>
                          <a:effectLst>
                            <a:outerShdw blurRad="38100" dist="38100" dir="2700000" algn="tl">
                              <a:srgbClr val="000000">
                                <a:alpha val="43137"/>
                              </a:srgbClr>
                            </a:outerShdw>
                          </a:effectLst>
                        </a:rPr>
                        <a:t> Brand New Institutions</a:t>
                      </a:r>
                      <a:endParaRPr lang="en-US" sz="4000" i="1" dirty="0">
                        <a:solidFill>
                          <a:schemeClr val="bg1"/>
                        </a:solidFill>
                      </a:endParaRPr>
                    </a:p>
                  </a:txBody>
                  <a:tcPr marT="45732" marB="45732">
                    <a:solidFill>
                      <a:schemeClr val="accent2">
                        <a:lumMod val="50000"/>
                        <a:alpha val="20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D3F6"/>
            </a:gs>
            <a:gs pos="9000">
              <a:srgbClr val="CAD3F6"/>
            </a:gs>
            <a:gs pos="63000">
              <a:srgbClr val="FFFFFF"/>
            </a:gs>
            <a:gs pos="100000">
              <a:srgbClr val="CAD3F6"/>
            </a:gs>
          </a:gsLst>
          <a:lin ang="2700000" scaled="1"/>
        </a:gra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ROMANTICISM</a:t>
                      </a:r>
                      <a:endParaRPr kumimoji="0" lang="en-US" sz="2400" b="1"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Mixes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t Play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Proponent(s)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Document(s)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Rectangle 2"/>
          <p:cNvSpPr/>
          <p:nvPr/>
        </p:nvSpPr>
        <p:spPr>
          <a:xfrm>
            <a:off x="3035300" y="1011238"/>
            <a:ext cx="4102100" cy="522287"/>
          </a:xfrm>
          <a:prstGeom prst="rect">
            <a:avLst/>
          </a:prstGeom>
        </p:spPr>
        <p:txBody>
          <a:bodyPr wrap="none">
            <a:spAutoFit/>
          </a:bodyPr>
          <a:lstStyle/>
          <a:p>
            <a:pPr marL="85725" eaLnBrk="1" fontAlgn="auto" hangingPunct="1">
              <a:spcBef>
                <a:spcPts val="0"/>
              </a:spcBef>
              <a:spcAft>
                <a:spcPts val="0"/>
              </a:spcAft>
              <a:defRPr/>
            </a:pPr>
            <a:r>
              <a:rPr lang="en-US" sz="2800" b="1" dirty="0">
                <a:solidFill>
                  <a:schemeClr val="tx2">
                    <a:lumMod val="50000"/>
                  </a:schemeClr>
                </a:solidFill>
                <a:latin typeface="+mn-lt"/>
                <a:ea typeface="+mn-ea"/>
              </a:rPr>
              <a:t>Artists, Authors, &amp; Poets</a:t>
            </a:r>
            <a:endParaRPr lang="en-US" sz="2000" i="1" dirty="0">
              <a:solidFill>
                <a:schemeClr val="tx2">
                  <a:lumMod val="50000"/>
                </a:schemeClr>
              </a:solidFill>
              <a:latin typeface="Calibri"/>
              <a:ea typeface="Calibri"/>
              <a:cs typeface="Times New Roman"/>
            </a:endParaRPr>
          </a:p>
        </p:txBody>
      </p:sp>
      <p:sp>
        <p:nvSpPr>
          <p:cNvPr id="5" name="Rectangle 4"/>
          <p:cNvSpPr>
            <a:spLocks noChangeArrowheads="1"/>
          </p:cNvSpPr>
          <p:nvPr/>
        </p:nvSpPr>
        <p:spPr bwMode="auto">
          <a:xfrm>
            <a:off x="709613" y="3024188"/>
            <a:ext cx="3876675" cy="831850"/>
          </a:xfrm>
          <a:prstGeom prst="rect">
            <a:avLst/>
          </a:prstGeom>
          <a:noFill/>
          <a:ln w="9525">
            <a:noFill/>
            <a:miter lim="800000"/>
            <a:headEnd/>
            <a:tailEnd/>
          </a:ln>
        </p:spPr>
        <p:txBody>
          <a:bodyPr>
            <a:spAutoFit/>
          </a:bodyPr>
          <a:lstStyle/>
          <a:p>
            <a:pPr eaLnBrk="1" hangingPunct="1"/>
            <a:r>
              <a:rPr lang="en-US" sz="2400">
                <a:solidFill>
                  <a:srgbClr val="330D00"/>
                </a:solidFill>
              </a:rPr>
              <a:t>Conservatism </a:t>
            </a:r>
            <a:r>
              <a:rPr lang="en-US" sz="1600">
                <a:solidFill>
                  <a:srgbClr val="330D00"/>
                </a:solidFill>
              </a:rPr>
              <a:t>(Backward Looking)</a:t>
            </a:r>
          </a:p>
          <a:p>
            <a:pPr eaLnBrk="1" hangingPunct="1"/>
            <a:r>
              <a:rPr lang="en-US" sz="2400">
                <a:solidFill>
                  <a:srgbClr val="330D00"/>
                </a:solidFill>
              </a:rPr>
              <a:t>Nationalism </a:t>
            </a:r>
            <a:r>
              <a:rPr lang="en-US" sz="1600">
                <a:solidFill>
                  <a:srgbClr val="330D00"/>
                </a:solidFill>
              </a:rPr>
              <a:t>(It</a:t>
            </a:r>
            <a:r>
              <a:rPr lang="en-US" altLang="fr-CA" sz="1600">
                <a:solidFill>
                  <a:srgbClr val="330D00"/>
                </a:solidFill>
              </a:rPr>
              <a:t>’</a:t>
            </a:r>
            <a:r>
              <a:rPr lang="en-US" sz="1600">
                <a:solidFill>
                  <a:srgbClr val="330D00"/>
                </a:solidFill>
              </a:rPr>
              <a:t>s Just Beautiful)</a:t>
            </a:r>
            <a:endParaRPr lang="en-US" sz="1200" b="1">
              <a:solidFill>
                <a:srgbClr val="330D00"/>
              </a:solidFill>
              <a:latin typeface="Calibri" pitchFamily="34" charset="0"/>
            </a:endParaRPr>
          </a:p>
        </p:txBody>
      </p:sp>
      <p:sp>
        <p:nvSpPr>
          <p:cNvPr id="6" name="Rectangle 5"/>
          <p:cNvSpPr/>
          <p:nvPr/>
        </p:nvSpPr>
        <p:spPr>
          <a:xfrm>
            <a:off x="4571999" y="3123541"/>
            <a:ext cx="4303059" cy="584775"/>
          </a:xfrm>
          <a:prstGeom prst="rect">
            <a:avLst/>
          </a:prstGeom>
        </p:spPr>
        <p:txBody>
          <a:bodyPr>
            <a:spAutoFit/>
          </a:bodyPr>
          <a:lstStyle/>
          <a:p>
            <a:pPr algn="ctr" eaLnBrk="1" fontAlgn="auto" hangingPunct="1">
              <a:spcBef>
                <a:spcPts val="0"/>
              </a:spcBef>
              <a:spcAft>
                <a:spcPts val="0"/>
              </a:spcAft>
              <a:defRPr/>
            </a:pPr>
            <a:r>
              <a:rPr lang="en-US" sz="3200" b="1" strike="sngStrike" dirty="0">
                <a:solidFill>
                  <a:schemeClr val="tx2">
                    <a:lumMod val="50000"/>
                  </a:schemeClr>
                </a:solidFill>
                <a:latin typeface="+mn-lt"/>
                <a:ea typeface="+mn-ea"/>
              </a:rPr>
              <a:t>Liberalism</a:t>
            </a:r>
          </a:p>
        </p:txBody>
      </p:sp>
      <p:sp>
        <p:nvSpPr>
          <p:cNvPr id="13" name="Rectangle 12"/>
          <p:cNvSpPr>
            <a:spLocks noChangeArrowheads="1"/>
          </p:cNvSpPr>
          <p:nvPr/>
        </p:nvSpPr>
        <p:spPr bwMode="auto">
          <a:xfrm>
            <a:off x="2370138" y="3943350"/>
            <a:ext cx="5194300" cy="954088"/>
          </a:xfrm>
          <a:prstGeom prst="rect">
            <a:avLst/>
          </a:prstGeom>
          <a:noFill/>
          <a:ln w="9525">
            <a:noFill/>
            <a:miter lim="800000"/>
            <a:headEnd/>
            <a:tailEnd/>
          </a:ln>
        </p:spPr>
        <p:txBody>
          <a:bodyPr>
            <a:spAutoFit/>
          </a:bodyPr>
          <a:lstStyle/>
          <a:p>
            <a:pPr eaLnBrk="1" hangingPunct="1"/>
            <a:r>
              <a:rPr lang="en-US" sz="2800">
                <a:solidFill>
                  <a:srgbClr val="330D00"/>
                </a:solidFill>
              </a:rPr>
              <a:t>William Blake (Poet)</a:t>
            </a:r>
          </a:p>
          <a:p>
            <a:pPr eaLnBrk="1" hangingPunct="1"/>
            <a:r>
              <a:rPr lang="en-US" sz="2800">
                <a:solidFill>
                  <a:srgbClr val="330D00"/>
                </a:solidFill>
              </a:rPr>
              <a:t>Eugène Delacroix (Artist)</a:t>
            </a:r>
            <a:endParaRPr lang="en-US" sz="2000">
              <a:solidFill>
                <a:srgbClr val="330D00"/>
              </a:solidFill>
            </a:endParaRPr>
          </a:p>
        </p:txBody>
      </p:sp>
      <p:sp>
        <p:nvSpPr>
          <p:cNvPr id="15" name="Rectangle 14"/>
          <p:cNvSpPr>
            <a:spLocks noChangeArrowheads="1"/>
          </p:cNvSpPr>
          <p:nvPr/>
        </p:nvSpPr>
        <p:spPr bwMode="auto">
          <a:xfrm>
            <a:off x="2370138" y="4948238"/>
            <a:ext cx="5449887" cy="892175"/>
          </a:xfrm>
          <a:prstGeom prst="rect">
            <a:avLst/>
          </a:prstGeom>
          <a:noFill/>
          <a:ln w="9525">
            <a:noFill/>
            <a:miter lim="800000"/>
            <a:headEnd/>
            <a:tailEnd/>
          </a:ln>
        </p:spPr>
        <p:txBody>
          <a:bodyPr>
            <a:spAutoFit/>
          </a:bodyPr>
          <a:lstStyle/>
          <a:p>
            <a:pPr eaLnBrk="1" hangingPunct="1"/>
            <a:r>
              <a:rPr lang="en-US" sz="2600" i="1">
                <a:solidFill>
                  <a:srgbClr val="330D00"/>
                </a:solidFill>
              </a:rPr>
              <a:t>The Sorrows of Young Werther</a:t>
            </a:r>
          </a:p>
          <a:p>
            <a:pPr eaLnBrk="1" hangingPunct="1"/>
            <a:r>
              <a:rPr lang="en-US" sz="2600" i="1">
                <a:solidFill>
                  <a:srgbClr val="330D00"/>
                </a:solidFill>
              </a:rPr>
              <a:t>Frankenstein		Blake</a:t>
            </a:r>
            <a:r>
              <a:rPr lang="en-US" altLang="fr-CA" sz="2600" i="1">
                <a:solidFill>
                  <a:srgbClr val="330D00"/>
                </a:solidFill>
              </a:rPr>
              <a:t>’</a:t>
            </a:r>
            <a:r>
              <a:rPr lang="en-US" sz="2600" i="1">
                <a:solidFill>
                  <a:srgbClr val="330D00"/>
                </a:solidFill>
              </a:rPr>
              <a:t>s Poetry</a:t>
            </a:r>
          </a:p>
        </p:txBody>
      </p:sp>
      <p:sp>
        <p:nvSpPr>
          <p:cNvPr id="19" name="TextBox 18"/>
          <p:cNvSpPr txBox="1"/>
          <p:nvPr/>
        </p:nvSpPr>
        <p:spPr>
          <a:xfrm>
            <a:off x="1487596" y="1667578"/>
            <a:ext cx="6512706" cy="1384995"/>
          </a:xfrm>
          <a:prstGeom prst="rect">
            <a:avLst/>
          </a:prstGeom>
          <a:noFill/>
        </p:spPr>
        <p:txBody>
          <a:bodyPr numCol="2">
            <a:spAutoFit/>
          </a:bodyPr>
          <a:lstStyle/>
          <a:p>
            <a:pPr algn="ctr" eaLnBrk="1" fontAlgn="auto" hangingPunct="1">
              <a:spcBef>
                <a:spcPts val="0"/>
              </a:spcBef>
              <a:spcAft>
                <a:spcPts val="0"/>
              </a:spcAft>
              <a:defRPr/>
            </a:pPr>
            <a:r>
              <a:rPr lang="en-US" sz="2800" b="1" dirty="0">
                <a:solidFill>
                  <a:schemeClr val="tx2">
                    <a:lumMod val="50000"/>
                  </a:schemeClr>
                </a:solidFill>
                <a:latin typeface="+mn-lt"/>
                <a:ea typeface="+mn-ea"/>
              </a:rPr>
              <a:t>Beauty</a:t>
            </a:r>
          </a:p>
          <a:p>
            <a:pPr algn="ctr" eaLnBrk="1" fontAlgn="auto" hangingPunct="1">
              <a:spcBef>
                <a:spcPts val="0"/>
              </a:spcBef>
              <a:spcAft>
                <a:spcPts val="0"/>
              </a:spcAft>
              <a:defRPr/>
            </a:pPr>
            <a:r>
              <a:rPr lang="en-US" sz="2800" b="1" dirty="0">
                <a:solidFill>
                  <a:schemeClr val="tx2">
                    <a:lumMod val="50000"/>
                  </a:schemeClr>
                </a:solidFill>
                <a:latin typeface="+mn-lt"/>
                <a:ea typeface="+mn-ea"/>
              </a:rPr>
              <a:t>Nature</a:t>
            </a:r>
          </a:p>
          <a:p>
            <a:pPr algn="ctr" eaLnBrk="1" fontAlgn="auto" hangingPunct="1">
              <a:spcBef>
                <a:spcPts val="0"/>
              </a:spcBef>
              <a:spcAft>
                <a:spcPts val="0"/>
              </a:spcAft>
              <a:defRPr/>
            </a:pPr>
            <a:r>
              <a:rPr lang="en-US" sz="2800" b="1" dirty="0">
                <a:solidFill>
                  <a:schemeClr val="tx2">
                    <a:lumMod val="50000"/>
                  </a:schemeClr>
                </a:solidFill>
                <a:latin typeface="+mn-lt"/>
                <a:ea typeface="+mn-ea"/>
              </a:rPr>
              <a:t/>
            </a:r>
            <a:br>
              <a:rPr lang="en-US" sz="2800" b="1" dirty="0">
                <a:solidFill>
                  <a:schemeClr val="tx2">
                    <a:lumMod val="50000"/>
                  </a:schemeClr>
                </a:solidFill>
                <a:latin typeface="+mn-lt"/>
                <a:ea typeface="+mn-ea"/>
              </a:rPr>
            </a:br>
            <a:r>
              <a:rPr lang="en-US" sz="2800" b="1" dirty="0">
                <a:solidFill>
                  <a:schemeClr val="tx2">
                    <a:lumMod val="50000"/>
                  </a:schemeClr>
                </a:solidFill>
                <a:latin typeface="+mn-lt"/>
                <a:ea typeface="+mn-ea"/>
              </a:rPr>
              <a:t>Nostalgia</a:t>
            </a:r>
            <a:endParaRPr lang="en-US" sz="2800" b="1" strike="sngStrike" dirty="0">
              <a:solidFill>
                <a:schemeClr val="tx2">
                  <a:lumMod val="50000"/>
                </a:schemeClr>
              </a:solidFill>
              <a:latin typeface="+mn-lt"/>
              <a:ea typeface="+mn-ea"/>
            </a:endParaRPr>
          </a:p>
          <a:p>
            <a:pPr algn="ctr" eaLnBrk="1" fontAlgn="auto" hangingPunct="1">
              <a:spcBef>
                <a:spcPts val="0"/>
              </a:spcBef>
              <a:spcAft>
                <a:spcPts val="0"/>
              </a:spcAft>
              <a:defRPr/>
            </a:pPr>
            <a:r>
              <a:rPr lang="en-US" sz="2800" b="1" strike="sngStrike" dirty="0">
                <a:solidFill>
                  <a:schemeClr val="tx2">
                    <a:lumMod val="50000"/>
                  </a:schemeClr>
                </a:solidFill>
                <a:latin typeface="+mn-lt"/>
                <a:ea typeface="+mn-ea"/>
              </a:rPr>
              <a:t>Enlightenment</a:t>
            </a:r>
          </a:p>
        </p:txBody>
      </p:sp>
      <p:sp>
        <p:nvSpPr>
          <p:cNvPr id="17" name="TextBox 16">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L</a:t>
            </a:r>
          </a:p>
        </p:txBody>
      </p:sp>
      <p:sp>
        <p:nvSpPr>
          <p:cNvPr id="18" name="TextBox 17">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C</a:t>
            </a:r>
          </a:p>
        </p:txBody>
      </p:sp>
      <p:sp>
        <p:nvSpPr>
          <p:cNvPr id="20" name="TextBox 19">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defPPr>
              <a:defRPr lang="en-US"/>
            </a:defPPr>
            <a:lvl1pPr algn="ctr" eaLnBrk="0" fontAlgn="base" hangingPunct="0">
              <a:spcBef>
                <a:spcPct val="0"/>
              </a:spcBef>
              <a:spcAft>
                <a:spcPct val="0"/>
              </a:spcAft>
              <a:defRPr sz="32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latin typeface="+mn-lt"/>
                <a:ea typeface="+mn-ea"/>
              </a:rPr>
              <a:t>R</a:t>
            </a:r>
          </a:p>
        </p:txBody>
      </p:sp>
      <p:sp>
        <p:nvSpPr>
          <p:cNvPr id="21" name="TextBox 20">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N</a:t>
            </a:r>
          </a:p>
        </p:txBody>
      </p:sp>
      <p:sp>
        <p:nvSpPr>
          <p:cNvPr id="22" name="TextBox 21">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S</a:t>
            </a:r>
          </a:p>
        </p:txBody>
      </p:sp>
      <p:sp>
        <p:nvSpPr>
          <p:cNvPr id="23" name="TextBox 22">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fr-CA" smtClean="0"/>
          </a:p>
        </p:txBody>
      </p:sp>
      <p:pic>
        <p:nvPicPr>
          <p:cNvPr id="7171" name="Content Placeholder 3" descr="reform-issue-from-the-political-spectrum.jpg"/>
          <p:cNvPicPr>
            <a:picLocks noGrp="1" noChangeAspect="1"/>
          </p:cNvPicPr>
          <p:nvPr>
            <p:ph idx="1"/>
          </p:nvPr>
        </p:nvPicPr>
        <p:blipFill>
          <a:blip r:embed="rId2" cstate="print"/>
          <a:srcRect l="-18234" r="-18234"/>
          <a:stretch>
            <a:fillRect/>
          </a:stretch>
        </p:blipFill>
        <p:spPr>
          <a:xfrm>
            <a:off x="-1320343" y="0"/>
            <a:ext cx="11702584" cy="643596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AD3F6"/>
            </a:gs>
            <a:gs pos="9000">
              <a:srgbClr val="CAD3F6"/>
            </a:gs>
            <a:gs pos="63000">
              <a:srgbClr val="EBF1DE"/>
            </a:gs>
            <a:gs pos="100000">
              <a:srgbClr val="C6D9F1"/>
            </a:gs>
          </a:gsLst>
          <a:lin ang="2700000" scaled="1"/>
        </a:gra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NATIONALISM</a:t>
                      </a:r>
                      <a:endParaRPr kumimoji="0" lang="en-US" sz="2400" b="1"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Mixes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t Play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Proponent(s)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Document(s)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Rectangle 2"/>
          <p:cNvSpPr/>
          <p:nvPr/>
        </p:nvSpPr>
        <p:spPr>
          <a:xfrm>
            <a:off x="3035300" y="996950"/>
            <a:ext cx="4175125" cy="523875"/>
          </a:xfrm>
          <a:prstGeom prst="rect">
            <a:avLst/>
          </a:prstGeom>
        </p:spPr>
        <p:txBody>
          <a:bodyPr wrap="none">
            <a:spAutoFit/>
          </a:bodyPr>
          <a:lstStyle/>
          <a:p>
            <a:pPr marL="85725" eaLnBrk="1" fontAlgn="auto" hangingPunct="1">
              <a:spcBef>
                <a:spcPts val="0"/>
              </a:spcBef>
              <a:spcAft>
                <a:spcPts val="0"/>
              </a:spcAft>
              <a:defRPr/>
            </a:pPr>
            <a:r>
              <a:rPr lang="en-US" sz="2800" b="1" dirty="0">
                <a:solidFill>
                  <a:schemeClr val="tx2">
                    <a:lumMod val="50000"/>
                  </a:schemeClr>
                </a:solidFill>
                <a:latin typeface="+mn-lt"/>
                <a:ea typeface="+mn-ea"/>
              </a:rPr>
              <a:t>ALL </a:t>
            </a:r>
            <a:r>
              <a:rPr lang="en-US" sz="2000" i="1" dirty="0">
                <a:solidFill>
                  <a:schemeClr val="tx2">
                    <a:lumMod val="50000"/>
                  </a:schemeClr>
                </a:solidFill>
                <a:latin typeface="+mn-lt"/>
                <a:ea typeface="+mn-ea"/>
              </a:rPr>
              <a:t>(Nationality Transcends Class)</a:t>
            </a:r>
            <a:endParaRPr lang="en-US" sz="2000" i="1" dirty="0">
              <a:solidFill>
                <a:schemeClr val="tx2">
                  <a:lumMod val="50000"/>
                </a:schemeClr>
              </a:solidFill>
              <a:latin typeface="Calibri"/>
              <a:ea typeface="Calibri"/>
              <a:cs typeface="Times New Roman"/>
            </a:endParaRPr>
          </a:p>
        </p:txBody>
      </p:sp>
      <p:sp>
        <p:nvSpPr>
          <p:cNvPr id="5" name="Rectangle 4"/>
          <p:cNvSpPr/>
          <p:nvPr/>
        </p:nvSpPr>
        <p:spPr>
          <a:xfrm>
            <a:off x="709613" y="3024188"/>
            <a:ext cx="3876675" cy="831850"/>
          </a:xfrm>
          <a:prstGeom prst="rect">
            <a:avLst/>
          </a:prstGeom>
        </p:spPr>
        <p:txBody>
          <a:bodyPr>
            <a:spAutoFit/>
          </a:bodyPr>
          <a:lstStyle/>
          <a:p>
            <a:pPr eaLnBrk="1" fontAlgn="auto" hangingPunct="1">
              <a:spcBef>
                <a:spcPts val="0"/>
              </a:spcBef>
              <a:spcAft>
                <a:spcPts val="0"/>
              </a:spcAft>
              <a:defRPr/>
            </a:pPr>
            <a:r>
              <a:rPr lang="en-US" sz="2400" dirty="0">
                <a:solidFill>
                  <a:schemeClr val="tx2">
                    <a:lumMod val="50000"/>
                  </a:schemeClr>
                </a:solidFill>
                <a:latin typeface="+mn-lt"/>
                <a:ea typeface="+mn-ea"/>
              </a:rPr>
              <a:t>Liberalism </a:t>
            </a:r>
            <a:r>
              <a:rPr lang="en-US" sz="1600" dirty="0">
                <a:solidFill>
                  <a:schemeClr val="tx2">
                    <a:lumMod val="50000"/>
                  </a:schemeClr>
                </a:solidFill>
                <a:latin typeface="+mn-lt"/>
                <a:ea typeface="+mn-ea"/>
              </a:rPr>
              <a:t>(Self-Determination)</a:t>
            </a:r>
          </a:p>
          <a:p>
            <a:pPr eaLnBrk="1" fontAlgn="auto" hangingPunct="1">
              <a:spcBef>
                <a:spcPts val="0"/>
              </a:spcBef>
              <a:spcAft>
                <a:spcPts val="0"/>
              </a:spcAft>
              <a:defRPr/>
            </a:pPr>
            <a:r>
              <a:rPr lang="en-US" sz="2400" dirty="0">
                <a:solidFill>
                  <a:srgbClr val="661900">
                    <a:lumMod val="50000"/>
                  </a:srgbClr>
                </a:solidFill>
                <a:latin typeface="+mn-lt"/>
                <a:ea typeface="+mn-ea"/>
              </a:rPr>
              <a:t>Romanticism </a:t>
            </a:r>
            <a:r>
              <a:rPr lang="en-US" sz="1600" dirty="0">
                <a:solidFill>
                  <a:srgbClr val="661900">
                    <a:lumMod val="50000"/>
                  </a:srgbClr>
                </a:solidFill>
                <a:latin typeface="+mn-lt"/>
                <a:ea typeface="+mn-ea"/>
              </a:rPr>
              <a:t>(Beauty &amp; Ideals)</a:t>
            </a:r>
            <a:endParaRPr lang="en-US" sz="1200" b="1" dirty="0">
              <a:solidFill>
                <a:srgbClr val="661900">
                  <a:lumMod val="50000"/>
                </a:srgbClr>
              </a:solidFill>
              <a:latin typeface="Calibri"/>
              <a:ea typeface="Calibri"/>
              <a:cs typeface="Times New Roman"/>
            </a:endParaRPr>
          </a:p>
        </p:txBody>
      </p:sp>
      <p:sp>
        <p:nvSpPr>
          <p:cNvPr id="6" name="Rectangle 5"/>
          <p:cNvSpPr/>
          <p:nvPr/>
        </p:nvSpPr>
        <p:spPr>
          <a:xfrm>
            <a:off x="4571999" y="3123541"/>
            <a:ext cx="4303059" cy="584775"/>
          </a:xfrm>
          <a:prstGeom prst="rect">
            <a:avLst/>
          </a:prstGeom>
        </p:spPr>
        <p:txBody>
          <a:bodyPr>
            <a:spAutoFit/>
          </a:bodyPr>
          <a:lstStyle/>
          <a:p>
            <a:pPr algn="ctr" eaLnBrk="1" fontAlgn="auto" hangingPunct="1">
              <a:spcBef>
                <a:spcPts val="0"/>
              </a:spcBef>
              <a:spcAft>
                <a:spcPts val="0"/>
              </a:spcAft>
              <a:defRPr/>
            </a:pPr>
            <a:r>
              <a:rPr lang="en-US" sz="3200" b="1" strike="sngStrike" dirty="0">
                <a:solidFill>
                  <a:schemeClr val="tx2">
                    <a:lumMod val="50000"/>
                  </a:schemeClr>
                </a:solidFill>
                <a:latin typeface="+mn-lt"/>
                <a:ea typeface="+mn-ea"/>
              </a:rPr>
              <a:t>Conservatism</a:t>
            </a:r>
          </a:p>
        </p:txBody>
      </p:sp>
      <p:sp>
        <p:nvSpPr>
          <p:cNvPr id="13" name="Rectangle 12"/>
          <p:cNvSpPr/>
          <p:nvPr/>
        </p:nvSpPr>
        <p:spPr>
          <a:xfrm>
            <a:off x="2370138" y="3943350"/>
            <a:ext cx="5194300" cy="954088"/>
          </a:xfrm>
          <a:prstGeom prst="rect">
            <a:avLst/>
          </a:prstGeom>
        </p:spPr>
        <p:txBody>
          <a:bodyPr>
            <a:spAutoFit/>
          </a:bodyPr>
          <a:lstStyle/>
          <a:p>
            <a:pPr eaLnBrk="1" fontAlgn="auto" hangingPunct="1">
              <a:spcBef>
                <a:spcPts val="0"/>
              </a:spcBef>
              <a:spcAft>
                <a:spcPts val="0"/>
              </a:spcAft>
              <a:defRPr/>
            </a:pPr>
            <a:r>
              <a:rPr lang="en-US" sz="2800" dirty="0">
                <a:solidFill>
                  <a:schemeClr val="tx2">
                    <a:lumMod val="50000"/>
                  </a:schemeClr>
                </a:solidFill>
                <a:latin typeface="+mn-lt"/>
                <a:ea typeface="+mn-ea"/>
              </a:rPr>
              <a:t>Mazzini (Italy)</a:t>
            </a:r>
          </a:p>
          <a:p>
            <a:pPr eaLnBrk="1" fontAlgn="auto" hangingPunct="1">
              <a:spcBef>
                <a:spcPts val="0"/>
              </a:spcBef>
              <a:spcAft>
                <a:spcPts val="0"/>
              </a:spcAft>
              <a:defRPr/>
            </a:pPr>
            <a:r>
              <a:rPr lang="en-US" sz="2800" dirty="0">
                <a:solidFill>
                  <a:schemeClr val="tx2">
                    <a:lumMod val="50000"/>
                  </a:schemeClr>
                </a:solidFill>
                <a:latin typeface="+mn-lt"/>
                <a:ea typeface="+mn-ea"/>
              </a:rPr>
              <a:t>Hegel </a:t>
            </a:r>
            <a:r>
              <a:rPr lang="en-US" sz="2000" dirty="0">
                <a:solidFill>
                  <a:schemeClr val="tx2">
                    <a:lumMod val="50000"/>
                  </a:schemeClr>
                </a:solidFill>
                <a:latin typeface="+mn-lt"/>
                <a:ea typeface="+mn-ea"/>
              </a:rPr>
              <a:t>(German Philosopher)</a:t>
            </a:r>
          </a:p>
        </p:txBody>
      </p:sp>
      <p:sp>
        <p:nvSpPr>
          <p:cNvPr id="15" name="Rectangle 14"/>
          <p:cNvSpPr>
            <a:spLocks noChangeArrowheads="1"/>
          </p:cNvSpPr>
          <p:nvPr/>
        </p:nvSpPr>
        <p:spPr bwMode="auto">
          <a:xfrm>
            <a:off x="2370138" y="4948238"/>
            <a:ext cx="5449887" cy="892175"/>
          </a:xfrm>
          <a:prstGeom prst="rect">
            <a:avLst/>
          </a:prstGeom>
          <a:noFill/>
          <a:ln w="9525">
            <a:noFill/>
            <a:miter lim="800000"/>
            <a:headEnd/>
            <a:tailEnd/>
          </a:ln>
        </p:spPr>
        <p:txBody>
          <a:bodyPr>
            <a:spAutoFit/>
          </a:bodyPr>
          <a:lstStyle/>
          <a:p>
            <a:pPr eaLnBrk="1" hangingPunct="1"/>
            <a:r>
              <a:rPr lang="en-US" sz="2600" i="1">
                <a:solidFill>
                  <a:srgbClr val="330D00"/>
                </a:solidFill>
              </a:rPr>
              <a:t>The Duties of Man </a:t>
            </a:r>
            <a:r>
              <a:rPr lang="en-US" sz="2600">
                <a:solidFill>
                  <a:srgbClr val="330D00"/>
                </a:solidFill>
              </a:rPr>
              <a:t>(Mazzini)</a:t>
            </a:r>
            <a:endParaRPr lang="en-US" sz="2600" i="1">
              <a:solidFill>
                <a:srgbClr val="330D00"/>
              </a:solidFill>
            </a:endParaRPr>
          </a:p>
          <a:p>
            <a:pPr eaLnBrk="1" hangingPunct="1"/>
            <a:r>
              <a:rPr lang="en-US" sz="2600" i="1">
                <a:solidFill>
                  <a:srgbClr val="330D00"/>
                </a:solidFill>
              </a:rPr>
              <a:t>Grimm</a:t>
            </a:r>
            <a:r>
              <a:rPr lang="en-US" altLang="fr-CA" sz="2600" i="1">
                <a:solidFill>
                  <a:srgbClr val="330D00"/>
                </a:solidFill>
              </a:rPr>
              <a:t>’</a:t>
            </a:r>
            <a:r>
              <a:rPr lang="en-US" sz="2600" i="1">
                <a:solidFill>
                  <a:srgbClr val="330D00"/>
                </a:solidFill>
              </a:rPr>
              <a:t>s Fairy Tales</a:t>
            </a:r>
            <a:endParaRPr lang="en-US" sz="2600" i="1">
              <a:solidFill>
                <a:srgbClr val="330D00"/>
              </a:solidFill>
              <a:latin typeface="Calibri" pitchFamily="34" charset="0"/>
            </a:endParaRPr>
          </a:p>
        </p:txBody>
      </p:sp>
      <p:sp>
        <p:nvSpPr>
          <p:cNvPr id="19" name="TextBox 18"/>
          <p:cNvSpPr txBox="1"/>
          <p:nvPr/>
        </p:nvSpPr>
        <p:spPr>
          <a:xfrm>
            <a:off x="641443" y="2022426"/>
            <a:ext cx="8054908" cy="523220"/>
          </a:xfrm>
          <a:prstGeom prst="rect">
            <a:avLst/>
          </a:prstGeom>
          <a:noFill/>
        </p:spPr>
        <p:txBody>
          <a:bodyPr numCol="3">
            <a:spAutoFit/>
          </a:bodyPr>
          <a:lstStyle/>
          <a:p>
            <a:pPr algn="ctr" eaLnBrk="1" fontAlgn="auto" hangingPunct="1">
              <a:spcBef>
                <a:spcPts val="0"/>
              </a:spcBef>
              <a:spcAft>
                <a:spcPts val="0"/>
              </a:spcAft>
              <a:defRPr/>
            </a:pPr>
            <a:r>
              <a:rPr lang="en-US" sz="2800" b="1" dirty="0">
                <a:solidFill>
                  <a:schemeClr val="tx2">
                    <a:lumMod val="50000"/>
                  </a:schemeClr>
                </a:solidFill>
                <a:latin typeface="+mn-lt"/>
                <a:ea typeface="+mn-ea"/>
              </a:rPr>
              <a:t>Spirit </a:t>
            </a:r>
            <a:r>
              <a:rPr lang="en-US" sz="2400" i="1" dirty="0">
                <a:solidFill>
                  <a:schemeClr val="tx2">
                    <a:lumMod val="50000"/>
                  </a:schemeClr>
                </a:solidFill>
                <a:latin typeface="+mn-lt"/>
                <a:ea typeface="+mn-ea"/>
              </a:rPr>
              <a:t>(</a:t>
            </a:r>
            <a:r>
              <a:rPr lang="en-US" sz="2400" i="1" dirty="0" err="1">
                <a:solidFill>
                  <a:schemeClr val="tx2">
                    <a:lumMod val="50000"/>
                  </a:schemeClr>
                </a:solidFill>
                <a:latin typeface="+mn-lt"/>
                <a:ea typeface="+mn-ea"/>
              </a:rPr>
              <a:t>Volksgeist</a:t>
            </a:r>
            <a:r>
              <a:rPr lang="en-US" sz="2400" i="1" dirty="0">
                <a:solidFill>
                  <a:schemeClr val="tx2">
                    <a:lumMod val="50000"/>
                  </a:schemeClr>
                </a:solidFill>
                <a:latin typeface="+mn-lt"/>
                <a:ea typeface="+mn-ea"/>
              </a:rPr>
              <a:t>)</a:t>
            </a:r>
          </a:p>
          <a:p>
            <a:pPr algn="ctr" eaLnBrk="1" fontAlgn="auto" hangingPunct="1">
              <a:spcBef>
                <a:spcPts val="0"/>
              </a:spcBef>
              <a:spcAft>
                <a:spcPts val="0"/>
              </a:spcAft>
              <a:defRPr/>
            </a:pPr>
            <a:r>
              <a:rPr lang="en-US" sz="2800" b="1" dirty="0">
                <a:solidFill>
                  <a:schemeClr val="tx2">
                    <a:lumMod val="50000"/>
                  </a:schemeClr>
                </a:solidFill>
                <a:latin typeface="+mn-lt"/>
                <a:ea typeface="+mn-ea"/>
              </a:rPr>
              <a:t>Freedom</a:t>
            </a:r>
          </a:p>
          <a:p>
            <a:pPr algn="ctr" eaLnBrk="1" fontAlgn="auto" hangingPunct="1">
              <a:spcBef>
                <a:spcPts val="0"/>
              </a:spcBef>
              <a:spcAft>
                <a:spcPts val="0"/>
              </a:spcAft>
              <a:defRPr/>
            </a:pPr>
            <a:r>
              <a:rPr lang="en-US" sz="2800" b="1" dirty="0">
                <a:solidFill>
                  <a:schemeClr val="tx2">
                    <a:lumMod val="50000"/>
                  </a:schemeClr>
                </a:solidFill>
                <a:latin typeface="+mn-lt"/>
                <a:ea typeface="+mn-ea"/>
              </a:rPr>
              <a:t>Independence</a:t>
            </a:r>
          </a:p>
        </p:txBody>
      </p:sp>
      <p:sp>
        <p:nvSpPr>
          <p:cNvPr id="17" name="TextBox 16">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L</a:t>
            </a:r>
          </a:p>
        </p:txBody>
      </p:sp>
      <p:sp>
        <p:nvSpPr>
          <p:cNvPr id="18" name="TextBox 17">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C</a:t>
            </a:r>
          </a:p>
        </p:txBody>
      </p:sp>
      <p:sp>
        <p:nvSpPr>
          <p:cNvPr id="20" name="TextBox 19">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R</a:t>
            </a:r>
          </a:p>
        </p:txBody>
      </p:sp>
      <p:sp>
        <p:nvSpPr>
          <p:cNvPr id="21" name="TextBox 20">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defPPr>
              <a:defRPr lang="en-US"/>
            </a:defPPr>
            <a:lvl1pPr algn="ctr" eaLnBrk="0" fontAlgn="base" hangingPunct="0">
              <a:spcBef>
                <a:spcPct val="0"/>
              </a:spcBef>
              <a:spcAft>
                <a:spcPct val="0"/>
              </a:spcAft>
              <a:defRPr sz="32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latin typeface="+mn-lt"/>
                <a:ea typeface="+mn-ea"/>
              </a:rPr>
              <a:t>N</a:t>
            </a:r>
          </a:p>
        </p:txBody>
      </p:sp>
      <p:sp>
        <p:nvSpPr>
          <p:cNvPr id="22" name="TextBox 21">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S</a:t>
            </a:r>
          </a:p>
        </p:txBody>
      </p:sp>
      <p:sp>
        <p:nvSpPr>
          <p:cNvPr id="23" name="TextBox 22">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File:Eugène Delacroix - La liberté guidant le peuple.jpg"/>
          <p:cNvPicPr>
            <a:picLocks noChangeAspect="1" noChangeArrowheads="1"/>
          </p:cNvPicPr>
          <p:nvPr/>
        </p:nvPicPr>
        <p:blipFill>
          <a:blip r:embed="rId2" cstate="print"/>
          <a:srcRect b="5229"/>
          <a:stretch>
            <a:fillRect/>
          </a:stretch>
        </p:blipFill>
        <p:spPr bwMode="auto">
          <a:xfrm>
            <a:off x="0" y="7938"/>
            <a:ext cx="9134475" cy="6850062"/>
          </a:xfrm>
          <a:prstGeom prst="rect">
            <a:avLst/>
          </a:prstGeom>
          <a:noFill/>
          <a:ln w="9525">
            <a:noFill/>
            <a:miter lim="800000"/>
            <a:headEnd/>
            <a:tailEnd/>
          </a:ln>
        </p:spPr>
      </p:pic>
      <p:sp>
        <p:nvSpPr>
          <p:cNvPr id="5" name="Rectangle 4"/>
          <p:cNvSpPr/>
          <p:nvPr/>
        </p:nvSpPr>
        <p:spPr>
          <a:xfrm>
            <a:off x="0" y="4010025"/>
            <a:ext cx="9134475" cy="2847975"/>
          </a:xfrm>
          <a:prstGeom prst="rect">
            <a:avLst/>
          </a:prstGeom>
          <a:gradFill>
            <a:gsLst>
              <a:gs pos="0">
                <a:schemeClr val="tx1">
                  <a:alpha val="0"/>
                </a:schemeClr>
              </a:gs>
              <a:gs pos="100000">
                <a:schemeClr val="tx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68276" y="4922149"/>
            <a:ext cx="7886700" cy="117385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909E8E84-426E-40dd-AFC4-6F175D3DCCD1}"/>
            <a:ext uri="{91240B29-F687-4f45-9708-019B960494DF}"/>
            <a:ext uri="{FAA26D3D-D897-4be2-8F04-BA451C77F1D7}"/>
          </a:extLst>
        </p:spPr>
        <p:txBody>
          <a:bodyPr rtlCol="0">
            <a:normAutofit fontScale="90000"/>
          </a:bodyPr>
          <a:lstStyle/>
          <a:p>
            <a:pPr algn="r" eaLnBrk="1" fontAlgn="auto" hangingPunct="1">
              <a:lnSpc>
                <a:spcPct val="120000"/>
              </a:lnSpc>
              <a:spcAft>
                <a:spcPts val="0"/>
              </a:spcAft>
              <a:defRPr/>
            </a:pPr>
            <a:r>
              <a:rPr lang="en-US" sz="4000" b="1" i="1" dirty="0" smtClean="0">
                <a:solidFill>
                  <a:schemeClr val="accent3">
                    <a:lumMod val="20000"/>
                    <a:lumOff val="80000"/>
                  </a:schemeClr>
                </a:solidFill>
                <a:effectLst>
                  <a:glow rad="101600">
                    <a:schemeClr val="tx1">
                      <a:alpha val="60000"/>
                    </a:schemeClr>
                  </a:glow>
                  <a:outerShdw blurRad="38100" dist="38100" dir="2700000" algn="tl">
                    <a:srgbClr val="000000">
                      <a:alpha val="43137"/>
                    </a:srgbClr>
                  </a:outerShdw>
                </a:effectLst>
                <a:ea typeface="+mj-ea"/>
                <a:cs typeface="+mj-cs"/>
              </a:rPr>
              <a:t>Liberty Leading the People</a:t>
            </a:r>
            <a:br>
              <a:rPr lang="en-US" sz="4000" b="1" i="1" dirty="0" smtClean="0">
                <a:solidFill>
                  <a:schemeClr val="accent3">
                    <a:lumMod val="20000"/>
                    <a:lumOff val="80000"/>
                  </a:schemeClr>
                </a:solidFill>
                <a:effectLst>
                  <a:glow rad="101600">
                    <a:schemeClr val="tx1">
                      <a:alpha val="60000"/>
                    </a:schemeClr>
                  </a:glow>
                  <a:outerShdw blurRad="38100" dist="38100" dir="2700000" algn="tl">
                    <a:srgbClr val="000000">
                      <a:alpha val="43137"/>
                    </a:srgbClr>
                  </a:outerShdw>
                </a:effectLst>
                <a:ea typeface="+mj-ea"/>
                <a:cs typeface="+mj-cs"/>
              </a:rPr>
            </a:br>
            <a:r>
              <a:rPr lang="en-US" sz="3100" dirty="0" err="1">
                <a:solidFill>
                  <a:schemeClr val="accent3">
                    <a:lumMod val="20000"/>
                    <a:lumOff val="80000"/>
                  </a:schemeClr>
                </a:solidFill>
                <a:effectLst>
                  <a:glow rad="101600">
                    <a:schemeClr val="tx1">
                      <a:alpha val="60000"/>
                    </a:schemeClr>
                  </a:glow>
                </a:effectLst>
                <a:ea typeface="+mj-ea"/>
                <a:cs typeface="+mj-cs"/>
              </a:rPr>
              <a:t>Eugène</a:t>
            </a:r>
            <a:r>
              <a:rPr lang="en-US" sz="3100" dirty="0">
                <a:solidFill>
                  <a:schemeClr val="accent3">
                    <a:lumMod val="20000"/>
                    <a:lumOff val="80000"/>
                  </a:schemeClr>
                </a:solidFill>
                <a:effectLst>
                  <a:glow rad="101600">
                    <a:schemeClr val="tx1">
                      <a:alpha val="60000"/>
                    </a:schemeClr>
                  </a:glow>
                </a:effectLst>
                <a:ea typeface="+mj-ea"/>
                <a:cs typeface="+mj-cs"/>
              </a:rPr>
              <a:t> Delacroix </a:t>
            </a:r>
            <a:r>
              <a:rPr lang="en-US" sz="3100" dirty="0" smtClean="0">
                <a:solidFill>
                  <a:schemeClr val="accent3">
                    <a:lumMod val="20000"/>
                    <a:lumOff val="80000"/>
                  </a:schemeClr>
                </a:solidFill>
                <a:effectLst>
                  <a:glow rad="101600">
                    <a:schemeClr val="tx1">
                      <a:alpha val="60000"/>
                    </a:schemeClr>
                  </a:glow>
                </a:effectLst>
                <a:ea typeface="+mj-ea"/>
                <a:cs typeface="+mj-cs"/>
              </a:rPr>
              <a:t>(1830)</a:t>
            </a:r>
            <a:endParaRPr lang="en-US" sz="4000" b="1" i="1" dirty="0">
              <a:solidFill>
                <a:schemeClr val="accent3">
                  <a:lumMod val="20000"/>
                  <a:lumOff val="80000"/>
                </a:schemeClr>
              </a:solidFill>
              <a:effectLst>
                <a:glow rad="101600">
                  <a:schemeClr val="tx1">
                    <a:alpha val="60000"/>
                  </a:schemeClr>
                </a:glow>
              </a:effectLs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0253F"/>
            </a:gs>
            <a:gs pos="9000">
              <a:srgbClr val="10253F"/>
            </a:gs>
            <a:gs pos="69000">
              <a:srgbClr val="17375E"/>
            </a:gs>
            <a:gs pos="100000">
              <a:srgbClr val="7E232C"/>
            </a:gs>
          </a:gsLst>
          <a:lin ang="2700000" scaled="1"/>
        </a:gra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SOCIALISM</a:t>
                      </a:r>
                      <a:endParaRPr kumimoji="0" lang="en-US" sz="2400" b="1" i="0" u="none"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FDFBD8"/>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Mixes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t Play Well With</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Proponent(s)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rgbClr val="FDFBD8"/>
                          </a:solidFill>
                          <a:effectLst/>
                          <a:latin typeface="High Tower Text" panose="02040502050506030303" pitchFamily="18" charset="0"/>
                          <a:ea typeface="ＭＳ Ｐゴシック" panose="020B0600070205080204" pitchFamily="34" charset="-128"/>
                        </a:rPr>
                        <a:t>Document(s)</a:t>
                      </a:r>
                    </a:p>
                  </a:txBody>
                  <a:tcPr marL="51435" marR="51435" marT="0" marB="0" horzOverflow="overflow">
                    <a:lnL w="12700" cap="flat" cmpd="sng" algn="ctr">
                      <a:solidFill>
                        <a:srgbClr val="FAEFB9"/>
                      </a:solidFill>
                      <a:prstDash val="solid"/>
                      <a:round/>
                      <a:headEnd type="none" w="med" len="med"/>
                      <a:tailEnd type="none" w="med" len="med"/>
                    </a:lnL>
                    <a:lnR w="12700" cap="flat" cmpd="sng" algn="ctr">
                      <a:solidFill>
                        <a:srgbClr val="FAEFB9"/>
                      </a:solidFill>
                      <a:prstDash val="solid"/>
                      <a:round/>
                      <a:headEnd type="none" w="med" len="med"/>
                      <a:tailEnd type="none" w="med" len="med"/>
                    </a:lnR>
                    <a:lnT w="12700" cap="flat" cmpd="sng" algn="ctr">
                      <a:solidFill>
                        <a:srgbClr val="FAEFB9"/>
                      </a:solidFill>
                      <a:prstDash val="solid"/>
                      <a:round/>
                      <a:headEnd type="none" w="med" len="med"/>
                      <a:tailEnd type="none" w="med" len="med"/>
                    </a:lnT>
                    <a:lnB w="12700" cap="flat" cmpd="sng" algn="ctr">
                      <a:solidFill>
                        <a:srgbClr val="FAEFB9"/>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Rectangle 2"/>
          <p:cNvSpPr>
            <a:spLocks noChangeArrowheads="1"/>
          </p:cNvSpPr>
          <p:nvPr/>
        </p:nvSpPr>
        <p:spPr bwMode="auto">
          <a:xfrm>
            <a:off x="3048000" y="1023938"/>
            <a:ext cx="2493963" cy="461962"/>
          </a:xfrm>
          <a:prstGeom prst="rect">
            <a:avLst/>
          </a:prstGeom>
          <a:noFill/>
          <a:ln w="9525">
            <a:noFill/>
            <a:miter lim="800000"/>
            <a:headEnd/>
            <a:tailEnd/>
          </a:ln>
        </p:spPr>
        <p:txBody>
          <a:bodyPr wrap="none">
            <a:spAutoFit/>
          </a:bodyPr>
          <a:lstStyle/>
          <a:p>
            <a:pPr marL="85725" eaLnBrk="1" hangingPunct="1"/>
            <a:r>
              <a:rPr lang="en-US" sz="2400" b="1">
                <a:solidFill>
                  <a:srgbClr val="FFF8D7"/>
                </a:solidFill>
              </a:rPr>
              <a:t>Working Classes</a:t>
            </a:r>
            <a:endParaRPr lang="en-US" sz="2100" b="1">
              <a:solidFill>
                <a:srgbClr val="FFF8D7"/>
              </a:solidFill>
              <a:latin typeface="Calibri" pitchFamily="34" charset="0"/>
            </a:endParaRPr>
          </a:p>
        </p:txBody>
      </p:sp>
      <p:sp>
        <p:nvSpPr>
          <p:cNvPr id="5" name="Rectangle 4"/>
          <p:cNvSpPr>
            <a:spLocks noChangeArrowheads="1"/>
          </p:cNvSpPr>
          <p:nvPr/>
        </p:nvSpPr>
        <p:spPr bwMode="auto">
          <a:xfrm>
            <a:off x="336550" y="3148013"/>
            <a:ext cx="4262438" cy="460375"/>
          </a:xfrm>
          <a:prstGeom prst="rect">
            <a:avLst/>
          </a:prstGeom>
          <a:noFill/>
          <a:ln w="9525">
            <a:noFill/>
            <a:miter lim="800000"/>
            <a:headEnd/>
            <a:tailEnd/>
          </a:ln>
        </p:spPr>
        <p:txBody>
          <a:bodyPr>
            <a:spAutoFit/>
          </a:bodyPr>
          <a:lstStyle/>
          <a:p>
            <a:pPr algn="ctr" eaLnBrk="1" hangingPunct="1"/>
            <a:r>
              <a:rPr lang="en-US" sz="2400">
                <a:solidFill>
                  <a:srgbClr val="FFF8D7"/>
                </a:solidFill>
              </a:rPr>
              <a:t>It</a:t>
            </a:r>
            <a:r>
              <a:rPr lang="en-US" altLang="fr-CA" sz="2400">
                <a:solidFill>
                  <a:srgbClr val="FFF8D7"/>
                </a:solidFill>
              </a:rPr>
              <a:t>’</a:t>
            </a:r>
            <a:r>
              <a:rPr lang="en-US" sz="2400">
                <a:solidFill>
                  <a:srgbClr val="FFF8D7"/>
                </a:solidFill>
              </a:rPr>
              <a:t>s Complicated</a:t>
            </a:r>
            <a:endParaRPr lang="en-US" sz="1200" b="1">
              <a:solidFill>
                <a:srgbClr val="FFF8D7"/>
              </a:solidFill>
              <a:latin typeface="Calibri" pitchFamily="34" charset="0"/>
            </a:endParaRPr>
          </a:p>
        </p:txBody>
      </p:sp>
      <p:sp>
        <p:nvSpPr>
          <p:cNvPr id="6" name="Rectangle 5"/>
          <p:cNvSpPr/>
          <p:nvPr/>
        </p:nvSpPr>
        <p:spPr>
          <a:xfrm>
            <a:off x="4571999" y="3014357"/>
            <a:ext cx="4303059" cy="830997"/>
          </a:xfrm>
          <a:prstGeom prst="rect">
            <a:avLst/>
          </a:prstGeom>
        </p:spPr>
        <p:txBody>
          <a:bodyPr>
            <a:spAutoFit/>
          </a:bodyPr>
          <a:lstStyle/>
          <a:p>
            <a:pPr algn="ctr" eaLnBrk="1" fontAlgn="auto" hangingPunct="1">
              <a:spcBef>
                <a:spcPts val="0"/>
              </a:spcBef>
              <a:spcAft>
                <a:spcPts val="0"/>
              </a:spcAft>
              <a:defRPr/>
            </a:pPr>
            <a:r>
              <a:rPr lang="en-US" sz="2400" b="1" strike="sngStrike" dirty="0">
                <a:solidFill>
                  <a:schemeClr val="accent5"/>
                </a:solidFill>
                <a:latin typeface="+mn-lt"/>
                <a:ea typeface="+mn-ea"/>
              </a:rPr>
              <a:t>Conservatism   </a:t>
            </a:r>
          </a:p>
          <a:p>
            <a:pPr algn="ctr" eaLnBrk="1" fontAlgn="auto" hangingPunct="1">
              <a:spcBef>
                <a:spcPts val="0"/>
              </a:spcBef>
              <a:spcAft>
                <a:spcPts val="0"/>
              </a:spcAft>
              <a:defRPr/>
            </a:pPr>
            <a:r>
              <a:rPr lang="en-US" sz="2400" b="1" strike="sngStrike" dirty="0">
                <a:solidFill>
                  <a:schemeClr val="accent5"/>
                </a:solidFill>
                <a:latin typeface="+mn-lt"/>
                <a:ea typeface="+mn-ea"/>
              </a:rPr>
              <a:t>LIBERALISM</a:t>
            </a:r>
            <a:endParaRPr lang="en-US" sz="2400" b="1" strike="sngStrike" dirty="0">
              <a:solidFill>
                <a:schemeClr val="accent5"/>
              </a:solidFill>
              <a:latin typeface="Calibri"/>
              <a:ea typeface="Calibri"/>
              <a:cs typeface="Times New Roman"/>
            </a:endParaRPr>
          </a:p>
        </p:txBody>
      </p:sp>
      <p:sp>
        <p:nvSpPr>
          <p:cNvPr id="13" name="Rectangle 12"/>
          <p:cNvSpPr>
            <a:spLocks noChangeArrowheads="1"/>
          </p:cNvSpPr>
          <p:nvPr/>
        </p:nvSpPr>
        <p:spPr bwMode="auto">
          <a:xfrm>
            <a:off x="1160463" y="4148138"/>
            <a:ext cx="5195887" cy="522287"/>
          </a:xfrm>
          <a:prstGeom prst="rect">
            <a:avLst/>
          </a:prstGeom>
          <a:noFill/>
          <a:ln w="9525">
            <a:noFill/>
            <a:miter lim="800000"/>
            <a:headEnd/>
            <a:tailEnd/>
          </a:ln>
        </p:spPr>
        <p:txBody>
          <a:bodyPr>
            <a:spAutoFit/>
          </a:bodyPr>
          <a:lstStyle/>
          <a:p>
            <a:pPr eaLnBrk="1" hangingPunct="1"/>
            <a:r>
              <a:rPr lang="en-US" sz="2800">
                <a:solidFill>
                  <a:srgbClr val="FFF8D7"/>
                </a:solidFill>
              </a:rPr>
              <a:t>Louis Blanc, Karl Marx</a:t>
            </a:r>
            <a:endParaRPr lang="en-US" sz="2400">
              <a:solidFill>
                <a:srgbClr val="FFF8D7"/>
              </a:solidFill>
              <a:latin typeface="Calibri" pitchFamily="34" charset="0"/>
            </a:endParaRPr>
          </a:p>
        </p:txBody>
      </p:sp>
      <p:sp>
        <p:nvSpPr>
          <p:cNvPr id="15" name="Rectangle 14"/>
          <p:cNvSpPr>
            <a:spLocks noChangeArrowheads="1"/>
          </p:cNvSpPr>
          <p:nvPr/>
        </p:nvSpPr>
        <p:spPr bwMode="auto">
          <a:xfrm>
            <a:off x="1160463" y="5289550"/>
            <a:ext cx="7669212" cy="522288"/>
          </a:xfrm>
          <a:prstGeom prst="rect">
            <a:avLst/>
          </a:prstGeom>
          <a:noFill/>
          <a:ln w="9525">
            <a:noFill/>
            <a:miter lim="800000"/>
            <a:headEnd/>
            <a:tailEnd/>
          </a:ln>
        </p:spPr>
        <p:txBody>
          <a:bodyPr>
            <a:spAutoFit/>
          </a:bodyPr>
          <a:lstStyle/>
          <a:p>
            <a:pPr eaLnBrk="1" hangingPunct="1"/>
            <a:r>
              <a:rPr lang="en-US" sz="2800" i="1">
                <a:solidFill>
                  <a:srgbClr val="FFF8D7"/>
                </a:solidFill>
              </a:rPr>
              <a:t>Organization of Work, The Communist Manifesto</a:t>
            </a:r>
            <a:endParaRPr lang="en-US" sz="2400" i="1">
              <a:solidFill>
                <a:srgbClr val="FFF8D7"/>
              </a:solidFill>
              <a:latin typeface="Calibri" pitchFamily="34" charset="0"/>
            </a:endParaRPr>
          </a:p>
        </p:txBody>
      </p:sp>
      <p:sp>
        <p:nvSpPr>
          <p:cNvPr id="19" name="TextBox 18"/>
          <p:cNvSpPr txBox="1"/>
          <p:nvPr/>
        </p:nvSpPr>
        <p:spPr>
          <a:xfrm>
            <a:off x="1524000" y="1612986"/>
            <a:ext cx="7254240" cy="1015663"/>
          </a:xfrm>
          <a:prstGeom prst="rect">
            <a:avLst/>
          </a:prstGeom>
          <a:noFill/>
        </p:spPr>
        <p:txBody>
          <a:bodyPr numCol="3">
            <a:spAutoFit/>
          </a:bodyPr>
          <a:lstStyle/>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JUSTICE</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EQUALITY</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FAIRNESS</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Harmony</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Cooperation</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Association </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Organization</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Community</a:t>
            </a:r>
          </a:p>
          <a:p>
            <a:pPr algn="ctr" eaLnBrk="1" fontAlgn="auto" hangingPunct="1">
              <a:spcBef>
                <a:spcPts val="0"/>
              </a:spcBef>
              <a:spcAft>
                <a:spcPts val="0"/>
              </a:spcAft>
              <a:defRPr/>
            </a:pPr>
            <a:r>
              <a:rPr lang="en-US" sz="2000" b="1" dirty="0">
                <a:solidFill>
                  <a:schemeClr val="tx2">
                    <a:lumMod val="20000"/>
                    <a:lumOff val="80000"/>
                  </a:schemeClr>
                </a:solidFill>
                <a:latin typeface="+mn-lt"/>
                <a:ea typeface="+mn-ea"/>
              </a:rPr>
              <a:t>FREEDOM</a:t>
            </a:r>
          </a:p>
        </p:txBody>
      </p:sp>
      <p:sp>
        <p:nvSpPr>
          <p:cNvPr id="17" name="TextBox 16">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L</a:t>
            </a:r>
          </a:p>
        </p:txBody>
      </p:sp>
      <p:sp>
        <p:nvSpPr>
          <p:cNvPr id="18" name="TextBox 17">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C</a:t>
            </a:r>
          </a:p>
        </p:txBody>
      </p:sp>
      <p:sp>
        <p:nvSpPr>
          <p:cNvPr id="20" name="TextBox 19">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R</a:t>
            </a:r>
          </a:p>
        </p:txBody>
      </p:sp>
      <p:sp>
        <p:nvSpPr>
          <p:cNvPr id="21" name="TextBox 20">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N</a:t>
            </a:r>
          </a:p>
        </p:txBody>
      </p:sp>
      <p:sp>
        <p:nvSpPr>
          <p:cNvPr id="22" name="TextBox 21">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defPPr>
              <a:defRPr lang="en-US"/>
            </a:defPPr>
            <a:lvl1pPr algn="ctr" eaLnBrk="0" fontAlgn="base" hangingPunct="0">
              <a:spcBef>
                <a:spcPct val="0"/>
              </a:spcBef>
              <a:spcAft>
                <a:spcPct val="0"/>
              </a:spcAft>
              <a:defRPr sz="32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latin typeface="+mn-lt"/>
                <a:ea typeface="+mn-ea"/>
              </a:rPr>
              <a:t>S</a:t>
            </a:r>
          </a:p>
        </p:txBody>
      </p:sp>
      <p:sp>
        <p:nvSpPr>
          <p:cNvPr id="23" name="TextBox 22">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438"/>
            <a:ext cx="7886700" cy="1325562"/>
          </a:xfrm>
        </p:spPr>
        <p:txBody>
          <a:bodyPr rtlCol="0">
            <a:normAutofit/>
          </a:bodyPr>
          <a:lstStyle/>
          <a:p>
            <a:pPr eaLnBrk="1" fontAlgn="auto" hangingPunct="1">
              <a:spcAft>
                <a:spcPts val="0"/>
              </a:spcAft>
              <a:defRPr/>
            </a:pPr>
            <a:r>
              <a:rPr lang="en-US" sz="6600" dirty="0" smtClean="0">
                <a:solidFill>
                  <a:schemeClr val="accent2">
                    <a:lumMod val="20000"/>
                    <a:lumOff val="80000"/>
                  </a:schemeClr>
                </a:solidFill>
                <a:ea typeface="+mj-ea"/>
                <a:cs typeface="+mj-cs"/>
              </a:rPr>
              <a:t>Conservatism</a:t>
            </a:r>
            <a:endParaRPr lang="en-US" sz="6600" dirty="0">
              <a:solidFill>
                <a:schemeClr val="accent2">
                  <a:lumMod val="20000"/>
                  <a:lumOff val="80000"/>
                </a:schemeClr>
              </a:solidFill>
              <a:ea typeface="+mj-ea"/>
              <a:cs typeface="+mj-cs"/>
            </a:endParaRPr>
          </a:p>
        </p:txBody>
      </p:sp>
      <p:sp>
        <p:nvSpPr>
          <p:cNvPr id="4" name="Rectangle 3"/>
          <p:cNvSpPr>
            <a:spLocks noChangeArrowheads="1"/>
          </p:cNvSpPr>
          <p:nvPr/>
        </p:nvSpPr>
        <p:spPr bwMode="auto">
          <a:xfrm>
            <a:off x="4951413" y="3633788"/>
            <a:ext cx="3506787"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SOCIALISM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6" name="Rectangle 5"/>
          <p:cNvSpPr>
            <a:spLocks noChangeArrowheads="1"/>
          </p:cNvSpPr>
          <p:nvPr/>
        </p:nvSpPr>
        <p:spPr bwMode="auto">
          <a:xfrm>
            <a:off x="615950" y="3633788"/>
            <a:ext cx="3670300"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LIBERALISM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7" name="TextBox 6"/>
          <p:cNvSpPr txBox="1"/>
          <p:nvPr/>
        </p:nvSpPr>
        <p:spPr>
          <a:xfrm>
            <a:off x="0" y="1438275"/>
            <a:ext cx="9144000" cy="554038"/>
          </a:xfrm>
          <a:prstGeom prst="rect">
            <a:avLst/>
          </a:prstGeom>
          <a:noFill/>
        </p:spPr>
        <p:txBody>
          <a:bodyPr>
            <a:spAutoFit/>
          </a:bodyPr>
          <a:lstStyle/>
          <a:p>
            <a:pPr algn="ctr" eaLnBrk="1" fontAlgn="auto" hangingPunct="1">
              <a:spcBef>
                <a:spcPts val="0"/>
              </a:spcBef>
              <a:spcAft>
                <a:spcPts val="0"/>
              </a:spcAft>
              <a:defRPr/>
            </a:pPr>
            <a:r>
              <a:rPr lang="en-US" sz="3000" i="1" dirty="0">
                <a:solidFill>
                  <a:schemeClr val="accent5">
                    <a:lumMod val="20000"/>
                    <a:lumOff val="80000"/>
                  </a:schemeClr>
                </a:solidFill>
                <a:latin typeface="+mn-lt"/>
                <a:ea typeface="+mn-ea"/>
              </a:rPr>
              <a:t>The Old Regime Based on Privilege</a:t>
            </a:r>
          </a:p>
        </p:txBody>
      </p:sp>
      <p:sp>
        <p:nvSpPr>
          <p:cNvPr id="16" name="TextBox 15"/>
          <p:cNvSpPr txBox="1"/>
          <p:nvPr/>
        </p:nvSpPr>
        <p:spPr>
          <a:xfrm>
            <a:off x="0" y="2420938"/>
            <a:ext cx="9144000" cy="830262"/>
          </a:xfrm>
          <a:prstGeom prst="rect">
            <a:avLst/>
          </a:prstGeom>
          <a:noFill/>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eaLnBrk="1" hangingPunct="1">
              <a:defRPr/>
            </a:pPr>
            <a:r>
              <a:rPr lang="en-US" sz="4800" b="1" i="1" smtClean="0">
                <a:solidFill>
                  <a:srgbClr val="FF9F81"/>
                </a:solidFill>
                <a:effectLst>
                  <a:outerShdw blurRad="38100" dist="38100" dir="2700000" algn="tl">
                    <a:srgbClr val="C0C0C0"/>
                  </a:outerShdw>
                </a:effectLst>
              </a:rPr>
              <a:t>Two Competing Alternatives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438"/>
            <a:ext cx="7886700" cy="1325562"/>
          </a:xfrm>
        </p:spPr>
        <p:txBody>
          <a:bodyPr rtlCol="0">
            <a:normAutofit/>
          </a:bodyPr>
          <a:lstStyle/>
          <a:p>
            <a:pPr eaLnBrk="1" fontAlgn="auto" hangingPunct="1">
              <a:spcAft>
                <a:spcPts val="0"/>
              </a:spcAft>
              <a:defRPr/>
            </a:pPr>
            <a:r>
              <a:rPr lang="en-US" sz="6600" dirty="0" smtClean="0">
                <a:solidFill>
                  <a:schemeClr val="accent2">
                    <a:lumMod val="20000"/>
                    <a:lumOff val="80000"/>
                  </a:schemeClr>
                </a:solidFill>
                <a:ea typeface="+mj-ea"/>
                <a:cs typeface="+mj-cs"/>
              </a:rPr>
              <a:t>Conservatism</a:t>
            </a:r>
            <a:endParaRPr lang="en-US" sz="6600" dirty="0">
              <a:solidFill>
                <a:schemeClr val="accent2">
                  <a:lumMod val="20000"/>
                  <a:lumOff val="80000"/>
                </a:schemeClr>
              </a:solidFill>
              <a:ea typeface="+mj-ea"/>
              <a:cs typeface="+mj-cs"/>
            </a:endParaRPr>
          </a:p>
        </p:txBody>
      </p:sp>
      <p:sp>
        <p:nvSpPr>
          <p:cNvPr id="4" name="Rectangle 3"/>
          <p:cNvSpPr>
            <a:spLocks noChangeArrowheads="1"/>
          </p:cNvSpPr>
          <p:nvPr/>
        </p:nvSpPr>
        <p:spPr bwMode="auto">
          <a:xfrm>
            <a:off x="4951413" y="3633788"/>
            <a:ext cx="3506787"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SOCIALISM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6" name="Rectangle 5"/>
          <p:cNvSpPr>
            <a:spLocks noChangeArrowheads="1"/>
          </p:cNvSpPr>
          <p:nvPr/>
        </p:nvSpPr>
        <p:spPr bwMode="auto">
          <a:xfrm>
            <a:off x="615950" y="3633788"/>
            <a:ext cx="3670300"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LIBERALISM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7" name="TextBox 6"/>
          <p:cNvSpPr txBox="1"/>
          <p:nvPr/>
        </p:nvSpPr>
        <p:spPr>
          <a:xfrm>
            <a:off x="0" y="1438275"/>
            <a:ext cx="9144000" cy="554038"/>
          </a:xfrm>
          <a:prstGeom prst="rect">
            <a:avLst/>
          </a:prstGeom>
          <a:noFill/>
        </p:spPr>
        <p:txBody>
          <a:bodyPr>
            <a:spAutoFit/>
          </a:bodyPr>
          <a:lstStyle/>
          <a:p>
            <a:pPr algn="ctr" eaLnBrk="1" fontAlgn="auto" hangingPunct="1">
              <a:spcBef>
                <a:spcPts val="0"/>
              </a:spcBef>
              <a:spcAft>
                <a:spcPts val="0"/>
              </a:spcAft>
              <a:defRPr/>
            </a:pPr>
            <a:r>
              <a:rPr lang="en-US" sz="3000" i="1" dirty="0">
                <a:solidFill>
                  <a:schemeClr val="accent5">
                    <a:lumMod val="20000"/>
                    <a:lumOff val="80000"/>
                  </a:schemeClr>
                </a:solidFill>
                <a:latin typeface="+mn-lt"/>
                <a:ea typeface="+mn-ea"/>
              </a:rPr>
              <a:t>The Old Regime Based on Privilege</a:t>
            </a:r>
          </a:p>
        </p:txBody>
      </p:sp>
      <p:cxnSp>
        <p:nvCxnSpPr>
          <p:cNvPr id="9" name="Straight Arrow Connector 8"/>
          <p:cNvCxnSpPr/>
          <p:nvPr/>
        </p:nvCxnSpPr>
        <p:spPr>
          <a:xfrm flipH="1">
            <a:off x="2905125" y="2220913"/>
            <a:ext cx="1679575" cy="1181100"/>
          </a:xfrm>
          <a:prstGeom prst="straightConnector1">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5950" y="5203825"/>
            <a:ext cx="3670300" cy="923925"/>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accent6">
                    <a:lumMod val="90000"/>
                  </a:schemeClr>
                </a:solidFill>
                <a:latin typeface="+mn-lt"/>
                <a:ea typeface="+mn-ea"/>
              </a:rPr>
              <a:t>INDIVIDUALISM</a:t>
            </a:r>
          </a:p>
          <a:p>
            <a:pPr algn="ctr" eaLnBrk="1" fontAlgn="auto" hangingPunct="1">
              <a:spcBef>
                <a:spcPts val="0"/>
              </a:spcBef>
              <a:spcAft>
                <a:spcPts val="0"/>
              </a:spcAft>
              <a:defRPr/>
            </a:pPr>
            <a:r>
              <a:rPr lang="en-US" sz="2200" i="1" dirty="0">
                <a:solidFill>
                  <a:schemeClr val="accent3">
                    <a:lumMod val="20000"/>
                    <a:lumOff val="80000"/>
                  </a:schemeClr>
                </a:solidFill>
                <a:latin typeface="+mn-lt"/>
                <a:ea typeface="+mn-ea"/>
              </a:rPr>
              <a:t>Every Man For Himself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438"/>
            <a:ext cx="7886700" cy="1325562"/>
          </a:xfrm>
        </p:spPr>
        <p:txBody>
          <a:bodyPr rtlCol="0">
            <a:normAutofit/>
          </a:bodyPr>
          <a:lstStyle/>
          <a:p>
            <a:pPr eaLnBrk="1" fontAlgn="auto" hangingPunct="1">
              <a:spcAft>
                <a:spcPts val="0"/>
              </a:spcAft>
              <a:defRPr/>
            </a:pPr>
            <a:r>
              <a:rPr lang="en-US" sz="6600" dirty="0" smtClean="0">
                <a:solidFill>
                  <a:schemeClr val="accent2">
                    <a:lumMod val="20000"/>
                    <a:lumOff val="80000"/>
                  </a:schemeClr>
                </a:solidFill>
                <a:ea typeface="+mj-ea"/>
                <a:cs typeface="+mj-cs"/>
              </a:rPr>
              <a:t>Conservatism</a:t>
            </a:r>
            <a:endParaRPr lang="en-US" sz="6600" dirty="0">
              <a:solidFill>
                <a:schemeClr val="accent2">
                  <a:lumMod val="20000"/>
                  <a:lumOff val="80000"/>
                </a:schemeClr>
              </a:solidFill>
              <a:ea typeface="+mj-ea"/>
              <a:cs typeface="+mj-cs"/>
            </a:endParaRPr>
          </a:p>
        </p:txBody>
      </p:sp>
      <p:sp>
        <p:nvSpPr>
          <p:cNvPr id="4" name="Rectangle 3"/>
          <p:cNvSpPr>
            <a:spLocks noChangeArrowheads="1"/>
          </p:cNvSpPr>
          <p:nvPr/>
        </p:nvSpPr>
        <p:spPr bwMode="auto">
          <a:xfrm>
            <a:off x="4951413" y="3633788"/>
            <a:ext cx="3506787"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SOCIALISM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6" name="Rectangle 5"/>
          <p:cNvSpPr>
            <a:spLocks noChangeArrowheads="1"/>
          </p:cNvSpPr>
          <p:nvPr/>
        </p:nvSpPr>
        <p:spPr bwMode="auto">
          <a:xfrm>
            <a:off x="615950" y="3633788"/>
            <a:ext cx="3670300"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LIBERALISM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7" name="TextBox 6"/>
          <p:cNvSpPr txBox="1"/>
          <p:nvPr/>
        </p:nvSpPr>
        <p:spPr>
          <a:xfrm>
            <a:off x="0" y="1438275"/>
            <a:ext cx="9144000" cy="554038"/>
          </a:xfrm>
          <a:prstGeom prst="rect">
            <a:avLst/>
          </a:prstGeom>
          <a:noFill/>
        </p:spPr>
        <p:txBody>
          <a:bodyPr>
            <a:spAutoFit/>
          </a:bodyPr>
          <a:lstStyle/>
          <a:p>
            <a:pPr algn="ctr" eaLnBrk="1" fontAlgn="auto" hangingPunct="1">
              <a:spcBef>
                <a:spcPts val="0"/>
              </a:spcBef>
              <a:spcAft>
                <a:spcPts val="0"/>
              </a:spcAft>
              <a:defRPr/>
            </a:pPr>
            <a:r>
              <a:rPr lang="en-US" sz="3000" i="1" dirty="0">
                <a:solidFill>
                  <a:schemeClr val="accent5">
                    <a:lumMod val="20000"/>
                    <a:lumOff val="80000"/>
                  </a:schemeClr>
                </a:solidFill>
                <a:latin typeface="+mn-lt"/>
                <a:ea typeface="+mn-ea"/>
              </a:rPr>
              <a:t>The Old Regime Based on Privilege</a:t>
            </a:r>
          </a:p>
        </p:txBody>
      </p:sp>
      <p:cxnSp>
        <p:nvCxnSpPr>
          <p:cNvPr id="10" name="Straight Arrow Connector 9"/>
          <p:cNvCxnSpPr/>
          <p:nvPr/>
        </p:nvCxnSpPr>
        <p:spPr>
          <a:xfrm>
            <a:off x="4559300" y="2220913"/>
            <a:ext cx="1666875" cy="1181100"/>
          </a:xfrm>
          <a:prstGeom prst="straightConnector1">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727" name="TextBox 14"/>
          <p:cNvSpPr txBox="1">
            <a:spLocks noChangeArrowheads="1"/>
          </p:cNvSpPr>
          <p:nvPr/>
        </p:nvSpPr>
        <p:spPr bwMode="auto">
          <a:xfrm>
            <a:off x="4951413" y="5203825"/>
            <a:ext cx="3506787" cy="923925"/>
          </a:xfrm>
          <a:prstGeom prst="rect">
            <a:avLst/>
          </a:prstGeom>
          <a:noFill/>
          <a:ln w="9525">
            <a:noFill/>
            <a:miter lim="800000"/>
            <a:headEnd/>
            <a:tailEnd/>
          </a:ln>
        </p:spPr>
        <p:txBody>
          <a:bodyPr>
            <a:spAutoFit/>
          </a:bodyPr>
          <a:lstStyle/>
          <a:p>
            <a:pPr algn="ctr" eaLnBrk="1" hangingPunct="1"/>
            <a:r>
              <a:rPr lang="en-US" sz="3000">
                <a:solidFill>
                  <a:srgbClr val="F7E690"/>
                </a:solidFill>
              </a:rPr>
              <a:t>COLLECTIVISM</a:t>
            </a:r>
          </a:p>
          <a:p>
            <a:pPr algn="ctr" eaLnBrk="1" hangingPunct="1"/>
            <a:r>
              <a:rPr lang="en-US" sz="2200" i="1">
                <a:solidFill>
                  <a:srgbClr val="FDF3E9"/>
                </a:solidFill>
              </a:rPr>
              <a:t>We</a:t>
            </a:r>
            <a:r>
              <a:rPr lang="en-US" altLang="fr-CA" sz="2200" i="1">
                <a:solidFill>
                  <a:srgbClr val="FDF3E9"/>
                </a:solidFill>
              </a:rPr>
              <a:t>’</a:t>
            </a:r>
            <a:r>
              <a:rPr lang="en-US" sz="2200" i="1">
                <a:solidFill>
                  <a:srgbClr val="FDF3E9"/>
                </a:solidFill>
              </a:rPr>
              <a:t>re All In This Together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438"/>
            <a:ext cx="7886700" cy="1325562"/>
          </a:xfrm>
        </p:spPr>
        <p:txBody>
          <a:bodyPr rtlCol="0">
            <a:normAutofit/>
          </a:bodyPr>
          <a:lstStyle/>
          <a:p>
            <a:pPr eaLnBrk="1" fontAlgn="auto" hangingPunct="1">
              <a:spcAft>
                <a:spcPts val="0"/>
              </a:spcAft>
              <a:defRPr/>
            </a:pPr>
            <a:r>
              <a:rPr lang="en-US" sz="6600" dirty="0" smtClean="0">
                <a:solidFill>
                  <a:schemeClr val="accent2">
                    <a:lumMod val="20000"/>
                    <a:lumOff val="80000"/>
                  </a:schemeClr>
                </a:solidFill>
                <a:ea typeface="+mj-ea"/>
                <a:cs typeface="+mj-cs"/>
              </a:rPr>
              <a:t>Conservatism</a:t>
            </a:r>
            <a:endParaRPr lang="en-US" sz="6600" dirty="0">
              <a:solidFill>
                <a:schemeClr val="accent2">
                  <a:lumMod val="20000"/>
                  <a:lumOff val="80000"/>
                </a:schemeClr>
              </a:solidFill>
              <a:ea typeface="+mj-ea"/>
              <a:cs typeface="+mj-cs"/>
            </a:endParaRPr>
          </a:p>
        </p:txBody>
      </p:sp>
      <p:sp>
        <p:nvSpPr>
          <p:cNvPr id="4" name="Rectangle 3"/>
          <p:cNvSpPr>
            <a:spLocks noChangeArrowheads="1"/>
          </p:cNvSpPr>
          <p:nvPr/>
        </p:nvSpPr>
        <p:spPr bwMode="auto">
          <a:xfrm>
            <a:off x="4951413" y="3633788"/>
            <a:ext cx="3506787"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SOCIALISM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6" name="Rectangle 5"/>
          <p:cNvSpPr>
            <a:spLocks noChangeArrowheads="1"/>
          </p:cNvSpPr>
          <p:nvPr/>
        </p:nvSpPr>
        <p:spPr bwMode="auto">
          <a:xfrm>
            <a:off x="615950" y="3633788"/>
            <a:ext cx="3670300"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LIBERALISM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7" name="TextBox 6"/>
          <p:cNvSpPr txBox="1"/>
          <p:nvPr/>
        </p:nvSpPr>
        <p:spPr>
          <a:xfrm>
            <a:off x="0" y="1438275"/>
            <a:ext cx="9144000" cy="554038"/>
          </a:xfrm>
          <a:prstGeom prst="rect">
            <a:avLst/>
          </a:prstGeom>
          <a:noFill/>
        </p:spPr>
        <p:txBody>
          <a:bodyPr>
            <a:spAutoFit/>
          </a:bodyPr>
          <a:lstStyle/>
          <a:p>
            <a:pPr algn="ctr" eaLnBrk="1" fontAlgn="auto" hangingPunct="1">
              <a:spcBef>
                <a:spcPts val="0"/>
              </a:spcBef>
              <a:spcAft>
                <a:spcPts val="0"/>
              </a:spcAft>
              <a:defRPr/>
            </a:pPr>
            <a:r>
              <a:rPr lang="en-US" sz="3000" i="1" dirty="0">
                <a:solidFill>
                  <a:schemeClr val="accent5">
                    <a:lumMod val="20000"/>
                    <a:lumOff val="80000"/>
                  </a:schemeClr>
                </a:solidFill>
                <a:latin typeface="+mn-lt"/>
                <a:ea typeface="+mn-ea"/>
              </a:rPr>
              <a:t>The Old Regime Based on Privilege</a:t>
            </a:r>
          </a:p>
        </p:txBody>
      </p:sp>
      <p:cxnSp>
        <p:nvCxnSpPr>
          <p:cNvPr id="9" name="Straight Arrow Connector 8"/>
          <p:cNvCxnSpPr/>
          <p:nvPr/>
        </p:nvCxnSpPr>
        <p:spPr>
          <a:xfrm flipH="1">
            <a:off x="2905125" y="2220913"/>
            <a:ext cx="1679575" cy="1181100"/>
          </a:xfrm>
          <a:prstGeom prst="straightConnector1">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59300" y="2220913"/>
            <a:ext cx="1666875" cy="1181100"/>
          </a:xfrm>
          <a:prstGeom prst="straightConnector1">
            <a:avLst/>
          </a:prstGeom>
          <a:ln w="7620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5950" y="5203825"/>
            <a:ext cx="3670300" cy="554038"/>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accent6">
                    <a:lumMod val="90000"/>
                  </a:schemeClr>
                </a:solidFill>
                <a:latin typeface="+mn-lt"/>
                <a:ea typeface="+mn-ea"/>
              </a:rPr>
              <a:t>INDIVIDUALISM</a:t>
            </a:r>
          </a:p>
        </p:txBody>
      </p:sp>
      <p:sp>
        <p:nvSpPr>
          <p:cNvPr id="15" name="TextBox 14"/>
          <p:cNvSpPr txBox="1"/>
          <p:nvPr/>
        </p:nvSpPr>
        <p:spPr>
          <a:xfrm>
            <a:off x="4951413" y="5203825"/>
            <a:ext cx="3506787" cy="554038"/>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accent6">
                    <a:lumMod val="90000"/>
                  </a:schemeClr>
                </a:solidFill>
                <a:latin typeface="+mn-lt"/>
                <a:ea typeface="+mn-ea"/>
              </a:rPr>
              <a:t>COLLECTIVISM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438"/>
            <a:ext cx="7886700" cy="1325562"/>
          </a:xfrm>
        </p:spPr>
        <p:txBody>
          <a:bodyPr rtlCol="0">
            <a:normAutofit/>
          </a:bodyPr>
          <a:lstStyle/>
          <a:p>
            <a:pPr eaLnBrk="1" fontAlgn="auto" hangingPunct="1">
              <a:spcAft>
                <a:spcPts val="0"/>
              </a:spcAft>
              <a:defRPr/>
            </a:pPr>
            <a:r>
              <a:rPr lang="en-US" sz="6600" dirty="0" smtClean="0">
                <a:solidFill>
                  <a:schemeClr val="accent2">
                    <a:lumMod val="20000"/>
                    <a:lumOff val="80000"/>
                  </a:schemeClr>
                </a:solidFill>
                <a:ea typeface="+mj-ea"/>
                <a:cs typeface="+mj-cs"/>
              </a:rPr>
              <a:t>Conservatism</a:t>
            </a:r>
            <a:endParaRPr lang="en-US" sz="6600" dirty="0">
              <a:solidFill>
                <a:schemeClr val="accent2">
                  <a:lumMod val="20000"/>
                  <a:lumOff val="80000"/>
                </a:schemeClr>
              </a:solidFill>
              <a:ea typeface="+mj-ea"/>
              <a:cs typeface="+mj-cs"/>
            </a:endParaRPr>
          </a:p>
        </p:txBody>
      </p:sp>
      <p:sp>
        <p:nvSpPr>
          <p:cNvPr id="4" name="Rectangle 3"/>
          <p:cNvSpPr>
            <a:spLocks noChangeArrowheads="1"/>
          </p:cNvSpPr>
          <p:nvPr/>
        </p:nvSpPr>
        <p:spPr bwMode="auto">
          <a:xfrm>
            <a:off x="4951413" y="3633788"/>
            <a:ext cx="3506787"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SOCIALISM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6" name="Rectangle 5"/>
          <p:cNvSpPr>
            <a:spLocks noChangeArrowheads="1"/>
          </p:cNvSpPr>
          <p:nvPr/>
        </p:nvSpPr>
        <p:spPr bwMode="auto">
          <a:xfrm>
            <a:off x="615950" y="3633788"/>
            <a:ext cx="3670300" cy="1431925"/>
          </a:xfrm>
          <a:prstGeom prst="rect">
            <a:avLst/>
          </a:prstGeom>
          <a:gradFill rotWithShape="1">
            <a:gsLst>
              <a:gs pos="0">
                <a:srgbClr val="C58975"/>
              </a:gs>
              <a:gs pos="50000">
                <a:srgbClr val="C3775B"/>
              </a:gs>
              <a:gs pos="100000">
                <a:srgbClr val="B2664B"/>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400" dirty="0">
                <a:latin typeface="+mn-lt"/>
                <a:ea typeface="+mn-ea"/>
              </a:rPr>
              <a:t>LIBERALISM</a:t>
            </a:r>
          </a:p>
          <a:p>
            <a:pPr eaLnBrk="1" fontAlgn="auto" hangingPunct="1">
              <a:spcBef>
                <a:spcPts val="0"/>
              </a:spcBef>
              <a:spcAft>
                <a:spcPts val="0"/>
              </a:spcAft>
              <a:defRPr/>
            </a:pPr>
            <a:r>
              <a:rPr lang="en-US" sz="1100" dirty="0">
                <a:latin typeface="+mn-lt"/>
                <a:ea typeface="+mn-ea"/>
              </a:rPr>
              <a:t> </a:t>
            </a:r>
          </a:p>
          <a:p>
            <a:pPr algn="ctr" eaLnBrk="1" fontAlgn="auto" hangingPunct="1">
              <a:spcBef>
                <a:spcPts val="0"/>
              </a:spcBef>
              <a:spcAft>
                <a:spcPts val="0"/>
              </a:spcAft>
              <a:defRPr/>
            </a:pPr>
            <a:r>
              <a:rPr lang="en-US" sz="3200" dirty="0">
                <a:latin typeface="+mn-lt"/>
                <a:ea typeface="+mn-ea"/>
              </a:rPr>
              <a:t>Abolish Privilege</a:t>
            </a:r>
          </a:p>
        </p:txBody>
      </p:sp>
      <p:sp>
        <p:nvSpPr>
          <p:cNvPr id="7" name="TextBox 6"/>
          <p:cNvSpPr txBox="1"/>
          <p:nvPr/>
        </p:nvSpPr>
        <p:spPr>
          <a:xfrm>
            <a:off x="0" y="1438275"/>
            <a:ext cx="9144000" cy="554038"/>
          </a:xfrm>
          <a:prstGeom prst="rect">
            <a:avLst/>
          </a:prstGeom>
          <a:noFill/>
        </p:spPr>
        <p:txBody>
          <a:bodyPr>
            <a:spAutoFit/>
          </a:bodyPr>
          <a:lstStyle/>
          <a:p>
            <a:pPr algn="ctr" eaLnBrk="1" fontAlgn="auto" hangingPunct="1">
              <a:spcBef>
                <a:spcPts val="0"/>
              </a:spcBef>
              <a:spcAft>
                <a:spcPts val="0"/>
              </a:spcAft>
              <a:defRPr/>
            </a:pPr>
            <a:r>
              <a:rPr lang="en-US" sz="3000" i="1" dirty="0">
                <a:solidFill>
                  <a:schemeClr val="accent5">
                    <a:lumMod val="20000"/>
                    <a:lumOff val="80000"/>
                  </a:schemeClr>
                </a:solidFill>
                <a:latin typeface="+mn-lt"/>
                <a:ea typeface="+mn-ea"/>
              </a:rPr>
              <a:t>The Old Regime Based on Privilege</a:t>
            </a:r>
          </a:p>
        </p:txBody>
      </p:sp>
      <p:sp>
        <p:nvSpPr>
          <p:cNvPr id="14" name="TextBox 13"/>
          <p:cNvSpPr txBox="1"/>
          <p:nvPr/>
        </p:nvSpPr>
        <p:spPr>
          <a:xfrm>
            <a:off x="615950" y="5203825"/>
            <a:ext cx="3670300" cy="554038"/>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accent6">
                    <a:lumMod val="90000"/>
                  </a:schemeClr>
                </a:solidFill>
                <a:latin typeface="+mn-lt"/>
                <a:ea typeface="+mn-ea"/>
              </a:rPr>
              <a:t>INDIVIDUALISM</a:t>
            </a:r>
          </a:p>
        </p:txBody>
      </p:sp>
      <p:sp>
        <p:nvSpPr>
          <p:cNvPr id="15" name="TextBox 14"/>
          <p:cNvSpPr txBox="1"/>
          <p:nvPr/>
        </p:nvSpPr>
        <p:spPr>
          <a:xfrm>
            <a:off x="4951413" y="5203825"/>
            <a:ext cx="3506787" cy="554038"/>
          </a:xfrm>
          <a:prstGeom prst="rect">
            <a:avLst/>
          </a:prstGeom>
          <a:noFill/>
        </p:spPr>
        <p:txBody>
          <a:bodyPr>
            <a:spAutoFit/>
          </a:bodyPr>
          <a:lstStyle/>
          <a:p>
            <a:pPr algn="ctr" eaLnBrk="1" fontAlgn="auto" hangingPunct="1">
              <a:spcBef>
                <a:spcPts val="0"/>
              </a:spcBef>
              <a:spcAft>
                <a:spcPts val="0"/>
              </a:spcAft>
              <a:defRPr/>
            </a:pPr>
            <a:r>
              <a:rPr lang="en-US" sz="3000" dirty="0">
                <a:solidFill>
                  <a:schemeClr val="accent6">
                    <a:lumMod val="90000"/>
                  </a:schemeClr>
                </a:solidFill>
                <a:latin typeface="+mn-lt"/>
                <a:ea typeface="+mn-ea"/>
              </a:rPr>
              <a:t>COLLECTIVISM</a:t>
            </a:r>
          </a:p>
        </p:txBody>
      </p:sp>
      <p:sp>
        <p:nvSpPr>
          <p:cNvPr id="32776" name="TextBox 15"/>
          <p:cNvSpPr txBox="1">
            <a:spLocks noChangeArrowheads="1"/>
          </p:cNvSpPr>
          <p:nvPr/>
        </p:nvSpPr>
        <p:spPr bwMode="auto">
          <a:xfrm>
            <a:off x="587375" y="2227263"/>
            <a:ext cx="4225925" cy="1200150"/>
          </a:xfrm>
          <a:prstGeom prst="rect">
            <a:avLst/>
          </a:prstGeom>
          <a:noFill/>
          <a:ln w="9525">
            <a:noFill/>
            <a:miter lim="800000"/>
            <a:headEnd/>
            <a:tailEnd/>
          </a:ln>
        </p:spPr>
        <p:txBody>
          <a:bodyPr>
            <a:spAutoFit/>
          </a:bodyPr>
          <a:lstStyle/>
          <a:p>
            <a:pPr eaLnBrk="1" hangingPunct="1"/>
            <a:r>
              <a:rPr lang="en-US" sz="2400" i="1">
                <a:solidFill>
                  <a:srgbClr val="FFA285"/>
                </a:solidFill>
              </a:rPr>
              <a:t>Conservatives and Liberals shared a belief in private property and a fear of socialism</a:t>
            </a:r>
          </a:p>
        </p:txBody>
      </p:sp>
      <p:sp>
        <p:nvSpPr>
          <p:cNvPr id="3" name="Multiply 2"/>
          <p:cNvSpPr/>
          <p:nvPr/>
        </p:nvSpPr>
        <p:spPr>
          <a:xfrm>
            <a:off x="4003862" y="1438835"/>
            <a:ext cx="5341844" cy="5970493"/>
          </a:xfrm>
          <a:prstGeom prst="mathMultiply">
            <a:avLst>
              <a:gd name="adj1" fmla="val 5790"/>
            </a:avLst>
          </a:prstGeom>
          <a:effectLst>
            <a:glow rad="139700">
              <a:schemeClr val="accent4">
                <a:satMod val="175000"/>
                <a:alpha val="40000"/>
              </a:schemeClr>
            </a:glow>
            <a:outerShdw blurRad="57150" dist="19050" dir="5400000" algn="ctr" rotWithShape="0">
              <a:srgbClr val="000000">
                <a:alpha val="63000"/>
              </a:srgbClr>
            </a:outerShdw>
          </a:effectLst>
        </p:spPr>
        <p:style>
          <a:lnRef idx="0">
            <a:schemeClr val="dk1"/>
          </a:lnRef>
          <a:fillRef idx="3">
            <a:schemeClr val="dk1"/>
          </a:fillRef>
          <a:effectRef idx="3">
            <a:schemeClr val="dk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upload.wikimedia.org/wikipedia/commons/2/29/Abigail_Smith_Adams_by_Gilbert_Stuart.jpeg"/>
          <p:cNvPicPr>
            <a:picLocks noChangeAspect="1" noChangeArrowheads="1"/>
          </p:cNvPicPr>
          <p:nvPr/>
        </p:nvPicPr>
        <p:blipFill>
          <a:blip r:embed="rId2" cstate="print"/>
          <a:srcRect b="20499"/>
          <a:stretch>
            <a:fillRect/>
          </a:stretch>
        </p:blipFill>
        <p:spPr bwMode="auto">
          <a:xfrm>
            <a:off x="-304800" y="0"/>
            <a:ext cx="7132638" cy="6905625"/>
          </a:xfrm>
          <a:prstGeom prst="rect">
            <a:avLst/>
          </a:prstGeom>
          <a:noFill/>
          <a:ln w="9525">
            <a:noFill/>
            <a:miter lim="800000"/>
            <a:headEnd/>
            <a:tailEnd/>
          </a:ln>
        </p:spPr>
      </p:pic>
      <p:pic>
        <p:nvPicPr>
          <p:cNvPr id="33795" name="Picture 4" descr="http://upload.wikimedia.org/wikipedia/commons/2/29/Abigail_Smith_Adams_by_Gilbert_Stuart.jpeg"/>
          <p:cNvPicPr>
            <a:picLocks noChangeAspect="1" noChangeArrowheads="1"/>
          </p:cNvPicPr>
          <p:nvPr/>
        </p:nvPicPr>
        <p:blipFill>
          <a:blip r:embed="rId2" cstate="print"/>
          <a:srcRect l="77933" b="20592"/>
          <a:stretch>
            <a:fillRect/>
          </a:stretch>
        </p:blipFill>
        <p:spPr bwMode="auto">
          <a:xfrm>
            <a:off x="5253038" y="0"/>
            <a:ext cx="3890962" cy="6897688"/>
          </a:xfrm>
          <a:prstGeom prst="rect">
            <a:avLst/>
          </a:prstGeom>
          <a:noFill/>
          <a:ln w="9525">
            <a:noFill/>
            <a:miter lim="800000"/>
            <a:headEnd/>
            <a:tailEnd/>
          </a:ln>
        </p:spPr>
      </p:pic>
      <p:sp>
        <p:nvSpPr>
          <p:cNvPr id="2" name="Title 1"/>
          <p:cNvSpPr>
            <a:spLocks noGrp="1"/>
          </p:cNvSpPr>
          <p:nvPr>
            <p:ph type="title"/>
          </p:nvPr>
        </p:nvSpPr>
        <p:spPr>
          <a:xfrm>
            <a:off x="4314825" y="1465263"/>
            <a:ext cx="4829175" cy="2609850"/>
          </a:xfrm>
        </p:spPr>
        <p:txBody>
          <a:bodyPr>
            <a:noAutofit/>
          </a:bodyPr>
          <a:lstStyle/>
          <a:p>
            <a:pPr eaLnBrk="1" hangingPunct="1">
              <a:defRPr/>
            </a:pPr>
            <a:r>
              <a:rPr lang="en-US" sz="5400" b="1" smtClean="0">
                <a:solidFill>
                  <a:srgbClr val="E4BAAB"/>
                </a:solidFill>
                <a:effectLst>
                  <a:outerShdw blurRad="38100" dist="38100" dir="2700000" algn="tl">
                    <a:srgbClr val="C0C0C0"/>
                  </a:outerShdw>
                </a:effectLst>
                <a:latin typeface="Versailles LT" charset="0"/>
                <a:ea typeface="ＭＳ Ｐゴシック" panose="020B0600070205080204" pitchFamily="34" charset="-128"/>
              </a:rPr>
              <a:t>Remember the </a:t>
            </a:r>
            <a:br>
              <a:rPr lang="en-US" sz="5400" b="1" smtClean="0">
                <a:solidFill>
                  <a:srgbClr val="E4BAAB"/>
                </a:solidFill>
                <a:effectLst>
                  <a:outerShdw blurRad="38100" dist="38100" dir="2700000" algn="tl">
                    <a:srgbClr val="C0C0C0"/>
                  </a:outerShdw>
                </a:effectLst>
                <a:latin typeface="Versailles LT" charset="0"/>
                <a:ea typeface="ＭＳ Ｐゴシック" panose="020B0600070205080204" pitchFamily="34" charset="-128"/>
              </a:rPr>
            </a:br>
            <a:r>
              <a:rPr lang="en-US" sz="5400" b="1" smtClean="0">
                <a:solidFill>
                  <a:srgbClr val="E4BAAB"/>
                </a:solidFill>
                <a:effectLst>
                  <a:outerShdw blurRad="38100" dist="38100" dir="2700000" algn="tl">
                    <a:srgbClr val="C0C0C0"/>
                  </a:outerShdw>
                </a:effectLst>
                <a:latin typeface="Versailles LT" charset="0"/>
                <a:ea typeface="ＭＳ Ｐゴシック" panose="020B0600070205080204" pitchFamily="34" charset="-128"/>
              </a:rPr>
              <a:t>Ladies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7E5F5"/>
            </a:gs>
            <a:gs pos="10001">
              <a:srgbClr val="D7E5F5"/>
            </a:gs>
            <a:gs pos="34000">
              <a:srgbClr val="EBF1DE"/>
            </a:gs>
            <a:gs pos="62000">
              <a:srgbClr val="EBF1DE"/>
            </a:gs>
            <a:gs pos="100000">
              <a:srgbClr val="D7E5F5"/>
            </a:gs>
          </a:gsLst>
          <a:lin ang="2700000" scaled="1"/>
        </a:gra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95275" y="336550"/>
          <a:ext cx="8566150" cy="5527677"/>
        </p:xfrm>
        <a:graphic>
          <a:graphicData uri="http://schemas.openxmlformats.org/drawingml/2006/table">
            <a:tbl>
              <a:tblPr/>
              <a:tblGrid>
                <a:gridCol w="4283075"/>
                <a:gridCol w="4283075"/>
              </a:tblGrid>
              <a:tr h="593725">
                <a:tc gridSpan="2">
                  <a:txBody>
                    <a:bodyPr/>
                    <a:lstStyle>
                      <a:lvl1pPr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FEMINISM</a:t>
                      </a:r>
                      <a:endParaRPr kumimoji="0" lang="en-US" sz="2400" b="1"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660400">
                <a:tc gridSpan="2">
                  <a:txBody>
                    <a:bodyPr/>
                    <a:lstStyle>
                      <a:lvl1pPr marL="11430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6858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Social Class(es)</a:t>
                      </a:r>
                      <a:r>
                        <a:rPr kumimoji="0" lang="en-US" sz="2400" b="0" i="0" u="none"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endParaRPr kumimoji="0" lang="en-US" sz="2400" b="0" i="0" u="none"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23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Buzzwords</a:t>
                      </a:r>
                    </a:p>
                    <a:p>
                      <a:pPr marL="120650" marR="0" lvl="0" indent="0" algn="l" defTabSz="685800" rtl="0" eaLnBrk="1" fontAlgn="base" latinLnBrk="0" hangingPunct="1">
                        <a:lnSpc>
                          <a:spcPct val="100000"/>
                        </a:lnSpc>
                        <a:spcBef>
                          <a:spcPts val="300"/>
                        </a:spcBef>
                        <a:spcAft>
                          <a:spcPct val="0"/>
                        </a:spcAft>
                        <a:buClrTx/>
                        <a:buSzTx/>
                        <a:buFontTx/>
                        <a:buNone/>
                        <a:tabLst/>
                      </a:pPr>
                      <a:endParaRPr kumimoji="0" lang="en-US" sz="2200" b="1" i="0" u="sng" strike="noStrike" cap="none" normalizeH="0" baseline="0" smtClean="0">
                        <a:ln>
                          <a:noFill/>
                        </a:ln>
                        <a:solidFill>
                          <a:srgbClr val="330D00"/>
                        </a:solidFill>
                        <a:effectLst/>
                        <a:latin typeface="Calibri" panose="020F0502020204030204" pitchFamily="34"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1125538">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Mixes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Doesn</a:t>
                      </a:r>
                      <a:r>
                        <a:rPr kumimoji="0" lang="en-US" altLang="fr-CA"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a:t>
                      </a: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t Play Well With</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109663">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Proponent(s)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r h="915988">
                <a:tc gridSpan="2">
                  <a:txBody>
                    <a:bodyPr/>
                    <a:lstStyle>
                      <a:lvl1pPr marL="120650" defTabSz="685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68580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6858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6858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685800" rtl="0" eaLnBrk="1" fontAlgn="base" latinLnBrk="0" hangingPunct="1">
                        <a:lnSpc>
                          <a:spcPct val="100000"/>
                        </a:lnSpc>
                        <a:spcBef>
                          <a:spcPts val="300"/>
                        </a:spcBef>
                        <a:spcAft>
                          <a:spcPct val="0"/>
                        </a:spcAft>
                        <a:buClrTx/>
                        <a:buSzTx/>
                        <a:buFontTx/>
                        <a:buNone/>
                        <a:tabLst/>
                      </a:pPr>
                      <a:r>
                        <a:rPr kumimoji="0" lang="en-US" sz="2200" b="0" i="0" u="sng" strike="noStrike" cap="none" normalizeH="0" baseline="0" smtClean="0">
                          <a:ln>
                            <a:noFill/>
                          </a:ln>
                          <a:solidFill>
                            <a:schemeClr val="tx1"/>
                          </a:solidFill>
                          <a:effectLst/>
                          <a:latin typeface="High Tower Text" panose="02040502050506030303" pitchFamily="18" charset="0"/>
                          <a:ea typeface="ＭＳ Ｐゴシック" panose="020B0600070205080204" pitchFamily="34" charset="-128"/>
                        </a:rPr>
                        <a:t>Document(s)</a:t>
                      </a:r>
                      <a:endParaRPr kumimoji="0" lang="en-US" sz="2200" b="0" i="0" u="sng" strike="noStrike" cap="none" normalizeH="0" baseline="0" smtClean="0">
                        <a:ln>
                          <a:noFill/>
                        </a:ln>
                        <a:solidFill>
                          <a:srgbClr val="330D00"/>
                        </a:solidFill>
                        <a:effectLst/>
                        <a:latin typeface="High Tower Text" panose="02040502050506030303" pitchFamily="18" charset="0"/>
                        <a:ea typeface="ＭＳ Ｐゴシック" panose="020B0600070205080204" pitchFamily="34" charset="-128"/>
                      </a:endParaRPr>
                    </a:p>
                  </a:txBody>
                  <a:tcPr marL="51435" marR="51435"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fr-CA"/>
                    </a:p>
                  </a:txBody>
                  <a:tcPr/>
                </a:tc>
              </a:tr>
            </a:tbl>
          </a:graphicData>
        </a:graphic>
      </p:graphicFrame>
      <p:sp>
        <p:nvSpPr>
          <p:cNvPr id="3" name="Rectangle 2"/>
          <p:cNvSpPr/>
          <p:nvPr/>
        </p:nvSpPr>
        <p:spPr>
          <a:xfrm>
            <a:off x="3035300" y="1011238"/>
            <a:ext cx="1844675" cy="522287"/>
          </a:xfrm>
          <a:prstGeom prst="rect">
            <a:avLst/>
          </a:prstGeom>
        </p:spPr>
        <p:txBody>
          <a:bodyPr wrap="none">
            <a:spAutoFit/>
          </a:bodyPr>
          <a:lstStyle/>
          <a:p>
            <a:pPr marL="85725" eaLnBrk="1" fontAlgn="auto" hangingPunct="1">
              <a:spcBef>
                <a:spcPts val="0"/>
              </a:spcBef>
              <a:spcAft>
                <a:spcPts val="0"/>
              </a:spcAft>
              <a:defRPr/>
            </a:pPr>
            <a:r>
              <a:rPr lang="en-US" sz="2800" b="1" dirty="0">
                <a:solidFill>
                  <a:schemeClr val="tx2">
                    <a:lumMod val="50000"/>
                  </a:schemeClr>
                </a:solidFill>
                <a:latin typeface="+mn-lt"/>
                <a:ea typeface="+mn-ea"/>
              </a:rPr>
              <a:t>WOMEN</a:t>
            </a:r>
            <a:endParaRPr lang="en-US" sz="2000" i="1" dirty="0">
              <a:solidFill>
                <a:schemeClr val="tx2">
                  <a:lumMod val="50000"/>
                </a:schemeClr>
              </a:solidFill>
              <a:latin typeface="Calibri"/>
              <a:ea typeface="Calibri"/>
              <a:cs typeface="Times New Roman"/>
            </a:endParaRPr>
          </a:p>
        </p:txBody>
      </p:sp>
      <p:sp>
        <p:nvSpPr>
          <p:cNvPr id="5" name="Rectangle 4"/>
          <p:cNvSpPr/>
          <p:nvPr/>
        </p:nvSpPr>
        <p:spPr>
          <a:xfrm>
            <a:off x="695325" y="3038475"/>
            <a:ext cx="1674813" cy="800100"/>
          </a:xfrm>
          <a:prstGeom prst="rect">
            <a:avLst/>
          </a:prstGeom>
        </p:spPr>
        <p:txBody>
          <a:bodyPr>
            <a:spAutoFit/>
          </a:bodyPr>
          <a:lstStyle/>
          <a:p>
            <a:pPr eaLnBrk="1" fontAlgn="auto" hangingPunct="1">
              <a:spcBef>
                <a:spcPts val="0"/>
              </a:spcBef>
              <a:spcAft>
                <a:spcPts val="0"/>
              </a:spcAft>
              <a:defRPr/>
            </a:pPr>
            <a:r>
              <a:rPr lang="en-US" sz="2300" dirty="0">
                <a:solidFill>
                  <a:schemeClr val="tx2">
                    <a:lumMod val="50000"/>
                  </a:schemeClr>
                </a:solidFill>
                <a:latin typeface="+mn-lt"/>
                <a:ea typeface="+mn-ea"/>
              </a:rPr>
              <a:t>Liberalism</a:t>
            </a:r>
          </a:p>
          <a:p>
            <a:pPr eaLnBrk="1" fontAlgn="auto" hangingPunct="1">
              <a:spcBef>
                <a:spcPts val="0"/>
              </a:spcBef>
              <a:spcAft>
                <a:spcPts val="0"/>
              </a:spcAft>
              <a:defRPr/>
            </a:pPr>
            <a:r>
              <a:rPr lang="en-US" sz="2300" dirty="0">
                <a:solidFill>
                  <a:schemeClr val="tx2">
                    <a:lumMod val="50000"/>
                  </a:schemeClr>
                </a:solidFill>
                <a:latin typeface="+mn-lt"/>
                <a:ea typeface="+mn-ea"/>
              </a:rPr>
              <a:t>Socialism</a:t>
            </a:r>
          </a:p>
        </p:txBody>
      </p:sp>
      <p:sp>
        <p:nvSpPr>
          <p:cNvPr id="6" name="Rectangle 5"/>
          <p:cNvSpPr/>
          <p:nvPr/>
        </p:nvSpPr>
        <p:spPr>
          <a:xfrm>
            <a:off x="4571999" y="3123541"/>
            <a:ext cx="4303059" cy="584775"/>
          </a:xfrm>
          <a:prstGeom prst="rect">
            <a:avLst/>
          </a:prstGeom>
        </p:spPr>
        <p:txBody>
          <a:bodyPr>
            <a:spAutoFit/>
          </a:bodyPr>
          <a:lstStyle/>
          <a:p>
            <a:pPr algn="ctr" eaLnBrk="1" fontAlgn="auto" hangingPunct="1">
              <a:spcBef>
                <a:spcPts val="0"/>
              </a:spcBef>
              <a:spcAft>
                <a:spcPts val="0"/>
              </a:spcAft>
              <a:defRPr/>
            </a:pPr>
            <a:r>
              <a:rPr lang="en-US" sz="3200" b="1" strike="sngStrike" dirty="0">
                <a:solidFill>
                  <a:schemeClr val="tx2">
                    <a:lumMod val="50000"/>
                  </a:schemeClr>
                </a:solidFill>
                <a:latin typeface="+mn-lt"/>
                <a:ea typeface="+mn-ea"/>
              </a:rPr>
              <a:t>Conservatism</a:t>
            </a:r>
          </a:p>
        </p:txBody>
      </p:sp>
      <p:sp>
        <p:nvSpPr>
          <p:cNvPr id="13" name="Rectangle 12"/>
          <p:cNvSpPr/>
          <p:nvPr/>
        </p:nvSpPr>
        <p:spPr>
          <a:xfrm>
            <a:off x="2370138" y="3916363"/>
            <a:ext cx="3511550" cy="954087"/>
          </a:xfrm>
          <a:prstGeom prst="rect">
            <a:avLst/>
          </a:prstGeom>
        </p:spPr>
        <p:txBody>
          <a:bodyPr>
            <a:spAutoFit/>
          </a:bodyPr>
          <a:lstStyle/>
          <a:p>
            <a:pPr eaLnBrk="1" fontAlgn="auto" hangingPunct="1">
              <a:spcBef>
                <a:spcPts val="0"/>
              </a:spcBef>
              <a:spcAft>
                <a:spcPts val="0"/>
              </a:spcAft>
              <a:defRPr/>
            </a:pPr>
            <a:r>
              <a:rPr lang="en-US" sz="2800" dirty="0">
                <a:solidFill>
                  <a:schemeClr val="tx2">
                    <a:lumMod val="50000"/>
                  </a:schemeClr>
                </a:solidFill>
                <a:latin typeface="+mn-lt"/>
                <a:ea typeface="+mn-ea"/>
              </a:rPr>
              <a:t>Mary Wollstonecraft</a:t>
            </a:r>
          </a:p>
          <a:p>
            <a:pPr eaLnBrk="1" fontAlgn="auto" hangingPunct="1">
              <a:spcBef>
                <a:spcPts val="0"/>
              </a:spcBef>
              <a:spcAft>
                <a:spcPts val="0"/>
              </a:spcAft>
              <a:defRPr/>
            </a:pPr>
            <a:r>
              <a:rPr lang="en-US" sz="2800" dirty="0">
                <a:solidFill>
                  <a:schemeClr val="tx2">
                    <a:lumMod val="50000"/>
                  </a:schemeClr>
                </a:solidFill>
                <a:latin typeface="+mn-lt"/>
                <a:ea typeface="+mn-ea"/>
              </a:rPr>
              <a:t>John Stuart Mill</a:t>
            </a:r>
            <a:endParaRPr lang="en-US" sz="2000" dirty="0">
              <a:solidFill>
                <a:schemeClr val="tx2">
                  <a:lumMod val="50000"/>
                </a:schemeClr>
              </a:solidFill>
              <a:latin typeface="+mn-lt"/>
              <a:ea typeface="+mn-ea"/>
            </a:endParaRPr>
          </a:p>
        </p:txBody>
      </p:sp>
      <p:sp>
        <p:nvSpPr>
          <p:cNvPr id="15" name="Rectangle 14"/>
          <p:cNvSpPr/>
          <p:nvPr/>
        </p:nvSpPr>
        <p:spPr>
          <a:xfrm>
            <a:off x="2370138" y="4948238"/>
            <a:ext cx="5449887" cy="892175"/>
          </a:xfrm>
          <a:prstGeom prst="rect">
            <a:avLst/>
          </a:prstGeom>
        </p:spPr>
        <p:txBody>
          <a:bodyPr>
            <a:spAutoFit/>
          </a:bodyPr>
          <a:lstStyle/>
          <a:p>
            <a:pPr eaLnBrk="1" fontAlgn="auto" hangingPunct="1">
              <a:spcBef>
                <a:spcPts val="0"/>
              </a:spcBef>
              <a:spcAft>
                <a:spcPts val="0"/>
              </a:spcAft>
              <a:defRPr/>
            </a:pPr>
            <a:r>
              <a:rPr lang="en-US" sz="2600" i="1" dirty="0">
                <a:solidFill>
                  <a:schemeClr val="tx2">
                    <a:lumMod val="50000"/>
                  </a:schemeClr>
                </a:solidFill>
                <a:latin typeface="+mn-lt"/>
                <a:ea typeface="+mn-ea"/>
              </a:rPr>
              <a:t>A Vindication of the Rights of Woman</a:t>
            </a:r>
          </a:p>
          <a:p>
            <a:pPr eaLnBrk="1" fontAlgn="auto" hangingPunct="1">
              <a:spcBef>
                <a:spcPts val="0"/>
              </a:spcBef>
              <a:spcAft>
                <a:spcPts val="0"/>
              </a:spcAft>
              <a:defRPr/>
            </a:pPr>
            <a:r>
              <a:rPr lang="en-US" sz="2600" i="1" dirty="0">
                <a:solidFill>
                  <a:schemeClr val="tx2">
                    <a:lumMod val="50000"/>
                  </a:schemeClr>
                </a:solidFill>
                <a:latin typeface="+mn-lt"/>
                <a:ea typeface="+mn-ea"/>
              </a:rPr>
              <a:t>The Subjection of Women</a:t>
            </a:r>
            <a:endParaRPr lang="en-US" sz="2600" i="1" dirty="0">
              <a:solidFill>
                <a:schemeClr val="tx2">
                  <a:lumMod val="50000"/>
                </a:schemeClr>
              </a:solidFill>
              <a:latin typeface="Calibri"/>
              <a:ea typeface="Calibri"/>
              <a:cs typeface="Times New Roman"/>
            </a:endParaRPr>
          </a:p>
        </p:txBody>
      </p:sp>
      <p:sp>
        <p:nvSpPr>
          <p:cNvPr id="19" name="TextBox 18"/>
          <p:cNvSpPr txBox="1"/>
          <p:nvPr/>
        </p:nvSpPr>
        <p:spPr>
          <a:xfrm>
            <a:off x="504967" y="2022426"/>
            <a:ext cx="8191384" cy="461665"/>
          </a:xfrm>
          <a:prstGeom prst="rect">
            <a:avLst/>
          </a:prstGeom>
          <a:noFill/>
        </p:spPr>
        <p:txBody>
          <a:bodyPr numCol="3">
            <a:spAutoFit/>
          </a:bodyPr>
          <a:lstStyle/>
          <a:p>
            <a:pPr algn="ctr" eaLnBrk="1" fontAlgn="auto" hangingPunct="1">
              <a:spcBef>
                <a:spcPts val="0"/>
              </a:spcBef>
              <a:spcAft>
                <a:spcPts val="0"/>
              </a:spcAft>
              <a:defRPr/>
            </a:pPr>
            <a:r>
              <a:rPr lang="en-US" sz="2400" b="1" strike="sngStrike" dirty="0">
                <a:solidFill>
                  <a:schemeClr val="tx2">
                    <a:lumMod val="50000"/>
                  </a:schemeClr>
                </a:solidFill>
                <a:latin typeface="+mn-lt"/>
                <a:ea typeface="+mn-ea"/>
              </a:rPr>
              <a:t>Gender Privilege</a:t>
            </a:r>
          </a:p>
          <a:p>
            <a:pPr algn="ctr" eaLnBrk="1" fontAlgn="auto" hangingPunct="1">
              <a:spcBef>
                <a:spcPts val="0"/>
              </a:spcBef>
              <a:spcAft>
                <a:spcPts val="0"/>
              </a:spcAft>
              <a:defRPr/>
            </a:pPr>
            <a:r>
              <a:rPr lang="en-US" sz="2400" b="1" dirty="0">
                <a:solidFill>
                  <a:schemeClr val="tx2">
                    <a:lumMod val="50000"/>
                  </a:schemeClr>
                </a:solidFill>
                <a:latin typeface="+mn-lt"/>
                <a:ea typeface="+mn-ea"/>
              </a:rPr>
              <a:t>Gender Equality</a:t>
            </a:r>
          </a:p>
          <a:p>
            <a:pPr algn="ctr" eaLnBrk="1" fontAlgn="auto" hangingPunct="1">
              <a:spcBef>
                <a:spcPts val="0"/>
              </a:spcBef>
              <a:spcAft>
                <a:spcPts val="0"/>
              </a:spcAft>
              <a:defRPr/>
            </a:pPr>
            <a:r>
              <a:rPr lang="en-US" sz="2400" b="1" dirty="0">
                <a:solidFill>
                  <a:schemeClr val="tx2">
                    <a:lumMod val="50000"/>
                  </a:schemeClr>
                </a:solidFill>
                <a:latin typeface="+mn-lt"/>
                <a:ea typeface="+mn-ea"/>
              </a:rPr>
              <a:t>Natural Rights</a:t>
            </a:r>
          </a:p>
        </p:txBody>
      </p:sp>
      <p:sp>
        <p:nvSpPr>
          <p:cNvPr id="2" name="Right Brace 1"/>
          <p:cNvSpPr/>
          <p:nvPr/>
        </p:nvSpPr>
        <p:spPr>
          <a:xfrm>
            <a:off x="2043113" y="3136900"/>
            <a:ext cx="509587" cy="5857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 name="TextBox 3"/>
          <p:cNvSpPr txBox="1">
            <a:spLocks noChangeArrowheads="1"/>
          </p:cNvSpPr>
          <p:nvPr/>
        </p:nvSpPr>
        <p:spPr bwMode="auto">
          <a:xfrm>
            <a:off x="2633663" y="2809875"/>
            <a:ext cx="1897062" cy="954088"/>
          </a:xfrm>
          <a:prstGeom prst="rect">
            <a:avLst/>
          </a:prstGeom>
          <a:noFill/>
          <a:ln w="9525">
            <a:noFill/>
            <a:miter lim="800000"/>
            <a:headEnd/>
            <a:tailEnd/>
          </a:ln>
        </p:spPr>
        <p:txBody>
          <a:bodyPr>
            <a:spAutoFit/>
          </a:bodyPr>
          <a:lstStyle/>
          <a:p>
            <a:pPr eaLnBrk="1" hangingPunct="1"/>
            <a:r>
              <a:rPr lang="en-US" sz="1400" i="1"/>
              <a:t>Feminists employed these philosophies – not to say that Liberals and Socialists were feminists</a:t>
            </a:r>
          </a:p>
        </p:txBody>
      </p:sp>
      <p:sp>
        <p:nvSpPr>
          <p:cNvPr id="17" name="TextBox 16">
            <a:hlinkClick r:id="rId2" action="ppaction://hlinksldjump"/>
          </p:cNvPr>
          <p:cNvSpPr txBox="1">
            <a:spLocks noChangeArrowheads="1"/>
          </p:cNvSpPr>
          <p:nvPr/>
        </p:nvSpPr>
        <p:spPr bwMode="auto">
          <a:xfrm>
            <a:off x="1812925"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L</a:t>
            </a:r>
          </a:p>
        </p:txBody>
      </p:sp>
      <p:sp>
        <p:nvSpPr>
          <p:cNvPr id="18" name="TextBox 17">
            <a:hlinkClick r:id="rId3" action="ppaction://hlinksldjump"/>
          </p:cNvPr>
          <p:cNvSpPr txBox="1">
            <a:spLocks noChangeArrowheads="1"/>
          </p:cNvSpPr>
          <p:nvPr/>
        </p:nvSpPr>
        <p:spPr bwMode="auto">
          <a:xfrm>
            <a:off x="26511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C</a:t>
            </a:r>
          </a:p>
        </p:txBody>
      </p:sp>
      <p:sp>
        <p:nvSpPr>
          <p:cNvPr id="20" name="TextBox 19">
            <a:hlinkClick r:id="rId4" action="ppaction://hlinksldjump"/>
          </p:cNvPr>
          <p:cNvSpPr txBox="1">
            <a:spLocks noChangeArrowheads="1"/>
          </p:cNvSpPr>
          <p:nvPr/>
        </p:nvSpPr>
        <p:spPr bwMode="auto">
          <a:xfrm>
            <a:off x="3392488"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R</a:t>
            </a:r>
          </a:p>
        </p:txBody>
      </p:sp>
      <p:sp>
        <p:nvSpPr>
          <p:cNvPr id="21" name="TextBox 20">
            <a:hlinkClick r:id="rId5" action="ppaction://hlinksldjump"/>
          </p:cNvPr>
          <p:cNvSpPr txBox="1">
            <a:spLocks noChangeArrowheads="1"/>
          </p:cNvSpPr>
          <p:nvPr/>
        </p:nvSpPr>
        <p:spPr bwMode="auto">
          <a:xfrm>
            <a:off x="49450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N</a:t>
            </a:r>
          </a:p>
        </p:txBody>
      </p:sp>
      <p:sp>
        <p:nvSpPr>
          <p:cNvPr id="22" name="TextBox 21">
            <a:hlinkClick r:id="rId6" action="ppaction://hlinksldjump"/>
          </p:cNvPr>
          <p:cNvSpPr txBox="1">
            <a:spLocks noChangeArrowheads="1"/>
          </p:cNvSpPr>
          <p:nvPr/>
        </p:nvSpPr>
        <p:spPr bwMode="auto">
          <a:xfrm>
            <a:off x="6507163" y="6049963"/>
            <a:ext cx="806450" cy="584200"/>
          </a:xfrm>
          <a:prstGeom prst="rect">
            <a:avLst/>
          </a:prstGeom>
          <a:gradFill rotWithShape="1">
            <a:gsLst>
              <a:gs pos="0">
                <a:srgbClr val="BC6D57"/>
              </a:gs>
              <a:gs pos="50000">
                <a:srgbClr val="B75532"/>
              </a:gs>
              <a:gs pos="100000">
                <a:srgbClr val="A74826"/>
              </a:gs>
            </a:gsLst>
            <a:lin ang="5400000"/>
          </a:gradFill>
          <a:ln>
            <a:noFill/>
          </a:ln>
          <a:effectLst>
            <a:outerShdw blurRad="57150" dist="19050" dir="5400000" algn="ctr" rotWithShape="0">
              <a:srgbClr val="808080">
                <a:alpha val="6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igh Tower Text" panose="02040502050506030303" pitchFamily="18" charset="0"/>
                <a:ea typeface="ＭＳ Ｐゴシック" panose="020B0600070205080204" pitchFamily="34" charset="-128"/>
              </a:defRPr>
            </a:lvl1pPr>
            <a:lvl2pPr marL="742950" indent="-285750">
              <a:defRPr sz="2400">
                <a:solidFill>
                  <a:schemeClr val="tx1"/>
                </a:solidFill>
                <a:latin typeface="High Tower Text" panose="02040502050506030303" pitchFamily="18" charset="0"/>
                <a:ea typeface="ＭＳ Ｐゴシック" panose="020B0600070205080204" pitchFamily="34" charset="-128"/>
              </a:defRPr>
            </a:lvl2pPr>
            <a:lvl3pPr marL="1143000" indent="-228600">
              <a:defRPr sz="2400">
                <a:solidFill>
                  <a:schemeClr val="tx1"/>
                </a:solidFill>
                <a:latin typeface="High Tower Text" panose="02040502050506030303" pitchFamily="18" charset="0"/>
                <a:ea typeface="ＭＳ Ｐゴシック" panose="020B0600070205080204" pitchFamily="34" charset="-128"/>
              </a:defRPr>
            </a:lvl3pPr>
            <a:lvl4pPr marL="1600200" indent="-228600">
              <a:defRPr sz="2400">
                <a:solidFill>
                  <a:schemeClr val="tx1"/>
                </a:solidFill>
                <a:latin typeface="High Tower Text" panose="02040502050506030303" pitchFamily="18" charset="0"/>
                <a:ea typeface="ＭＳ Ｐゴシック" panose="020B0600070205080204" pitchFamily="34" charset="-128"/>
              </a:defRPr>
            </a:lvl4pPr>
            <a:lvl5pPr marL="2057400" indent="-228600">
              <a:defRPr sz="2400">
                <a:solidFill>
                  <a:schemeClr val="tx1"/>
                </a:solidFill>
                <a:latin typeface="High Tower Text" panose="0204050205050603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gh Tower Text" panose="02040502050506030303" pitchFamily="18" charset="0"/>
                <a:ea typeface="ＭＳ Ｐゴシック" panose="020B0600070205080204" pitchFamily="34" charset="-128"/>
              </a:defRPr>
            </a:lvl9pPr>
          </a:lstStyle>
          <a:p>
            <a:pPr algn="ctr">
              <a:defRPr/>
            </a:pPr>
            <a:r>
              <a:rPr lang="en-US" sz="3200" b="1" smtClean="0">
                <a:solidFill>
                  <a:schemeClr val="bg1"/>
                </a:solidFill>
                <a:effectLst>
                  <a:outerShdw blurRad="38100" dist="38100" dir="2700000" algn="tl">
                    <a:srgbClr val="000000"/>
                  </a:outerShdw>
                </a:effectLst>
              </a:rPr>
              <a:t>S</a:t>
            </a:r>
          </a:p>
        </p:txBody>
      </p:sp>
      <p:sp>
        <p:nvSpPr>
          <p:cNvPr id="23" name="TextBox 22">
            <a:hlinkClick r:id="rId7" action="ppaction://hlinksldjump"/>
          </p:cNvPr>
          <p:cNvSpPr txBox="1">
            <a:spLocks noChangeArrowheads="1"/>
          </p:cNvSpPr>
          <p:nvPr/>
        </p:nvSpPr>
        <p:spPr bwMode="auto">
          <a:xfrm>
            <a:off x="8067675" y="6049963"/>
            <a:ext cx="808038"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defPPr>
              <a:defRPr lang="en-US"/>
            </a:defPPr>
            <a:lvl1pPr algn="ctr" eaLnBrk="0" fontAlgn="base" hangingPunct="0">
              <a:spcBef>
                <a:spcPct val="0"/>
              </a:spcBef>
              <a:spcAft>
                <a:spcPct val="0"/>
              </a:spcAft>
              <a:defRPr sz="3200" b="1">
                <a:solidFill>
                  <a:schemeClr val="tx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en-US" dirty="0">
                <a:latin typeface="+mn-lt"/>
                <a:ea typeface="+mn-ea"/>
              </a:rPr>
              <a:t>F</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15" grpId="0"/>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r-CA" sz="3600" dirty="0" smtClean="0"/>
              <a:t>Four figures </a:t>
            </a:r>
            <a:r>
              <a:rPr lang="fr-CA" sz="3600" dirty="0" err="1" smtClean="0"/>
              <a:t>give</a:t>
            </a:r>
            <a:r>
              <a:rPr lang="fr-CA" sz="3600" dirty="0" smtClean="0"/>
              <a:t> </a:t>
            </a:r>
            <a:r>
              <a:rPr lang="fr-CA" sz="3600" dirty="0" err="1" smtClean="0"/>
              <a:t>their</a:t>
            </a:r>
            <a:r>
              <a:rPr lang="fr-CA" sz="3600" dirty="0" smtClean="0"/>
              <a:t> </a:t>
            </a:r>
            <a:r>
              <a:rPr lang="fr-CA" sz="3600" dirty="0" err="1" smtClean="0"/>
              <a:t>views</a:t>
            </a:r>
            <a:r>
              <a:rPr lang="fr-CA" sz="3600" dirty="0" smtClean="0"/>
              <a:t> on </a:t>
            </a:r>
            <a:r>
              <a:rPr lang="fr-CA" sz="3600" dirty="0" err="1" smtClean="0"/>
              <a:t>reform</a:t>
            </a:r>
            <a:r>
              <a:rPr lang="fr-CA" sz="3600" dirty="0" smtClean="0"/>
              <a:t>; </a:t>
            </a:r>
            <a:r>
              <a:rPr lang="fr-CA" dirty="0" smtClean="0"/>
              <a:t/>
            </a:r>
            <a:br>
              <a:rPr lang="fr-CA" dirty="0" smtClean="0"/>
            </a:br>
            <a:endParaRPr lang="fr-CA" dirty="0" smtClean="0"/>
          </a:p>
        </p:txBody>
      </p:sp>
      <p:sp>
        <p:nvSpPr>
          <p:cNvPr id="8195" name="Content Placeholder 2"/>
          <p:cNvSpPr>
            <a:spLocks noGrp="1"/>
          </p:cNvSpPr>
          <p:nvPr>
            <p:ph idx="1"/>
          </p:nvPr>
        </p:nvSpPr>
        <p:spPr/>
        <p:txBody>
          <a:bodyPr/>
          <a:lstStyle/>
          <a:p>
            <a:r>
              <a:rPr lang="fr-CA" sz="2400" dirty="0" smtClean="0"/>
              <a:t>a Whig, Charles Grey (1764-1845) </a:t>
            </a:r>
            <a:r>
              <a:rPr lang="fr-CA" sz="2400" dirty="0" err="1" smtClean="0"/>
              <a:t>says</a:t>
            </a:r>
            <a:r>
              <a:rPr lang="fr-CA" sz="2400" dirty="0" smtClean="0"/>
              <a:t> </a:t>
            </a:r>
            <a:r>
              <a:rPr lang="fr-CA" altLang="fr-CA" sz="2400" dirty="0" smtClean="0"/>
              <a:t>‘</a:t>
            </a:r>
            <a:r>
              <a:rPr lang="fr-CA" altLang="ja-JP" sz="2400" dirty="0" err="1" smtClean="0"/>
              <a:t>Reform</a:t>
            </a:r>
            <a:r>
              <a:rPr lang="fr-CA" altLang="ja-JP" sz="2400" dirty="0" smtClean="0"/>
              <a:t> </a:t>
            </a:r>
            <a:r>
              <a:rPr lang="fr-CA" altLang="ja-JP" sz="2400" dirty="0" err="1" smtClean="0"/>
              <a:t>is</a:t>
            </a:r>
            <a:r>
              <a:rPr lang="fr-CA" altLang="ja-JP" sz="2400" dirty="0" smtClean="0"/>
              <a:t> </a:t>
            </a:r>
            <a:r>
              <a:rPr lang="fr-CA" altLang="ja-JP" sz="2400" dirty="0" err="1" smtClean="0"/>
              <a:t>absolutely</a:t>
            </a:r>
            <a:r>
              <a:rPr lang="fr-CA" altLang="ja-JP" sz="2400" dirty="0" smtClean="0"/>
              <a:t> </a:t>
            </a:r>
            <a:r>
              <a:rPr lang="fr-CA" altLang="ja-JP" sz="2400" dirty="0" err="1" smtClean="0"/>
              <a:t>necessary</a:t>
            </a:r>
            <a:r>
              <a:rPr lang="fr-CA" altLang="ja-JP" sz="2400" dirty="0" smtClean="0"/>
              <a:t> to </a:t>
            </a:r>
            <a:r>
              <a:rPr lang="fr-CA" altLang="ja-JP" sz="2400" dirty="0" err="1" smtClean="0"/>
              <a:t>prevent</a:t>
            </a:r>
            <a:r>
              <a:rPr lang="fr-CA" altLang="ja-JP" sz="2400" dirty="0" smtClean="0"/>
              <a:t> </a:t>
            </a:r>
            <a:r>
              <a:rPr lang="fr-CA" altLang="ja-JP" sz="2400" dirty="0" err="1" smtClean="0"/>
              <a:t>Revolution</a:t>
            </a:r>
            <a:r>
              <a:rPr lang="fr-CA" altLang="fr-CA" sz="2400" dirty="0" smtClean="0"/>
              <a:t>’</a:t>
            </a:r>
            <a:r>
              <a:rPr lang="fr-CA" altLang="ja-JP" sz="2400" dirty="0" smtClean="0"/>
              <a:t>; </a:t>
            </a:r>
          </a:p>
          <a:p>
            <a:r>
              <a:rPr lang="fr-CA" sz="2400" dirty="0" smtClean="0"/>
              <a:t>a Tory, the Duke of Wellington (1769-1852) </a:t>
            </a:r>
            <a:r>
              <a:rPr lang="fr-CA" sz="2400" dirty="0" err="1" smtClean="0"/>
              <a:t>says</a:t>
            </a:r>
            <a:r>
              <a:rPr lang="fr-CA" sz="2400" dirty="0" smtClean="0"/>
              <a:t> </a:t>
            </a:r>
            <a:r>
              <a:rPr lang="fr-CA" altLang="fr-CA" sz="2400" dirty="0" smtClean="0"/>
              <a:t>‘</a:t>
            </a:r>
            <a:r>
              <a:rPr lang="fr-CA" sz="2400" dirty="0" smtClean="0"/>
              <a:t>I do </a:t>
            </a:r>
            <a:r>
              <a:rPr lang="fr-CA" sz="2400" dirty="0" err="1" smtClean="0"/>
              <a:t>maintain</a:t>
            </a:r>
            <a:r>
              <a:rPr lang="fr-CA" sz="2400" dirty="0" smtClean="0"/>
              <a:t> </a:t>
            </a:r>
            <a:r>
              <a:rPr lang="fr-CA" sz="2400" dirty="0" err="1" smtClean="0"/>
              <a:t>that</a:t>
            </a:r>
            <a:r>
              <a:rPr lang="fr-CA" sz="2400" dirty="0" smtClean="0"/>
              <a:t> </a:t>
            </a:r>
            <a:r>
              <a:rPr lang="fr-CA" sz="2400" dirty="0" err="1" smtClean="0"/>
              <a:t>Reform</a:t>
            </a:r>
            <a:r>
              <a:rPr lang="fr-CA" sz="2400" dirty="0" smtClean="0"/>
              <a:t> </a:t>
            </a:r>
            <a:r>
              <a:rPr lang="fr-CA" sz="2400" dirty="0" err="1" smtClean="0"/>
              <a:t>means</a:t>
            </a:r>
            <a:r>
              <a:rPr lang="fr-CA" sz="2400" dirty="0" smtClean="0"/>
              <a:t> </a:t>
            </a:r>
            <a:r>
              <a:rPr lang="fr-CA" sz="2400" dirty="0" err="1" smtClean="0"/>
              <a:t>nothing</a:t>
            </a:r>
            <a:r>
              <a:rPr lang="fr-CA" sz="2400" dirty="0" smtClean="0"/>
              <a:t> </a:t>
            </a:r>
            <a:r>
              <a:rPr lang="fr-CA" sz="2400" dirty="0" err="1" smtClean="0"/>
              <a:t>else</a:t>
            </a:r>
            <a:r>
              <a:rPr lang="fr-CA" sz="2400" dirty="0" smtClean="0"/>
              <a:t> </a:t>
            </a:r>
            <a:r>
              <a:rPr lang="fr-CA" sz="2400" dirty="0" err="1" smtClean="0"/>
              <a:t>than</a:t>
            </a:r>
            <a:r>
              <a:rPr lang="fr-CA" sz="2400" dirty="0" smtClean="0"/>
              <a:t> </a:t>
            </a:r>
            <a:r>
              <a:rPr lang="fr-CA" sz="2400" dirty="0" err="1" smtClean="0"/>
              <a:t>Revolution</a:t>
            </a:r>
            <a:r>
              <a:rPr lang="fr-CA" altLang="fr-CA" sz="2400" dirty="0" smtClean="0"/>
              <a:t>’</a:t>
            </a:r>
            <a:r>
              <a:rPr lang="fr-CA" altLang="ja-JP" sz="2400" dirty="0" smtClean="0"/>
              <a:t>;</a:t>
            </a:r>
          </a:p>
          <a:p>
            <a:r>
              <a:rPr lang="fr-CA" sz="2400" dirty="0" smtClean="0"/>
              <a:t> a Liberal, </a:t>
            </a:r>
            <a:r>
              <a:rPr lang="fr-CA" sz="2400" dirty="0" err="1" smtClean="0"/>
              <a:t>possibly</a:t>
            </a:r>
            <a:r>
              <a:rPr lang="fr-CA" sz="2400" dirty="0" smtClean="0"/>
              <a:t> John Lee </a:t>
            </a:r>
            <a:r>
              <a:rPr lang="fr-CA" sz="2400" dirty="0" err="1" smtClean="0"/>
              <a:t>Lee</a:t>
            </a:r>
            <a:r>
              <a:rPr lang="fr-CA" sz="2400" dirty="0" smtClean="0"/>
              <a:t> (1802-74) </a:t>
            </a:r>
            <a:r>
              <a:rPr lang="fr-CA" sz="2400" dirty="0" err="1" smtClean="0"/>
              <a:t>says</a:t>
            </a:r>
            <a:r>
              <a:rPr lang="fr-CA" sz="2400" dirty="0" smtClean="0"/>
              <a:t> </a:t>
            </a:r>
            <a:r>
              <a:rPr lang="fr-CA" altLang="fr-CA" sz="2400" dirty="0" smtClean="0"/>
              <a:t>‘</a:t>
            </a:r>
            <a:r>
              <a:rPr lang="fr-CA" sz="2400" dirty="0" smtClean="0"/>
              <a:t>A </a:t>
            </a:r>
            <a:r>
              <a:rPr lang="fr-CA" sz="2400" dirty="0" err="1" smtClean="0"/>
              <a:t>Leetle</a:t>
            </a:r>
            <a:r>
              <a:rPr lang="fr-CA" sz="2400" dirty="0" smtClean="0"/>
              <a:t> </a:t>
            </a:r>
            <a:r>
              <a:rPr lang="fr-CA" sz="2400" dirty="0" err="1" smtClean="0"/>
              <a:t>Reform</a:t>
            </a:r>
            <a:r>
              <a:rPr lang="fr-CA" sz="2400" dirty="0" smtClean="0"/>
              <a:t> </a:t>
            </a:r>
            <a:r>
              <a:rPr lang="fr-CA" sz="2400" dirty="0" err="1" smtClean="0"/>
              <a:t>is</a:t>
            </a:r>
            <a:r>
              <a:rPr lang="fr-CA" sz="2400" dirty="0" smtClean="0"/>
              <a:t> </a:t>
            </a:r>
            <a:r>
              <a:rPr lang="fr-CA" sz="2400" dirty="0" err="1" smtClean="0"/>
              <a:t>wanting</a:t>
            </a:r>
            <a:r>
              <a:rPr lang="fr-CA" sz="2400" dirty="0" smtClean="0"/>
              <a:t> but </a:t>
            </a:r>
            <a:r>
              <a:rPr lang="fr-CA" sz="2400" dirty="0" err="1" smtClean="0"/>
              <a:t>fiddlededee</a:t>
            </a:r>
            <a:r>
              <a:rPr lang="fr-CA" sz="2400" dirty="0" smtClean="0"/>
              <a:t> about </a:t>
            </a:r>
            <a:r>
              <a:rPr lang="fr-CA" sz="2400" dirty="0" err="1" smtClean="0"/>
              <a:t>Revolution</a:t>
            </a:r>
            <a:r>
              <a:rPr lang="fr-CA" altLang="fr-CA" sz="2400" dirty="0" smtClean="0"/>
              <a:t>’</a:t>
            </a:r>
            <a:r>
              <a:rPr lang="fr-CA" sz="2400" dirty="0" smtClean="0"/>
              <a:t>; </a:t>
            </a:r>
          </a:p>
          <a:p>
            <a:r>
              <a:rPr lang="fr-CA" sz="2400" dirty="0" smtClean="0"/>
              <a:t>a Radical, William Cobbett (1763-1835) </a:t>
            </a:r>
            <a:r>
              <a:rPr lang="fr-CA" sz="2400" dirty="0" err="1" smtClean="0"/>
              <a:t>brandishing</a:t>
            </a:r>
            <a:r>
              <a:rPr lang="fr-CA" sz="2400" dirty="0" smtClean="0"/>
              <a:t> a </a:t>
            </a:r>
            <a:r>
              <a:rPr lang="fr-CA" sz="2400" dirty="0" err="1" smtClean="0"/>
              <a:t>gridiron</a:t>
            </a:r>
            <a:r>
              <a:rPr lang="fr-CA" sz="2400" dirty="0" smtClean="0"/>
              <a:t> </a:t>
            </a:r>
            <a:r>
              <a:rPr lang="fr-CA" sz="2400" dirty="0" err="1" smtClean="0"/>
              <a:t>says</a:t>
            </a:r>
            <a:r>
              <a:rPr lang="fr-CA" sz="2400" dirty="0" smtClean="0"/>
              <a:t> </a:t>
            </a:r>
            <a:r>
              <a:rPr lang="fr-CA" altLang="fr-CA" sz="2400" dirty="0" smtClean="0"/>
              <a:t>‘</a:t>
            </a:r>
            <a:r>
              <a:rPr lang="fr-CA" sz="2400" dirty="0" smtClean="0"/>
              <a:t>I </a:t>
            </a:r>
            <a:r>
              <a:rPr lang="fr-CA" sz="2400" dirty="0" err="1" smtClean="0"/>
              <a:t>say</a:t>
            </a:r>
            <a:r>
              <a:rPr lang="fr-CA" sz="2400" dirty="0" smtClean="0"/>
              <a:t> if </a:t>
            </a:r>
            <a:r>
              <a:rPr lang="fr-CA" sz="2400" dirty="0" err="1" smtClean="0"/>
              <a:t>we</a:t>
            </a:r>
            <a:r>
              <a:rPr lang="fr-CA" sz="2400" dirty="0" smtClean="0"/>
              <a:t> </a:t>
            </a:r>
            <a:r>
              <a:rPr lang="fr-CA" sz="2400" dirty="0" err="1" smtClean="0"/>
              <a:t>don</a:t>
            </a:r>
            <a:r>
              <a:rPr lang="fr-CA" altLang="fr-CA" sz="2400" dirty="0" err="1" smtClean="0"/>
              <a:t>’</a:t>
            </a:r>
            <a:r>
              <a:rPr lang="fr-CA" sz="2400" dirty="0" err="1" smtClean="0"/>
              <a:t>t</a:t>
            </a:r>
            <a:r>
              <a:rPr lang="fr-CA" sz="2400" dirty="0" smtClean="0"/>
              <a:t> have a Real Radical </a:t>
            </a:r>
            <a:r>
              <a:rPr lang="fr-CA" sz="2400" dirty="0" err="1" smtClean="0"/>
              <a:t>Reform</a:t>
            </a:r>
            <a:r>
              <a:rPr lang="fr-CA" sz="2400" dirty="0" smtClean="0"/>
              <a:t> </a:t>
            </a:r>
            <a:r>
              <a:rPr lang="fr-CA" sz="2400" dirty="0" err="1" smtClean="0"/>
              <a:t>we</a:t>
            </a:r>
            <a:r>
              <a:rPr lang="fr-CA" altLang="fr-CA" sz="2400" dirty="0" err="1" smtClean="0"/>
              <a:t>’</a:t>
            </a:r>
            <a:r>
              <a:rPr lang="fr-CA" sz="2400" dirty="0" err="1" smtClean="0"/>
              <a:t>ll</a:t>
            </a:r>
            <a:r>
              <a:rPr lang="fr-CA" sz="2400" dirty="0" smtClean="0"/>
              <a:t> have a </a:t>
            </a:r>
            <a:r>
              <a:rPr lang="fr-CA" sz="2400" dirty="0" err="1" smtClean="0"/>
              <a:t>Revolution</a:t>
            </a:r>
            <a:r>
              <a:rPr lang="fr-CA" altLang="fr-CA" sz="2400" dirty="0" smtClean="0"/>
              <a:t>’</a:t>
            </a:r>
            <a:r>
              <a:rPr lang="fr-CA" sz="2400" dirty="0" smtClean="0"/>
              <a:t>; 1831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fr-CA" smtClean="0"/>
          </a:p>
        </p:txBody>
      </p:sp>
      <p:sp>
        <p:nvSpPr>
          <p:cNvPr id="9219" name="Content Placeholder 2"/>
          <p:cNvSpPr>
            <a:spLocks noGrp="1"/>
          </p:cNvSpPr>
          <p:nvPr>
            <p:ph idx="1"/>
          </p:nvPr>
        </p:nvSpPr>
        <p:spPr/>
        <p:txBody>
          <a:bodyPr/>
          <a:lstStyle/>
          <a:p>
            <a:r>
              <a:rPr lang="fr-CA" sz="2800" smtClean="0"/>
              <a:t>Before we examine people</a:t>
            </a:r>
            <a:r>
              <a:rPr lang="fr-CA" altLang="fr-CA" sz="2800" smtClean="0"/>
              <a:t>’</a:t>
            </a:r>
            <a:r>
              <a:rPr lang="fr-CA" sz="2800" smtClean="0"/>
              <a:t>s misnomered misconceptions of politics, it is critical to understand the general difference between </a:t>
            </a:r>
            <a:r>
              <a:rPr lang="fr-CA" altLang="fr-CA" sz="2800" smtClean="0"/>
              <a:t>“</a:t>
            </a:r>
            <a:r>
              <a:rPr lang="fr-CA" altLang="ja-JP" sz="2800" smtClean="0"/>
              <a:t>Left</a:t>
            </a:r>
            <a:r>
              <a:rPr lang="fr-CA" altLang="fr-CA" sz="2800" smtClean="0"/>
              <a:t>”</a:t>
            </a:r>
            <a:r>
              <a:rPr lang="fr-CA" altLang="ja-JP" sz="2800" smtClean="0"/>
              <a:t> or </a:t>
            </a:r>
            <a:r>
              <a:rPr lang="fr-CA" altLang="fr-CA" sz="2800" smtClean="0"/>
              <a:t>“</a:t>
            </a:r>
            <a:r>
              <a:rPr lang="fr-CA" altLang="ja-JP" sz="2800" smtClean="0"/>
              <a:t>Left Wing</a:t>
            </a:r>
            <a:r>
              <a:rPr lang="fr-CA" altLang="fr-CA" sz="2800" smtClean="0"/>
              <a:t>”</a:t>
            </a:r>
            <a:r>
              <a:rPr lang="fr-CA" altLang="ja-JP" sz="2800" smtClean="0"/>
              <a:t> and </a:t>
            </a:r>
            <a:r>
              <a:rPr lang="fr-CA" altLang="fr-CA" sz="2800" smtClean="0"/>
              <a:t>“</a:t>
            </a:r>
            <a:r>
              <a:rPr lang="fr-CA" altLang="ja-JP" sz="2800" smtClean="0"/>
              <a:t>Right</a:t>
            </a:r>
            <a:r>
              <a:rPr lang="fr-CA" altLang="fr-CA" sz="2800" smtClean="0"/>
              <a:t>”</a:t>
            </a:r>
            <a:r>
              <a:rPr lang="fr-CA" altLang="ja-JP" sz="2800" smtClean="0"/>
              <a:t> or </a:t>
            </a:r>
            <a:r>
              <a:rPr lang="fr-CA" altLang="fr-CA" sz="2800" smtClean="0"/>
              <a:t>“</a:t>
            </a:r>
            <a:r>
              <a:rPr lang="fr-CA" altLang="ja-JP" sz="2800" smtClean="0"/>
              <a:t>Right Wing.</a:t>
            </a:r>
            <a:r>
              <a:rPr lang="fr-CA" altLang="fr-CA" sz="2800" smtClean="0"/>
              <a:t>”</a:t>
            </a:r>
            <a:r>
              <a:rPr lang="fr-CA" altLang="ja-JP" sz="2800" smtClean="0"/>
              <a:t>  </a:t>
            </a:r>
          </a:p>
          <a:p>
            <a:r>
              <a:rPr lang="fr-CA" sz="2800" smtClean="0"/>
              <a:t>The terms </a:t>
            </a:r>
            <a:r>
              <a:rPr lang="fr-CA" altLang="fr-CA" sz="2800" smtClean="0"/>
              <a:t>“</a:t>
            </a:r>
            <a:r>
              <a:rPr lang="fr-CA" altLang="ja-JP" sz="2800" smtClean="0"/>
              <a:t>Left</a:t>
            </a:r>
            <a:r>
              <a:rPr lang="fr-CA" altLang="fr-CA" sz="2800" smtClean="0"/>
              <a:t>”</a:t>
            </a:r>
            <a:r>
              <a:rPr lang="fr-CA" altLang="ja-JP" sz="2800" smtClean="0"/>
              <a:t> and </a:t>
            </a:r>
            <a:r>
              <a:rPr lang="fr-CA" altLang="fr-CA" sz="2800" smtClean="0"/>
              <a:t>“</a:t>
            </a:r>
            <a:r>
              <a:rPr lang="fr-CA" altLang="ja-JP" sz="2800" smtClean="0"/>
              <a:t>Right</a:t>
            </a:r>
            <a:r>
              <a:rPr lang="fr-CA" altLang="fr-CA" sz="2800" smtClean="0"/>
              <a:t>”</a:t>
            </a:r>
            <a:r>
              <a:rPr lang="fr-CA" altLang="ja-JP" sz="2800" smtClean="0"/>
              <a:t> actually originate in the 18th century French Legislature where those loyal to the King and to religion sat on the right while those opposed to the King and were in favor of revolution sat on the left.</a:t>
            </a:r>
            <a:endParaRPr lang="fr-CA"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fr-CA" smtClean="0"/>
          </a:p>
        </p:txBody>
      </p:sp>
      <p:pic>
        <p:nvPicPr>
          <p:cNvPr id="10243" name="Content Placeholder 3" descr="Political-Spectrum_MM.gif"/>
          <p:cNvPicPr>
            <a:picLocks noGrp="1" noChangeAspect="1"/>
          </p:cNvPicPr>
          <p:nvPr>
            <p:ph idx="1"/>
          </p:nvPr>
        </p:nvPicPr>
        <p:blipFill>
          <a:blip r:embed="rId2" cstate="print"/>
          <a:srcRect t="-168" b="-168"/>
          <a:stretch>
            <a:fillRect/>
          </a:stretch>
        </p:blipFill>
        <p:spPr>
          <a:xfrm>
            <a:off x="0" y="1076325"/>
            <a:ext cx="8820150" cy="37925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fr-CA" smtClean="0"/>
          </a:p>
        </p:txBody>
      </p:sp>
      <p:pic>
        <p:nvPicPr>
          <p:cNvPr id="11267" name="Content Placeholder 3" descr="images.png"/>
          <p:cNvPicPr>
            <a:picLocks noGrp="1" noChangeAspect="1"/>
          </p:cNvPicPr>
          <p:nvPr>
            <p:ph idx="1"/>
          </p:nvPr>
        </p:nvPicPr>
        <p:blipFill>
          <a:blip r:embed="rId2" cstate="print"/>
          <a:srcRect t="-9094" b="-9094"/>
          <a:stretch>
            <a:fillRect/>
          </a:stretch>
        </p:blipFill>
        <p:spPr>
          <a:xfrm>
            <a:off x="0" y="1600200"/>
            <a:ext cx="8686800"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r-CA" smtClean="0"/>
              <a:t>Conservatism</a:t>
            </a:r>
          </a:p>
        </p:txBody>
      </p:sp>
      <p:sp>
        <p:nvSpPr>
          <p:cNvPr id="12291" name="Content Placeholder 2"/>
          <p:cNvSpPr>
            <a:spLocks noGrp="1"/>
          </p:cNvSpPr>
          <p:nvPr>
            <p:ph idx="1"/>
          </p:nvPr>
        </p:nvSpPr>
        <p:spPr/>
        <p:txBody>
          <a:bodyPr/>
          <a:lstStyle/>
          <a:p>
            <a:r>
              <a:rPr lang="fr-CA" smtClean="0"/>
              <a:t>unwillingness or slowness to accept change or new ideas</a:t>
            </a:r>
          </a:p>
          <a:p>
            <a:r>
              <a:rPr lang="fr-CA" smtClean="0"/>
              <a:t>a right-of-center political philosophy based on a tendency to support gradual rather than abrupt change and to preserve the status quo</a:t>
            </a:r>
            <a:endParaRPr lang="fr-CA" b="1" smtClean="0"/>
          </a:p>
          <a:p>
            <a:r>
              <a:rPr lang="fr-CA" smtClean="0"/>
              <a:t>an ideology that views the existing form of society as worthy of preservation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r-CA" smtClean="0"/>
              <a:t>Liberalism</a:t>
            </a:r>
          </a:p>
        </p:txBody>
      </p:sp>
      <p:sp>
        <p:nvSpPr>
          <p:cNvPr id="13315" name="Content Placeholder 2"/>
          <p:cNvSpPr>
            <a:spLocks noGrp="1"/>
          </p:cNvSpPr>
          <p:nvPr>
            <p:ph idx="1"/>
          </p:nvPr>
        </p:nvSpPr>
        <p:spPr/>
        <p:txBody>
          <a:bodyPr/>
          <a:lstStyle/>
          <a:p>
            <a:r>
              <a:rPr lang="fr-CA" sz="3000" smtClean="0"/>
              <a:t>a belief in tolerance and gradual reform in moral, religious, or political matters a political ideology with its beginnings in western Europe that rejects authoritarian government and defends freedom of speech, association, and religion, and the right to own property.</a:t>
            </a:r>
          </a:p>
          <a:p>
            <a:r>
              <a:rPr lang="fr-CA" sz="3000" smtClean="0"/>
              <a:t>an economic theory in favor of free competition and minimal government regulation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CA" dirty="0" err="1" smtClean="0"/>
              <a:t>Romanticism</a:t>
            </a:r>
            <a:endParaRPr lang="fr-CA" dirty="0" smtClean="0"/>
          </a:p>
        </p:txBody>
      </p:sp>
      <p:sp>
        <p:nvSpPr>
          <p:cNvPr id="14339" name="Content Placeholder 2"/>
          <p:cNvSpPr>
            <a:spLocks noGrp="1"/>
          </p:cNvSpPr>
          <p:nvPr>
            <p:ph idx="1"/>
          </p:nvPr>
        </p:nvSpPr>
        <p:spPr/>
        <p:txBody>
          <a:bodyPr/>
          <a:lstStyle/>
          <a:p>
            <a:r>
              <a:rPr lang="fr-CA" smtClean="0"/>
              <a:t>a movement in the arts and literature that originated in the late 18th century, emphasizing inspiration, subjectivity, and the primacy of the individual.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2055</TotalTime>
  <Words>856</Words>
  <Application>Microsoft Office PowerPoint</Application>
  <PresentationFormat>On-screen Show (4:3)</PresentationFormat>
  <Paragraphs>268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High Tower Text</vt:lpstr>
      <vt:lpstr>MS PGothic</vt:lpstr>
      <vt:lpstr>Arial</vt:lpstr>
      <vt:lpstr>Calibri</vt:lpstr>
      <vt:lpstr>Eras Bold ITC</vt:lpstr>
      <vt:lpstr>Versailles LT</vt:lpstr>
      <vt:lpstr>Times New Roman</vt:lpstr>
      <vt:lpstr>9_Office Theme</vt:lpstr>
      <vt:lpstr>19th – 20th Century “Isms”</vt:lpstr>
      <vt:lpstr>Slide 2</vt:lpstr>
      <vt:lpstr>Four figures give their views on reform;  </vt:lpstr>
      <vt:lpstr>Slide 4</vt:lpstr>
      <vt:lpstr>Slide 5</vt:lpstr>
      <vt:lpstr>Slide 6</vt:lpstr>
      <vt:lpstr>Conservatism</vt:lpstr>
      <vt:lpstr>Liberalism</vt:lpstr>
      <vt:lpstr>Romanticism</vt:lpstr>
      <vt:lpstr>Nationalism</vt:lpstr>
      <vt:lpstr>Slide 11</vt:lpstr>
      <vt:lpstr>FORGET</vt:lpstr>
      <vt:lpstr>Slide 13</vt:lpstr>
      <vt:lpstr>Slide 14</vt:lpstr>
      <vt:lpstr>Conservatism vs. Liberalism</vt:lpstr>
      <vt:lpstr>Burke’s Liberal Conservatism</vt:lpstr>
      <vt:lpstr>Revolutions Compared</vt:lpstr>
      <vt:lpstr>Revolutions Compared</vt:lpstr>
      <vt:lpstr>Slide 19</vt:lpstr>
      <vt:lpstr>Slide 20</vt:lpstr>
      <vt:lpstr>Liberty Leading the People Eugène Delacroix (1830)</vt:lpstr>
      <vt:lpstr>Slide 22</vt:lpstr>
      <vt:lpstr>Conservatism</vt:lpstr>
      <vt:lpstr>Conservatism</vt:lpstr>
      <vt:lpstr>Conservatism</vt:lpstr>
      <vt:lpstr>Conservatism</vt:lpstr>
      <vt:lpstr>Conservatism</vt:lpstr>
      <vt:lpstr>Remember the  Ladies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19th Century Isms - AP European History</dc:title>
  <dc:creator>Tom Richey</dc:creator>
  <cp:lastModifiedBy>Alex Ott</cp:lastModifiedBy>
  <cp:revision>54</cp:revision>
  <dcterms:created xsi:type="dcterms:W3CDTF">2014-03-13T15:53:55Z</dcterms:created>
  <dcterms:modified xsi:type="dcterms:W3CDTF">2016-01-24T21:25:18Z</dcterms:modified>
</cp:coreProperties>
</file>