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39750" y="2852738"/>
            <a:ext cx="6048375" cy="750887"/>
          </a:xfrm>
        </p:spPr>
        <p:txBody>
          <a:bodyPr/>
          <a:lstStyle>
            <a:lvl1pPr>
              <a:defRPr sz="2800" b="1"/>
            </a:lvl1pPr>
          </a:lstStyle>
          <a:p>
            <a:r>
              <a:rPr lang="en-US" smtClean="0"/>
              <a:t>Click to edit Master title style</a:t>
            </a:r>
            <a:endParaRPr lang="ru-RU"/>
          </a:p>
        </p:txBody>
      </p:sp>
      <p:sp>
        <p:nvSpPr>
          <p:cNvPr id="5123" name="Rectangle 3"/>
          <p:cNvSpPr>
            <a:spLocks noGrp="1" noChangeArrowheads="1"/>
          </p:cNvSpPr>
          <p:nvPr>
            <p:ph type="subTitle" idx="1"/>
          </p:nvPr>
        </p:nvSpPr>
        <p:spPr>
          <a:xfrm>
            <a:off x="539750" y="3573463"/>
            <a:ext cx="6048375" cy="503237"/>
          </a:xfrm>
        </p:spPr>
        <p:txBody>
          <a:bodyPr/>
          <a:lstStyle>
            <a:lvl1pPr marL="0" indent="0">
              <a:buFontTx/>
              <a:buNone/>
              <a:defRPr sz="2400" b="1">
                <a:solidFill>
                  <a:schemeClr val="bg1"/>
                </a:solidFill>
              </a:defRPr>
            </a:lvl1pPr>
          </a:lstStyle>
          <a:p>
            <a:r>
              <a:rPr lang="en-US" smtClean="0"/>
              <a:t>Click to edit Master subtitle style</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58888" y="1341438"/>
            <a:ext cx="3667125"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78413" y="1341438"/>
            <a:ext cx="3668712" cy="5327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5463" y="328613"/>
            <a:ext cx="1871662" cy="6340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58888" y="328613"/>
            <a:ext cx="5464175" cy="6340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8888" y="328613"/>
            <a:ext cx="7129462" cy="508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ru-RU" smtClean="0"/>
          </a:p>
        </p:txBody>
      </p:sp>
      <p:sp>
        <p:nvSpPr>
          <p:cNvPr id="1027" name="Rectangle 3"/>
          <p:cNvSpPr>
            <a:spLocks noGrp="1" noChangeArrowheads="1"/>
          </p:cNvSpPr>
          <p:nvPr>
            <p:ph type="body" idx="1"/>
          </p:nvPr>
        </p:nvSpPr>
        <p:spPr bwMode="auto">
          <a:xfrm>
            <a:off x="1258888" y="1341438"/>
            <a:ext cx="7488237" cy="532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2"/>
            <a:r>
              <a:rPr lang="ru-RU" smtClean="0"/>
              <a:t>Fifth level</a:t>
            </a:r>
          </a:p>
          <a:p>
            <a:pPr lvl="1"/>
            <a:r>
              <a:rPr lang="ru-RU" smtClean="0"/>
              <a:t>Second level</a:t>
            </a:r>
          </a:p>
          <a:p>
            <a:pPr lvl="0"/>
            <a:r>
              <a:rPr lang="ru-RU" smtClean="0"/>
              <a:t>Third level</a:t>
            </a:r>
          </a:p>
          <a:p>
            <a:pPr lvl="1"/>
            <a:r>
              <a:rPr lang="ru-RU" smtClean="0"/>
              <a:t>Fourth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charset="0"/>
        </a:defRPr>
      </a:lvl2pPr>
      <a:lvl3pPr algn="l" rtl="0" eaLnBrk="1" fontAlgn="base" hangingPunct="1">
        <a:spcBef>
          <a:spcPct val="0"/>
        </a:spcBef>
        <a:spcAft>
          <a:spcPct val="0"/>
        </a:spcAft>
        <a:defRPr sz="3200">
          <a:solidFill>
            <a:schemeClr val="bg1"/>
          </a:solidFill>
          <a:latin typeface="Arial" charset="0"/>
        </a:defRPr>
      </a:lvl3pPr>
      <a:lvl4pPr algn="l" rtl="0" eaLnBrk="1" fontAlgn="base" hangingPunct="1">
        <a:spcBef>
          <a:spcPct val="0"/>
        </a:spcBef>
        <a:spcAft>
          <a:spcPct val="0"/>
        </a:spcAft>
        <a:defRPr sz="3200">
          <a:solidFill>
            <a:schemeClr val="bg1"/>
          </a:solidFill>
          <a:latin typeface="Arial" charset="0"/>
        </a:defRPr>
      </a:lvl4pPr>
      <a:lvl5pPr algn="l" rtl="0" eaLnBrk="1" fontAlgn="base" hangingPunct="1">
        <a:spcBef>
          <a:spcPct val="0"/>
        </a:spcBef>
        <a:spcAft>
          <a:spcPct val="0"/>
        </a:spcAft>
        <a:defRPr sz="3200">
          <a:solidFill>
            <a:schemeClr val="bg1"/>
          </a:solidFill>
          <a:latin typeface="Arial" charset="0"/>
        </a:defRPr>
      </a:lvl5pPr>
      <a:lvl6pPr marL="457200" algn="l" rtl="0" eaLnBrk="1" fontAlgn="base" hangingPunct="1">
        <a:spcBef>
          <a:spcPct val="0"/>
        </a:spcBef>
        <a:spcAft>
          <a:spcPct val="0"/>
        </a:spcAft>
        <a:defRPr sz="3200">
          <a:solidFill>
            <a:schemeClr val="bg1"/>
          </a:solidFill>
          <a:latin typeface="Arial" charset="0"/>
        </a:defRPr>
      </a:lvl6pPr>
      <a:lvl7pPr marL="914400" algn="l" rtl="0" eaLnBrk="1" fontAlgn="base" hangingPunct="1">
        <a:spcBef>
          <a:spcPct val="0"/>
        </a:spcBef>
        <a:spcAft>
          <a:spcPct val="0"/>
        </a:spcAft>
        <a:defRPr sz="3200">
          <a:solidFill>
            <a:schemeClr val="bg1"/>
          </a:solidFill>
          <a:latin typeface="Arial" charset="0"/>
        </a:defRPr>
      </a:lvl7pPr>
      <a:lvl8pPr marL="1371600" algn="l" rtl="0" eaLnBrk="1" fontAlgn="base" hangingPunct="1">
        <a:spcBef>
          <a:spcPct val="0"/>
        </a:spcBef>
        <a:spcAft>
          <a:spcPct val="0"/>
        </a:spcAft>
        <a:defRPr sz="3200">
          <a:solidFill>
            <a:schemeClr val="bg1"/>
          </a:solidFill>
          <a:latin typeface="Arial" charset="0"/>
        </a:defRPr>
      </a:lvl8pPr>
      <a:lvl9pPr marL="1828800" algn="l" rtl="0" eaLnBrk="1" fontAlgn="base" hangingPunct="1">
        <a:spcBef>
          <a:spcPct val="0"/>
        </a:spcBef>
        <a:spcAft>
          <a:spcPct val="0"/>
        </a:spcAft>
        <a:defRPr sz="3200">
          <a:solidFill>
            <a:schemeClr val="bg1"/>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ideo" Target="file:///C:\Users\Alex\Desktop\US%20History%202011-12\Causes%20of%20the%20American%20Revolution%20-%20BETA%202011-12\Revolutionary%20War.wm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cstate="print"/>
          <a:srcRect/>
          <a:stretch>
            <a:fillRect/>
          </a:stretch>
        </p:blipFill>
        <p:spPr bwMode="auto">
          <a:xfrm>
            <a:off x="304800" y="3810000"/>
            <a:ext cx="4905375" cy="2857500"/>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2" name="Title 1"/>
          <p:cNvSpPr>
            <a:spLocks noGrp="1"/>
          </p:cNvSpPr>
          <p:nvPr>
            <p:ph type="ctrTitle"/>
          </p:nvPr>
        </p:nvSpPr>
        <p:spPr>
          <a:xfrm>
            <a:off x="0" y="685800"/>
            <a:ext cx="7772400" cy="750887"/>
          </a:xfrm>
        </p:spPr>
        <p:txBody>
          <a:bodyPr/>
          <a:lstStyle/>
          <a:p>
            <a:pPr algn="ctr"/>
            <a:r>
              <a:rPr lang="en-US" sz="4000" dirty="0" smtClean="0">
                <a:solidFill>
                  <a:srgbClr val="002060"/>
                </a:solidFill>
                <a:latin typeface="Wickenden Cafe NDP" pitchFamily="2" charset="0"/>
              </a:rPr>
              <a:t>Causes of the </a:t>
            </a:r>
            <a:br>
              <a:rPr lang="en-US" sz="4000" dirty="0" smtClean="0">
                <a:solidFill>
                  <a:srgbClr val="002060"/>
                </a:solidFill>
                <a:latin typeface="Wickenden Cafe NDP" pitchFamily="2" charset="0"/>
              </a:rPr>
            </a:br>
            <a:r>
              <a:rPr lang="en-US" sz="4000" dirty="0" smtClean="0">
                <a:solidFill>
                  <a:srgbClr val="002060"/>
                </a:solidFill>
                <a:latin typeface="Wickenden Cafe NDP" pitchFamily="2" charset="0"/>
              </a:rPr>
              <a:t>American Revolution</a:t>
            </a:r>
            <a:endParaRPr lang="en-US" sz="4000" dirty="0">
              <a:solidFill>
                <a:srgbClr val="002060"/>
              </a:solidFill>
              <a:latin typeface="Wickenden Cafe NDP" pitchFamily="2" charset="0"/>
            </a:endParaRPr>
          </a:p>
        </p:txBody>
      </p:sp>
      <p:sp>
        <p:nvSpPr>
          <p:cNvPr id="3" name="Subtitle 2"/>
          <p:cNvSpPr>
            <a:spLocks noGrp="1"/>
          </p:cNvSpPr>
          <p:nvPr>
            <p:ph type="subTitle" idx="1"/>
          </p:nvPr>
        </p:nvSpPr>
        <p:spPr>
          <a:xfrm>
            <a:off x="152400" y="1752600"/>
            <a:ext cx="6048375" cy="2819400"/>
          </a:xfrm>
        </p:spPr>
        <p:txBody>
          <a:bodyPr/>
          <a:lstStyle/>
          <a:p>
            <a:r>
              <a:rPr lang="en-US" dirty="0" smtClean="0"/>
              <a:t>Aim: Why did the 13 Colonies want Independence?</a:t>
            </a:r>
          </a:p>
          <a:p>
            <a:endParaRPr lang="en-US" dirty="0"/>
          </a:p>
          <a:p>
            <a:r>
              <a:rPr lang="en-US" dirty="0" smtClean="0"/>
              <a:t>Do Now: Map Quiz #1</a:t>
            </a:r>
          </a:p>
          <a:p>
            <a:endParaRPr lang="en-US" dirty="0"/>
          </a:p>
          <a:p>
            <a:endParaRPr lang="en-US" dirty="0" smtClean="0"/>
          </a:p>
          <a:p>
            <a:endParaRPr lang="en-US" dirty="0"/>
          </a:p>
        </p:txBody>
      </p:sp>
      <p:pic>
        <p:nvPicPr>
          <p:cNvPr id="10242" name="Picture 2"/>
          <p:cNvPicPr>
            <a:picLocks noChangeAspect="1" noChangeArrowheads="1"/>
          </p:cNvPicPr>
          <p:nvPr/>
        </p:nvPicPr>
        <p:blipFill>
          <a:blip r:embed="rId3" cstate="print"/>
          <a:srcRect/>
          <a:stretch>
            <a:fillRect/>
          </a:stretch>
        </p:blipFill>
        <p:spPr bwMode="auto">
          <a:xfrm>
            <a:off x="4800600" y="2286000"/>
            <a:ext cx="2743200" cy="2686050"/>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371600"/>
            <a:ext cx="8153400" cy="4093428"/>
          </a:xfrm>
          <a:prstGeom prst="rect">
            <a:avLst/>
          </a:prstGeom>
        </p:spPr>
        <p:txBody>
          <a:bodyPr wrap="square">
            <a:spAutoFit/>
          </a:bodyPr>
          <a:lstStyle/>
          <a:p>
            <a:r>
              <a:rPr lang="en-US" sz="2000" b="1" smtClean="0">
                <a:solidFill>
                  <a:srgbClr val="002060"/>
                </a:solidFill>
              </a:rPr>
              <a:t>The popular idea of the time was that colonies existed for the benefit of the Mother Country. The American colonists could be compared to tenants who were expected to 'pay rent', i.e., provide materials for export to Britain. Britain's goal was to have a greater number of exports than imports allowing them to store up wealth in the form of gold.</a:t>
            </a:r>
          </a:p>
          <a:p>
            <a:endParaRPr lang="en-US" sz="2000" b="1" smtClean="0">
              <a:solidFill>
                <a:srgbClr val="002060"/>
              </a:solidFill>
            </a:endParaRPr>
          </a:p>
          <a:p>
            <a:r>
              <a:rPr lang="en-US" sz="2000" b="1" smtClean="0">
                <a:solidFill>
                  <a:srgbClr val="002060"/>
                </a:solidFill>
              </a:rPr>
              <a:t>This economic plan was called?   </a:t>
            </a:r>
          </a:p>
          <a:p>
            <a:endParaRPr lang="en-US" sz="2000" b="1" smtClean="0">
              <a:solidFill>
                <a:srgbClr val="002060"/>
              </a:solidFill>
            </a:endParaRPr>
          </a:p>
          <a:p>
            <a:r>
              <a:rPr lang="en-US" sz="2000" b="1" smtClean="0">
                <a:solidFill>
                  <a:srgbClr val="002060"/>
                </a:solidFill>
              </a:rPr>
              <a:t>According to this idea, the wealth of the world was fixed. To increase wealth a country had two options: explore or make war. By colonizing America, Britain greatly increased its base of wealth.</a:t>
            </a:r>
            <a:endParaRPr lang="en-US" sz="2000" b="1" dirty="0">
              <a:solidFill>
                <a:srgbClr val="002060"/>
              </a:solidFill>
            </a:endParaRPr>
          </a:p>
        </p:txBody>
      </p:sp>
      <p:sp>
        <p:nvSpPr>
          <p:cNvPr id="3" name="TextBox 2"/>
          <p:cNvSpPr txBox="1"/>
          <p:nvPr/>
        </p:nvSpPr>
        <p:spPr>
          <a:xfrm>
            <a:off x="1828800" y="304800"/>
            <a:ext cx="7315200" cy="707886"/>
          </a:xfrm>
          <a:prstGeom prst="rect">
            <a:avLst/>
          </a:prstGeom>
          <a:noFill/>
        </p:spPr>
        <p:txBody>
          <a:bodyPr wrap="square" rtlCol="0">
            <a:spAutoFit/>
          </a:bodyPr>
          <a:lstStyle/>
          <a:p>
            <a:r>
              <a:rPr lang="en-US" sz="4000" dirty="0" smtClean="0">
                <a:solidFill>
                  <a:schemeClr val="bg1"/>
                </a:solidFill>
                <a:latin typeface="Wickenden Cafe NDP" pitchFamily="2" charset="0"/>
              </a:rPr>
              <a:t>Review &amp; Background</a:t>
            </a:r>
            <a:endParaRPr lang="en-US" sz="4000" dirty="0">
              <a:solidFill>
                <a:schemeClr val="bg1"/>
              </a:solidFill>
              <a:latin typeface="Wickenden Cafe NDP" pitchFamily="2" charset="0"/>
            </a:endParaRPr>
          </a:p>
        </p:txBody>
      </p:sp>
      <p:sp>
        <p:nvSpPr>
          <p:cNvPr id="4" name="TextBox 3"/>
          <p:cNvSpPr txBox="1"/>
          <p:nvPr/>
        </p:nvSpPr>
        <p:spPr>
          <a:xfrm>
            <a:off x="4419600" y="3352800"/>
            <a:ext cx="2971800" cy="523220"/>
          </a:xfrm>
          <a:prstGeom prst="rect">
            <a:avLst/>
          </a:prstGeom>
          <a:noFill/>
        </p:spPr>
        <p:txBody>
          <a:bodyPr wrap="square" rtlCol="0">
            <a:spAutoFit/>
          </a:bodyPr>
          <a:lstStyle/>
          <a:p>
            <a:r>
              <a:rPr lang="en-US" sz="2800" b="1" dirty="0" smtClean="0">
                <a:solidFill>
                  <a:srgbClr val="FF0000"/>
                </a:solidFill>
                <a:effectLst>
                  <a:outerShdw blurRad="38100" dist="38100" dir="2700000" algn="tl">
                    <a:srgbClr val="000000">
                      <a:alpha val="43137"/>
                    </a:srgbClr>
                  </a:outerShdw>
                </a:effectLst>
              </a:rPr>
              <a:t>Mercantilism</a:t>
            </a:r>
            <a:endParaRPr lang="en-US" sz="28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0" y="1219200"/>
            <a:ext cx="4876800" cy="4524315"/>
          </a:xfrm>
          <a:prstGeom prst="rect">
            <a:avLst/>
          </a:prstGeom>
        </p:spPr>
        <p:txBody>
          <a:bodyPr wrap="square">
            <a:spAutoFit/>
          </a:bodyPr>
          <a:lstStyle/>
          <a:p>
            <a:r>
              <a:rPr lang="en-US" sz="2400" b="1" dirty="0" smtClean="0">
                <a:solidFill>
                  <a:srgbClr val="002060"/>
                </a:solidFill>
              </a:rPr>
              <a:t>This war between Britain and France lasted from 1754-1763. </a:t>
            </a:r>
          </a:p>
          <a:p>
            <a:endParaRPr lang="en-US" sz="2400" b="1" dirty="0">
              <a:solidFill>
                <a:srgbClr val="002060"/>
              </a:solidFill>
            </a:endParaRPr>
          </a:p>
          <a:p>
            <a:pPr>
              <a:buFont typeface="Arial" pitchFamily="34" charset="0"/>
              <a:buChar char="•"/>
            </a:pPr>
            <a:r>
              <a:rPr lang="en-US" sz="2400" b="1" dirty="0" smtClean="0">
                <a:solidFill>
                  <a:srgbClr val="002060"/>
                </a:solidFill>
              </a:rPr>
              <a:t> The victorious </a:t>
            </a:r>
            <a:r>
              <a:rPr lang="en-US" sz="2400" b="1" dirty="0" smtClean="0">
                <a:solidFill>
                  <a:srgbClr val="FF0000"/>
                </a:solidFill>
              </a:rPr>
              <a:t>British ended the war deeply in debt</a:t>
            </a:r>
            <a:r>
              <a:rPr lang="en-US" sz="2400" b="1" dirty="0" smtClean="0">
                <a:solidFill>
                  <a:srgbClr val="002060"/>
                </a:solidFill>
              </a:rPr>
              <a:t> and </a:t>
            </a:r>
            <a:r>
              <a:rPr lang="en-US" sz="2400" b="1" dirty="0" smtClean="0">
                <a:solidFill>
                  <a:srgbClr val="FF0000"/>
                </a:solidFill>
              </a:rPr>
              <a:t>demanded more revenue from the colonies</a:t>
            </a:r>
            <a:r>
              <a:rPr lang="en-US" sz="2400" b="1" dirty="0" smtClean="0">
                <a:solidFill>
                  <a:srgbClr val="002060"/>
                </a:solidFill>
              </a:rPr>
              <a:t>. </a:t>
            </a:r>
            <a:br>
              <a:rPr lang="en-US" sz="2400" b="1" dirty="0" smtClean="0">
                <a:solidFill>
                  <a:srgbClr val="002060"/>
                </a:solidFill>
              </a:rPr>
            </a:br>
            <a:endParaRPr lang="en-US" sz="2400" b="1" dirty="0" smtClean="0">
              <a:solidFill>
                <a:srgbClr val="002060"/>
              </a:solidFill>
            </a:endParaRPr>
          </a:p>
          <a:p>
            <a:pPr>
              <a:buFont typeface="Arial" pitchFamily="34" charset="0"/>
              <a:buChar char="•"/>
            </a:pPr>
            <a:r>
              <a:rPr lang="en-US" sz="2400" b="1" dirty="0">
                <a:solidFill>
                  <a:srgbClr val="002060"/>
                </a:solidFill>
              </a:rPr>
              <a:t> </a:t>
            </a:r>
            <a:r>
              <a:rPr lang="en-US" sz="2400" b="1" dirty="0" smtClean="0">
                <a:solidFill>
                  <a:srgbClr val="002060"/>
                </a:solidFill>
              </a:rPr>
              <a:t>With the defeat of the French, the </a:t>
            </a:r>
            <a:r>
              <a:rPr lang="en-US" sz="2400" b="1" dirty="0" smtClean="0">
                <a:solidFill>
                  <a:srgbClr val="FF0000"/>
                </a:solidFill>
              </a:rPr>
              <a:t>colonies became less dependant on Britain for protection.</a:t>
            </a:r>
            <a:endParaRPr lang="en-US" sz="2400" b="1" dirty="0">
              <a:solidFill>
                <a:srgbClr val="FF0000"/>
              </a:solidFill>
            </a:endParaRPr>
          </a:p>
        </p:txBody>
      </p:sp>
      <p:sp>
        <p:nvSpPr>
          <p:cNvPr id="3" name="TextBox 2"/>
          <p:cNvSpPr txBox="1"/>
          <p:nvPr/>
        </p:nvSpPr>
        <p:spPr>
          <a:xfrm>
            <a:off x="1828800" y="304800"/>
            <a:ext cx="73152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4000" dirty="0" smtClean="0">
                <a:solidFill>
                  <a:srgbClr val="FFFF00"/>
                </a:solidFill>
                <a:latin typeface="Wickenden Cafe NDP" pitchFamily="2" charset="0"/>
              </a:rPr>
              <a:t>French &amp; Indian War</a:t>
            </a:r>
            <a:endParaRPr lang="en-US" sz="4000" dirty="0">
              <a:solidFill>
                <a:srgbClr val="FFFF00"/>
              </a:solidFill>
              <a:latin typeface="Wickenden Cafe NDP" pitchFamily="2" charset="0"/>
            </a:endParaRPr>
          </a:p>
        </p:txBody>
      </p:sp>
      <p:pic>
        <p:nvPicPr>
          <p:cNvPr id="1026" name="Picture 2"/>
          <p:cNvPicPr>
            <a:picLocks noChangeAspect="1" noChangeArrowheads="1"/>
          </p:cNvPicPr>
          <p:nvPr/>
        </p:nvPicPr>
        <p:blipFill>
          <a:blip r:embed="rId2" cstate="print"/>
          <a:srcRect/>
          <a:stretch>
            <a:fillRect/>
          </a:stretch>
        </p:blipFill>
        <p:spPr bwMode="auto">
          <a:xfrm>
            <a:off x="304800" y="1447800"/>
            <a:ext cx="2895600" cy="21717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228600" y="3962400"/>
            <a:ext cx="3429000" cy="2073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304800"/>
            <a:ext cx="73152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Causes: </a:t>
            </a:r>
            <a:r>
              <a:rPr lang="en-US" sz="4000" dirty="0" smtClean="0">
                <a:solidFill>
                  <a:srgbClr val="FFFF00"/>
                </a:solidFill>
                <a:latin typeface="Wickenden Cafe NDP" pitchFamily="2" charset="0"/>
              </a:rPr>
              <a:t>Parliament Acts</a:t>
            </a:r>
            <a:endParaRPr lang="en-US" sz="4000" dirty="0">
              <a:solidFill>
                <a:srgbClr val="FFFF00"/>
              </a:solidFill>
              <a:latin typeface="Wickenden Cafe NDP" pitchFamily="2" charset="0"/>
            </a:endParaRPr>
          </a:p>
        </p:txBody>
      </p:sp>
      <p:sp>
        <p:nvSpPr>
          <p:cNvPr id="6" name="Rectangle 5"/>
          <p:cNvSpPr/>
          <p:nvPr/>
        </p:nvSpPr>
        <p:spPr>
          <a:xfrm>
            <a:off x="152400" y="1295400"/>
            <a:ext cx="3048000"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smtClean="0">
                <a:solidFill>
                  <a:srgbClr val="FF0000"/>
                </a:solidFill>
              </a:rPr>
              <a:t>Sugar Act of 1764</a:t>
            </a:r>
          </a:p>
          <a:p>
            <a:r>
              <a:rPr lang="en-US" dirty="0" smtClean="0"/>
              <a:t>This act passed to raise revenue by increasing duties on foreign sugar imported from the West</a:t>
            </a:r>
          </a:p>
          <a:p>
            <a:r>
              <a:rPr lang="en-US" dirty="0" smtClean="0"/>
              <a:t>Indies.</a:t>
            </a:r>
            <a:endParaRPr lang="en-US" dirty="0"/>
          </a:p>
        </p:txBody>
      </p:sp>
      <p:sp>
        <p:nvSpPr>
          <p:cNvPr id="7" name="Rectangle 6"/>
          <p:cNvSpPr/>
          <p:nvPr/>
        </p:nvSpPr>
        <p:spPr>
          <a:xfrm>
            <a:off x="5638800" y="1447800"/>
            <a:ext cx="2743200"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smtClean="0">
                <a:solidFill>
                  <a:srgbClr val="FF0000"/>
                </a:solidFill>
              </a:rPr>
              <a:t>Quartering Act of 1765</a:t>
            </a:r>
          </a:p>
          <a:p>
            <a:r>
              <a:rPr lang="en-US" dirty="0" smtClean="0"/>
              <a:t>Britain ordered that colonists were to house and feed British soldiers if necessary.</a:t>
            </a:r>
            <a:endParaRPr lang="en-US" dirty="0"/>
          </a:p>
        </p:txBody>
      </p:sp>
      <p:sp>
        <p:nvSpPr>
          <p:cNvPr id="8" name="Rectangle 7"/>
          <p:cNvSpPr/>
          <p:nvPr/>
        </p:nvSpPr>
        <p:spPr>
          <a:xfrm>
            <a:off x="457200" y="3886200"/>
            <a:ext cx="7924800"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smtClean="0">
                <a:solidFill>
                  <a:srgbClr val="FF0000"/>
                </a:solidFill>
              </a:rPr>
              <a:t>Stamp Act</a:t>
            </a:r>
          </a:p>
          <a:p>
            <a:r>
              <a:rPr lang="en-US" dirty="0" smtClean="0"/>
              <a:t>This required tax stamps on many different trade items and documents including playing cards, legal papers, newspapers and marriage licenses. Prime Minister George Grenville stated that this direct tax was intended for the colonies to pay for defense. Previous taxes imposed by Britain had been indirect, or hidden.</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3352800" y="1295400"/>
            <a:ext cx="2133600" cy="19202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3"/>
          <p:cNvPicPr>
            <a:picLocks noChangeAspect="1" noChangeArrowheads="1"/>
          </p:cNvPicPr>
          <p:nvPr/>
        </p:nvPicPr>
        <p:blipFill>
          <a:blip r:embed="rId3" cstate="print"/>
          <a:srcRect/>
          <a:stretch>
            <a:fillRect/>
          </a:stretch>
        </p:blipFill>
        <p:spPr bwMode="auto">
          <a:xfrm>
            <a:off x="0" y="3352800"/>
            <a:ext cx="9144000" cy="3505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304800"/>
            <a:ext cx="73152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4000" dirty="0" smtClean="0">
                <a:solidFill>
                  <a:srgbClr val="FFFF00"/>
                </a:solidFill>
                <a:latin typeface="Wickenden Cafe NDP" pitchFamily="2" charset="0"/>
              </a:rPr>
              <a:t>Boston Massacre</a:t>
            </a:r>
            <a:endParaRPr lang="en-US" sz="4000" dirty="0">
              <a:solidFill>
                <a:srgbClr val="FFFF00"/>
              </a:solidFill>
              <a:latin typeface="Wickenden Cafe NDP" pitchFamily="2" charset="0"/>
            </a:endParaRPr>
          </a:p>
        </p:txBody>
      </p:sp>
      <p:sp>
        <p:nvSpPr>
          <p:cNvPr id="6" name="Rectangle 5"/>
          <p:cNvSpPr/>
          <p:nvPr/>
        </p:nvSpPr>
        <p:spPr>
          <a:xfrm>
            <a:off x="228600" y="1371600"/>
            <a:ext cx="3733800" cy="230832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solidFill>
                  <a:srgbClr val="FF0000"/>
                </a:solidFill>
              </a:rPr>
              <a:t>Boston Massacre</a:t>
            </a:r>
          </a:p>
          <a:p>
            <a:r>
              <a:rPr lang="en-US" dirty="0" smtClean="0">
                <a:solidFill>
                  <a:srgbClr val="002060"/>
                </a:solidFill>
              </a:rPr>
              <a:t>The colonists and British soldiers openly clashed on Boston green. This event was used by the colonists as an example of British cruelty despite questions about how it actually occurred. March 5, 1770.</a:t>
            </a:r>
            <a:endParaRPr lang="en-US" dirty="0">
              <a:solidFill>
                <a:srgbClr val="002060"/>
              </a:solidFill>
            </a:endParaRPr>
          </a:p>
        </p:txBody>
      </p:sp>
      <p:pic>
        <p:nvPicPr>
          <p:cNvPr id="3074" name="Picture 2"/>
          <p:cNvPicPr>
            <a:picLocks noChangeAspect="1" noChangeArrowheads="1"/>
          </p:cNvPicPr>
          <p:nvPr/>
        </p:nvPicPr>
        <p:blipFill>
          <a:blip r:embed="rId2" cstate="print"/>
          <a:srcRect/>
          <a:stretch>
            <a:fillRect/>
          </a:stretch>
        </p:blipFill>
        <p:spPr bwMode="auto">
          <a:xfrm>
            <a:off x="4343400" y="1219200"/>
            <a:ext cx="3740727" cy="3429000"/>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304800" y="3810000"/>
            <a:ext cx="2095500" cy="26860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p:cNvSpPr txBox="1"/>
          <p:nvPr/>
        </p:nvSpPr>
        <p:spPr>
          <a:xfrm>
            <a:off x="2514600" y="4724400"/>
            <a:ext cx="5486400"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b="1" dirty="0" err="1" smtClean="0">
                <a:solidFill>
                  <a:srgbClr val="FF0000"/>
                </a:solidFill>
              </a:rPr>
              <a:t>Crispus</a:t>
            </a:r>
            <a:r>
              <a:rPr lang="en-US" b="1" dirty="0" smtClean="0">
                <a:solidFill>
                  <a:srgbClr val="FF0000"/>
                </a:solidFill>
              </a:rPr>
              <a:t> Attucks</a:t>
            </a:r>
          </a:p>
          <a:p>
            <a:r>
              <a:rPr lang="en-US" dirty="0" smtClean="0">
                <a:solidFill>
                  <a:srgbClr val="002060"/>
                </a:solidFill>
              </a:rPr>
              <a:t>He was the first person shot to death by British redcoats during the Boston Massacre, in Boston, Massachusetts. He has been called the first martyr</a:t>
            </a:r>
            <a:br>
              <a:rPr lang="en-US" dirty="0" smtClean="0">
                <a:solidFill>
                  <a:srgbClr val="002060"/>
                </a:solidFill>
              </a:rPr>
            </a:br>
            <a:r>
              <a:rPr lang="en-US" dirty="0" smtClean="0">
                <a:solidFill>
                  <a:srgbClr val="002060"/>
                </a:solidFill>
              </a:rPr>
              <a:t>of the revolution.</a:t>
            </a:r>
            <a:endParaRPr lang="en-US" dirty="0">
              <a:solidFill>
                <a:srgbClr val="00206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304800"/>
            <a:ext cx="89154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Causes: </a:t>
            </a:r>
            <a:r>
              <a:rPr lang="en-US" sz="4000" dirty="0" smtClean="0">
                <a:solidFill>
                  <a:srgbClr val="FFFF00"/>
                </a:solidFill>
                <a:latin typeface="Wickenden Cafe NDP" pitchFamily="2" charset="0"/>
              </a:rPr>
              <a:t>Tea Act &amp; Boston Tea Party</a:t>
            </a:r>
            <a:endParaRPr lang="en-US" sz="4000" dirty="0">
              <a:solidFill>
                <a:srgbClr val="FFFF00"/>
              </a:solidFill>
              <a:latin typeface="Wickenden Cafe NDP" pitchFamily="2" charset="0"/>
            </a:endParaRPr>
          </a:p>
        </p:txBody>
      </p:sp>
      <p:sp>
        <p:nvSpPr>
          <p:cNvPr id="6" name="Rectangle 5"/>
          <p:cNvSpPr/>
          <p:nvPr/>
        </p:nvSpPr>
        <p:spPr>
          <a:xfrm>
            <a:off x="304800" y="1295400"/>
            <a:ext cx="3733800"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b="1" dirty="0" smtClean="0">
                <a:solidFill>
                  <a:srgbClr val="FF0000"/>
                </a:solidFill>
              </a:rPr>
              <a:t>Tea Act of 1773</a:t>
            </a:r>
          </a:p>
          <a:p>
            <a:r>
              <a:rPr lang="en-US" dirty="0" smtClean="0">
                <a:solidFill>
                  <a:srgbClr val="002060"/>
                </a:solidFill>
              </a:rPr>
              <a:t>To assist the failing British East India Company, the Company was given a monopoly to trade tea</a:t>
            </a:r>
          </a:p>
          <a:p>
            <a:r>
              <a:rPr lang="en-US" dirty="0" smtClean="0">
                <a:solidFill>
                  <a:srgbClr val="002060"/>
                </a:solidFill>
              </a:rPr>
              <a:t>in America.</a:t>
            </a:r>
            <a:endParaRPr lang="en-US" dirty="0">
              <a:solidFill>
                <a:srgbClr val="002060"/>
              </a:solidFill>
            </a:endParaRPr>
          </a:p>
        </p:txBody>
      </p:sp>
      <p:sp>
        <p:nvSpPr>
          <p:cNvPr id="7" name="Rectangle 6"/>
          <p:cNvSpPr/>
          <p:nvPr/>
        </p:nvSpPr>
        <p:spPr>
          <a:xfrm>
            <a:off x="4267200" y="4343400"/>
            <a:ext cx="4114800"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US" b="1" dirty="0" smtClean="0">
                <a:solidFill>
                  <a:srgbClr val="FF0000"/>
                </a:solidFill>
              </a:rPr>
              <a:t>Boston Tea Party</a:t>
            </a:r>
          </a:p>
          <a:p>
            <a:pPr lvl="0"/>
            <a:r>
              <a:rPr lang="en-US" dirty="0" smtClean="0">
                <a:solidFill>
                  <a:srgbClr val="002060"/>
                </a:solidFill>
              </a:rPr>
              <a:t>A group of colonists disguised as Indians dumped the tea overboard from three tea ships in Boston Harbor on December 16, 1773.</a:t>
            </a:r>
            <a:endParaRPr lang="en-US" dirty="0">
              <a:solidFill>
                <a:srgbClr val="002060"/>
              </a:solidFill>
            </a:endParaRPr>
          </a:p>
        </p:txBody>
      </p:sp>
      <p:pic>
        <p:nvPicPr>
          <p:cNvPr id="2050" name="Picture 2"/>
          <p:cNvPicPr>
            <a:picLocks noChangeAspect="1" noChangeArrowheads="1"/>
          </p:cNvPicPr>
          <p:nvPr/>
        </p:nvPicPr>
        <p:blipFill>
          <a:blip r:embed="rId2" cstate="print"/>
          <a:srcRect/>
          <a:stretch>
            <a:fillRect/>
          </a:stretch>
        </p:blipFill>
        <p:spPr bwMode="auto">
          <a:xfrm>
            <a:off x="381000" y="3124200"/>
            <a:ext cx="3886200" cy="3470393"/>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191000" y="1295400"/>
            <a:ext cx="4342288"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304800"/>
            <a:ext cx="89154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4000" dirty="0" smtClean="0">
                <a:solidFill>
                  <a:srgbClr val="FFFF00"/>
                </a:solidFill>
                <a:latin typeface="Wickenden Cafe NDP" pitchFamily="2" charset="0"/>
              </a:rPr>
              <a:t>Intolerable/Coercive Acts</a:t>
            </a:r>
            <a:endParaRPr lang="en-US" sz="4000" dirty="0">
              <a:solidFill>
                <a:srgbClr val="FFFF00"/>
              </a:solidFill>
              <a:latin typeface="Wickenden Cafe NDP" pitchFamily="2" charset="0"/>
            </a:endParaRPr>
          </a:p>
        </p:txBody>
      </p:sp>
      <p:sp>
        <p:nvSpPr>
          <p:cNvPr id="7" name="Rectangle 6"/>
          <p:cNvSpPr/>
          <p:nvPr/>
        </p:nvSpPr>
        <p:spPr>
          <a:xfrm>
            <a:off x="3733800" y="1371600"/>
            <a:ext cx="4572000" cy="1754326"/>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en-US" b="1" dirty="0" smtClean="0">
                <a:solidFill>
                  <a:srgbClr val="FF0000"/>
                </a:solidFill>
              </a:rPr>
              <a:t>Intolerable/Coercive Acts(1774)</a:t>
            </a:r>
          </a:p>
          <a:p>
            <a:r>
              <a:rPr lang="en-US" dirty="0" smtClean="0">
                <a:solidFill>
                  <a:srgbClr val="002060"/>
                </a:solidFill>
              </a:rPr>
              <a:t>The Intolerable Acts were passed in response to the Boston Tea Party and placed numerous restrictions on the colonists including outlawing town meetings and the closing of Boston Harbor.</a:t>
            </a:r>
            <a:endParaRPr lang="en-US" dirty="0">
              <a:solidFill>
                <a:srgbClr val="002060"/>
              </a:solidFill>
            </a:endParaRPr>
          </a:p>
        </p:txBody>
      </p:sp>
      <p:pic>
        <p:nvPicPr>
          <p:cNvPr id="4098" name="Picture 2"/>
          <p:cNvPicPr>
            <a:picLocks noChangeAspect="1" noChangeArrowheads="1"/>
          </p:cNvPicPr>
          <p:nvPr/>
        </p:nvPicPr>
        <p:blipFill>
          <a:blip r:embed="rId2" cstate="print"/>
          <a:srcRect/>
          <a:stretch>
            <a:fillRect/>
          </a:stretch>
        </p:blipFill>
        <p:spPr bwMode="auto">
          <a:xfrm>
            <a:off x="4267200" y="3276600"/>
            <a:ext cx="3549041" cy="25908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152400" y="1219200"/>
            <a:ext cx="3400425" cy="523875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228600"/>
            <a:ext cx="89154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4000" dirty="0" smtClean="0">
                <a:solidFill>
                  <a:srgbClr val="FFFF00"/>
                </a:solidFill>
                <a:latin typeface="Wickenden Cafe NDP" pitchFamily="2" charset="0"/>
              </a:rPr>
              <a:t>First Continental Congress</a:t>
            </a:r>
            <a:endParaRPr lang="en-US" sz="4000" dirty="0">
              <a:solidFill>
                <a:srgbClr val="FFFF00"/>
              </a:solidFill>
              <a:latin typeface="Wickenden Cafe NDP" pitchFamily="2" charset="0"/>
            </a:endParaRPr>
          </a:p>
        </p:txBody>
      </p:sp>
      <p:sp>
        <p:nvSpPr>
          <p:cNvPr id="8" name="Rectangle 7"/>
          <p:cNvSpPr/>
          <p:nvPr/>
        </p:nvSpPr>
        <p:spPr>
          <a:xfrm>
            <a:off x="5105400" y="1600200"/>
            <a:ext cx="3581400" cy="4154984"/>
          </a:xfrm>
          <a:prstGeom prst="rect">
            <a:avLst/>
          </a:prstGeom>
        </p:spPr>
        <p:txBody>
          <a:bodyPr wrap="square">
            <a:spAutoFit/>
          </a:bodyPr>
          <a:lstStyle/>
          <a:p>
            <a:r>
              <a:rPr lang="en-US" sz="2400" dirty="0" smtClean="0">
                <a:solidFill>
                  <a:srgbClr val="002060"/>
                </a:solidFill>
              </a:rPr>
              <a:t>In response to the Intolerable Acts, 12 of the 13 colonies met in Philadelphia from</a:t>
            </a:r>
          </a:p>
          <a:p>
            <a:r>
              <a:rPr lang="en-US" sz="2400" dirty="0" smtClean="0">
                <a:solidFill>
                  <a:srgbClr val="002060"/>
                </a:solidFill>
              </a:rPr>
              <a:t>September-October, 1774. One of the main results of this was the creation of </a:t>
            </a:r>
          </a:p>
          <a:p>
            <a:r>
              <a:rPr lang="en-US" sz="2400" dirty="0" smtClean="0">
                <a:solidFill>
                  <a:srgbClr val="002060"/>
                </a:solidFill>
              </a:rPr>
              <a:t>The Association</a:t>
            </a:r>
          </a:p>
          <a:p>
            <a:r>
              <a:rPr lang="en-US" sz="2400" dirty="0" smtClean="0">
                <a:solidFill>
                  <a:srgbClr val="002060"/>
                </a:solidFill>
              </a:rPr>
              <a:t>calling for a </a:t>
            </a:r>
            <a:r>
              <a:rPr lang="en-US" sz="2400" dirty="0" smtClean="0">
                <a:solidFill>
                  <a:srgbClr val="FF0000"/>
                </a:solidFill>
              </a:rPr>
              <a:t>boycott of British goods</a:t>
            </a:r>
            <a:r>
              <a:rPr lang="en-US" sz="2400" dirty="0" smtClean="0">
                <a:solidFill>
                  <a:srgbClr val="002060"/>
                </a:solidFill>
              </a:rPr>
              <a:t>.</a:t>
            </a:r>
            <a:endParaRPr lang="en-US" sz="2400" dirty="0">
              <a:solidFill>
                <a:srgbClr val="002060"/>
              </a:solidFill>
            </a:endParaRPr>
          </a:p>
        </p:txBody>
      </p:sp>
      <p:pic>
        <p:nvPicPr>
          <p:cNvPr id="5123" name="Picture 3"/>
          <p:cNvPicPr>
            <a:picLocks noChangeAspect="1" noChangeArrowheads="1"/>
          </p:cNvPicPr>
          <p:nvPr/>
        </p:nvPicPr>
        <p:blipFill>
          <a:blip r:embed="rId2" cstate="print"/>
          <a:srcRect/>
          <a:stretch>
            <a:fillRect/>
          </a:stretch>
        </p:blipFill>
        <p:spPr bwMode="auto">
          <a:xfrm>
            <a:off x="304800" y="1524000"/>
            <a:ext cx="4705350" cy="3295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0" y="304800"/>
            <a:ext cx="73152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4000" dirty="0" smtClean="0">
                <a:solidFill>
                  <a:srgbClr val="FFFF00"/>
                </a:solidFill>
                <a:latin typeface="Wickenden Cafe NDP" pitchFamily="2" charset="0"/>
              </a:rPr>
              <a:t>Lexington and Concord</a:t>
            </a:r>
            <a:endParaRPr lang="en-US" sz="4000" dirty="0">
              <a:solidFill>
                <a:srgbClr val="FFFF00"/>
              </a:solidFill>
              <a:latin typeface="Wickenden Cafe NDP" pitchFamily="2" charset="0"/>
            </a:endParaRPr>
          </a:p>
        </p:txBody>
      </p:sp>
      <p:pic>
        <p:nvPicPr>
          <p:cNvPr id="6146" name="Picture 2"/>
          <p:cNvPicPr>
            <a:picLocks noChangeAspect="1" noChangeArrowheads="1"/>
          </p:cNvPicPr>
          <p:nvPr/>
        </p:nvPicPr>
        <p:blipFill>
          <a:blip r:embed="rId2" cstate="print"/>
          <a:srcRect/>
          <a:stretch>
            <a:fillRect/>
          </a:stretch>
        </p:blipFill>
        <p:spPr bwMode="auto">
          <a:xfrm>
            <a:off x="304800" y="1295400"/>
            <a:ext cx="4596715" cy="236220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4876800" y="3810000"/>
            <a:ext cx="3930805" cy="2686050"/>
          </a:xfrm>
          <a:prstGeom prst="rect">
            <a:avLst/>
          </a:prstGeom>
          <a:noFill/>
          <a:ln w="9525">
            <a:noFill/>
            <a:miter lim="800000"/>
            <a:headEnd/>
            <a:tailEnd/>
          </a:ln>
        </p:spPr>
      </p:pic>
      <p:sp>
        <p:nvSpPr>
          <p:cNvPr id="9" name="Rectangle 8"/>
          <p:cNvSpPr/>
          <p:nvPr/>
        </p:nvSpPr>
        <p:spPr>
          <a:xfrm>
            <a:off x="5029200" y="1600200"/>
            <a:ext cx="3276600"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smtClean="0">
                <a:solidFill>
                  <a:srgbClr val="002060"/>
                </a:solidFill>
              </a:rPr>
              <a:t>In April, 1775, British troops were ordered to Lexington and Concord to seize stores of colonial gunpowder and to capture Samuel Adams and John Hancock. </a:t>
            </a:r>
            <a:endParaRPr lang="en-US" dirty="0"/>
          </a:p>
        </p:txBody>
      </p:sp>
      <p:sp>
        <p:nvSpPr>
          <p:cNvPr id="10" name="Rectangle 9"/>
          <p:cNvSpPr/>
          <p:nvPr/>
        </p:nvSpPr>
        <p:spPr>
          <a:xfrm>
            <a:off x="609600" y="3886200"/>
            <a:ext cx="4114800" cy="175432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a:r>
              <a:rPr lang="en-US" dirty="0" smtClean="0">
                <a:solidFill>
                  <a:srgbClr val="002060"/>
                </a:solidFill>
              </a:rPr>
              <a:t>At Lexington, open conflict occurred and eight Americans were killed. At Concord, the British troops were forced to retreat with the loss of 70 men. This was the first event of open warfare</a:t>
            </a:r>
            <a:r>
              <a:rPr lang="en-US" dirty="0" smtClean="0">
                <a:solidFill>
                  <a:srgbClr val="4D4D4D"/>
                </a:solidFill>
              </a:rPr>
              <a:t>.</a:t>
            </a:r>
            <a:endParaRPr lang="en-US" dirty="0">
              <a:solidFill>
                <a:srgbClr val="4D4D4D"/>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304800"/>
            <a:ext cx="88392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4000" dirty="0" smtClean="0">
                <a:solidFill>
                  <a:srgbClr val="FFFF00"/>
                </a:solidFill>
                <a:latin typeface="Wickenden Cafe NDP" pitchFamily="2" charset="0"/>
              </a:rPr>
              <a:t>Second Continental Congress</a:t>
            </a:r>
            <a:endParaRPr lang="en-US" sz="4000" dirty="0">
              <a:solidFill>
                <a:srgbClr val="FFFF00"/>
              </a:solidFill>
              <a:latin typeface="Wickenden Cafe NDP" pitchFamily="2" charset="0"/>
            </a:endParaRPr>
          </a:p>
        </p:txBody>
      </p:sp>
      <p:pic>
        <p:nvPicPr>
          <p:cNvPr id="7170" name="Picture 2"/>
          <p:cNvPicPr>
            <a:picLocks noChangeAspect="1" noChangeArrowheads="1"/>
          </p:cNvPicPr>
          <p:nvPr/>
        </p:nvPicPr>
        <p:blipFill>
          <a:blip r:embed="rId2" cstate="print"/>
          <a:srcRect/>
          <a:stretch>
            <a:fillRect/>
          </a:stretch>
        </p:blipFill>
        <p:spPr bwMode="auto">
          <a:xfrm>
            <a:off x="304800" y="1371600"/>
            <a:ext cx="3429000" cy="2751868"/>
          </a:xfrm>
          <a:prstGeom prst="rect">
            <a:avLst/>
          </a:prstGeom>
          <a:noFill/>
          <a:ln w="9525">
            <a:noFill/>
            <a:miter lim="800000"/>
            <a:headEnd/>
            <a:tailEnd/>
          </a:ln>
        </p:spPr>
      </p:pic>
      <p:sp>
        <p:nvSpPr>
          <p:cNvPr id="8" name="Rectangle 7"/>
          <p:cNvSpPr/>
          <p:nvPr/>
        </p:nvSpPr>
        <p:spPr>
          <a:xfrm>
            <a:off x="3962400" y="1600200"/>
            <a:ext cx="4495800" cy="224676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000" dirty="0" smtClean="0"/>
              <a:t>All 13 colonies were represented at this meeting in Philadelphia beginning May, 1775. The colonists still hoped that their grievances would be met by King George III. </a:t>
            </a:r>
            <a:r>
              <a:rPr lang="en-US" sz="2000" dirty="0" smtClean="0">
                <a:solidFill>
                  <a:srgbClr val="FF0000"/>
                </a:solidFill>
              </a:rPr>
              <a:t>George Washington was named head of the Continental Army</a:t>
            </a:r>
            <a:r>
              <a:rPr lang="en-US" sz="1600" dirty="0" smtClean="0">
                <a:solidFill>
                  <a:srgbClr val="FF0000"/>
                </a:solidFill>
              </a:rPr>
              <a:t>.</a:t>
            </a:r>
            <a:endParaRPr lang="en-US" sz="1600" dirty="0">
              <a:solidFill>
                <a:srgbClr val="FF0000"/>
              </a:solidFill>
            </a:endParaRPr>
          </a:p>
        </p:txBody>
      </p:sp>
      <p:sp>
        <p:nvSpPr>
          <p:cNvPr id="9" name="Rectangle 8"/>
          <p:cNvSpPr/>
          <p:nvPr/>
        </p:nvSpPr>
        <p:spPr>
          <a:xfrm>
            <a:off x="838200" y="4343400"/>
            <a:ext cx="7239000" cy="193899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000" dirty="0" smtClean="0"/>
              <a:t>The second Congress managed the colonial war effort, and moved incrementally towards independence, </a:t>
            </a:r>
            <a:r>
              <a:rPr lang="en-US" sz="2000" dirty="0" smtClean="0">
                <a:solidFill>
                  <a:srgbClr val="FF0000"/>
                </a:solidFill>
              </a:rPr>
              <a:t>adopting the United States Declaration of Independence on July 4, 1776</a:t>
            </a:r>
            <a:r>
              <a:rPr lang="en-US" sz="2000" dirty="0" smtClean="0"/>
              <a:t>. By raising armies, directing strategy, appointing diplomats, and making formal treaties, the Congress acted as the </a:t>
            </a:r>
            <a:r>
              <a:rPr lang="en-US" sz="2000" i="1" dirty="0" smtClean="0"/>
              <a:t>de facto</a:t>
            </a:r>
            <a:r>
              <a:rPr lang="en-US" sz="2000" dirty="0" smtClean="0"/>
              <a:t> national government of what became the United States.</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304800"/>
            <a:ext cx="73152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4000" dirty="0" smtClean="0">
                <a:solidFill>
                  <a:srgbClr val="FFFF00"/>
                </a:solidFill>
                <a:latin typeface="Wickenden Cafe NDP" pitchFamily="2" charset="0"/>
              </a:rPr>
              <a:t>Bunker Hill</a:t>
            </a:r>
            <a:endParaRPr lang="en-US" sz="4000" dirty="0">
              <a:solidFill>
                <a:srgbClr val="FFFF00"/>
              </a:solidFill>
              <a:latin typeface="Wickenden Cafe NDP" pitchFamily="2" charset="0"/>
            </a:endParaRPr>
          </a:p>
        </p:txBody>
      </p:sp>
      <p:sp>
        <p:nvSpPr>
          <p:cNvPr id="7" name="Rectangle 6"/>
          <p:cNvSpPr/>
          <p:nvPr/>
        </p:nvSpPr>
        <p:spPr>
          <a:xfrm>
            <a:off x="4038600" y="4267200"/>
            <a:ext cx="4419600"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smtClean="0"/>
              <a:t>This major victory for the Colonists resulted in </a:t>
            </a:r>
            <a:r>
              <a:rPr lang="en-US" sz="2400" dirty="0" smtClean="0">
                <a:solidFill>
                  <a:srgbClr val="FF0000"/>
                </a:solidFill>
              </a:rPr>
              <a:t>George III proclaiming the colonies in rebellion.</a:t>
            </a:r>
            <a:endParaRPr lang="en-US" sz="2400" dirty="0">
              <a:solidFill>
                <a:srgbClr val="FF0000"/>
              </a:solidFill>
            </a:endParaRPr>
          </a:p>
        </p:txBody>
      </p:sp>
      <p:pic>
        <p:nvPicPr>
          <p:cNvPr id="8194" name="Picture 2"/>
          <p:cNvPicPr>
            <a:picLocks noChangeAspect="1" noChangeArrowheads="1"/>
          </p:cNvPicPr>
          <p:nvPr/>
        </p:nvPicPr>
        <p:blipFill>
          <a:blip r:embed="rId2" cstate="print"/>
          <a:srcRect/>
          <a:stretch>
            <a:fillRect/>
          </a:stretch>
        </p:blipFill>
        <p:spPr bwMode="auto">
          <a:xfrm>
            <a:off x="4038600" y="1371600"/>
            <a:ext cx="4168448" cy="2787650"/>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152400" y="1295400"/>
            <a:ext cx="3717051"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04800"/>
            <a:ext cx="9144000" cy="707886"/>
          </a:xfrm>
          <a:prstGeom prst="rect">
            <a:avLst/>
          </a:prstGeom>
          <a:noFill/>
        </p:spPr>
        <p:txBody>
          <a:bodyPr wrap="square" rtlCol="0">
            <a:spAutoFit/>
          </a:bodyPr>
          <a:lstStyle/>
          <a:p>
            <a:r>
              <a:rPr lang="en-US" sz="4000" dirty="0" smtClean="0">
                <a:solidFill>
                  <a:schemeClr val="bg1"/>
                </a:solidFill>
                <a:latin typeface="Wickenden Cafe NDP" pitchFamily="2" charset="0"/>
              </a:rPr>
              <a:t>Cause: </a:t>
            </a:r>
            <a:r>
              <a:rPr lang="en-US" sz="3600" dirty="0" smtClean="0">
                <a:solidFill>
                  <a:srgbClr val="FFFF00"/>
                </a:solidFill>
                <a:latin typeface="Wickenden Cafe NDP" pitchFamily="2" charset="0"/>
              </a:rPr>
              <a:t>Thomas Paine's "Common Sense"</a:t>
            </a:r>
            <a:endParaRPr lang="en-US" sz="4000" dirty="0">
              <a:solidFill>
                <a:srgbClr val="FFFF00"/>
              </a:solidFill>
              <a:latin typeface="Wickenden Cafe NDP" pitchFamily="2" charset="0"/>
            </a:endParaRPr>
          </a:p>
        </p:txBody>
      </p:sp>
      <p:pic>
        <p:nvPicPr>
          <p:cNvPr id="9218" name="Picture 2"/>
          <p:cNvPicPr>
            <a:picLocks noChangeAspect="1" noChangeArrowheads="1"/>
          </p:cNvPicPr>
          <p:nvPr/>
        </p:nvPicPr>
        <p:blipFill>
          <a:blip r:embed="rId2" cstate="print"/>
          <a:srcRect/>
          <a:stretch>
            <a:fillRect/>
          </a:stretch>
        </p:blipFill>
        <p:spPr bwMode="auto">
          <a:xfrm>
            <a:off x="304800" y="1371600"/>
            <a:ext cx="3913241" cy="4110038"/>
          </a:xfrm>
          <a:prstGeom prst="rect">
            <a:avLst/>
          </a:prstGeom>
          <a:noFill/>
          <a:ln w="9525">
            <a:noFill/>
            <a:miter lim="800000"/>
            <a:headEnd/>
            <a:tailEnd/>
          </a:ln>
        </p:spPr>
      </p:pic>
      <p:sp>
        <p:nvSpPr>
          <p:cNvPr id="4" name="Rectangle 3"/>
          <p:cNvSpPr/>
          <p:nvPr/>
        </p:nvSpPr>
        <p:spPr>
          <a:xfrm>
            <a:off x="4495800" y="1524000"/>
            <a:ext cx="3962400" cy="378565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smtClean="0"/>
              <a:t>Thomas Paine wrote one of the most influential pamphlets ever. Up until then, the colonists had been fighting Britain with the hope of reconciling their differences. </a:t>
            </a:r>
            <a:r>
              <a:rPr lang="en-US" sz="2400" dirty="0" smtClean="0">
                <a:solidFill>
                  <a:srgbClr val="FF0000"/>
                </a:solidFill>
              </a:rPr>
              <a:t>Paine argued that America should control itself and become independent.</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pic>
        <p:nvPicPr>
          <p:cNvPr id="2" name="Revolutionary War.wmv">
            <a:hlinkClick r:id="" action="ppaction://media"/>
          </p:cNvPr>
          <p:cNvPicPr>
            <a:picLocks noRot="1" noChangeAspect="1"/>
          </p:cNvPicPr>
          <p:nvPr>
            <a:videoFile r:link="rId1"/>
          </p:nvPr>
        </p:nvPicPr>
        <p:blipFill>
          <a:blip r:embed="rId3" cstate="print"/>
          <a:stretch>
            <a:fillRect/>
          </a:stretch>
        </p:blipFill>
        <p:spPr>
          <a:xfrm>
            <a:off x="1066800" y="1066800"/>
            <a:ext cx="7061106" cy="5294394"/>
          </a:xfrm>
          <a:prstGeom prst="rect">
            <a:avLst/>
          </a:prstGeom>
        </p:spPr>
      </p:pic>
      <p:sp>
        <p:nvSpPr>
          <p:cNvPr id="3" name="TextBox 2"/>
          <p:cNvSpPr txBox="1"/>
          <p:nvPr/>
        </p:nvSpPr>
        <p:spPr>
          <a:xfrm>
            <a:off x="457200" y="228600"/>
            <a:ext cx="8153400" cy="584775"/>
          </a:xfrm>
          <a:prstGeom prst="rect">
            <a:avLst/>
          </a:prstGeom>
          <a:noFill/>
        </p:spPr>
        <p:txBody>
          <a:bodyPr wrap="square" rtlCol="0">
            <a:spAutoFit/>
          </a:bodyPr>
          <a:lstStyle/>
          <a:p>
            <a:r>
              <a:rPr lang="en-US" sz="3200" dirty="0" smtClean="0">
                <a:solidFill>
                  <a:schemeClr val="bg1"/>
                </a:solidFill>
                <a:latin typeface="Arnprior" pitchFamily="2" charset="0"/>
              </a:rPr>
              <a:t>Revolutionary War in 2 Minutes</a:t>
            </a:r>
            <a:endParaRPr lang="en-US" sz="3200" dirty="0">
              <a:solidFill>
                <a:schemeClr val="bg1"/>
              </a:solidFill>
              <a:latin typeface="Arnprior"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2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template">
  <a:themeElements>
    <a:clrScheme name="template 14">
      <a:dk1>
        <a:srgbClr val="4D4D4D"/>
      </a:dk1>
      <a:lt1>
        <a:srgbClr val="FFFFFF"/>
      </a:lt1>
      <a:dk2>
        <a:srgbClr val="4D4D4D"/>
      </a:dk2>
      <a:lt2>
        <a:srgbClr val="8C5A2E"/>
      </a:lt2>
      <a:accent1>
        <a:srgbClr val="22275D"/>
      </a:accent1>
      <a:accent2>
        <a:srgbClr val="AD1E23"/>
      </a:accent2>
      <a:accent3>
        <a:srgbClr val="FFFFFF"/>
      </a:accent3>
      <a:accent4>
        <a:srgbClr val="404040"/>
      </a:accent4>
      <a:accent5>
        <a:srgbClr val="ABACB6"/>
      </a:accent5>
      <a:accent6>
        <a:srgbClr val="9C1A1F"/>
      </a:accent6>
      <a:hlink>
        <a:srgbClr val="A3A7AD"/>
      </a:hlink>
      <a:folHlink>
        <a:srgbClr val="DDDDDD"/>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1">
        <a:dk1>
          <a:srgbClr val="4D4D4D"/>
        </a:dk1>
        <a:lt1>
          <a:srgbClr val="FFFFFF"/>
        </a:lt1>
        <a:dk2>
          <a:srgbClr val="4D4D4D"/>
        </a:dk2>
        <a:lt2>
          <a:srgbClr val="11163C"/>
        </a:lt2>
        <a:accent1>
          <a:srgbClr val="212B53"/>
        </a:accent1>
        <a:accent2>
          <a:srgbClr val="364481"/>
        </a:accent2>
        <a:accent3>
          <a:srgbClr val="FFFFFF"/>
        </a:accent3>
        <a:accent4>
          <a:srgbClr val="404040"/>
        </a:accent4>
        <a:accent5>
          <a:srgbClr val="ABACB3"/>
        </a:accent5>
        <a:accent6>
          <a:srgbClr val="303D74"/>
        </a:accent6>
        <a:hlink>
          <a:srgbClr val="3E4985"/>
        </a:hlink>
        <a:folHlink>
          <a:srgbClr val="DDDDDD"/>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4D4D4D"/>
        </a:dk2>
        <a:lt2>
          <a:srgbClr val="0D254C"/>
        </a:lt2>
        <a:accent1>
          <a:srgbClr val="254B83"/>
        </a:accent1>
        <a:accent2>
          <a:srgbClr val="406DAA"/>
        </a:accent2>
        <a:accent3>
          <a:srgbClr val="FFFFFF"/>
        </a:accent3>
        <a:accent4>
          <a:srgbClr val="404040"/>
        </a:accent4>
        <a:accent5>
          <a:srgbClr val="ACB1C1"/>
        </a:accent5>
        <a:accent6>
          <a:srgbClr val="39629A"/>
        </a:accent6>
        <a:hlink>
          <a:srgbClr val="3267B4"/>
        </a:hlink>
        <a:folHlink>
          <a:srgbClr val="DDDDDD"/>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4D4D4D"/>
        </a:dk2>
        <a:lt2>
          <a:srgbClr val="363B45"/>
        </a:lt2>
        <a:accent1>
          <a:srgbClr val="A99D9B"/>
        </a:accent1>
        <a:accent2>
          <a:srgbClr val="565A66"/>
        </a:accent2>
        <a:accent3>
          <a:srgbClr val="FFFFFF"/>
        </a:accent3>
        <a:accent4>
          <a:srgbClr val="404040"/>
        </a:accent4>
        <a:accent5>
          <a:srgbClr val="D1CCCB"/>
        </a:accent5>
        <a:accent6>
          <a:srgbClr val="4D515C"/>
        </a:accent6>
        <a:hlink>
          <a:srgbClr val="927154"/>
        </a:hlink>
        <a:folHlink>
          <a:srgbClr val="DDDDDD"/>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4D4D4D"/>
        </a:dk2>
        <a:lt2>
          <a:srgbClr val="40494F"/>
        </a:lt2>
        <a:accent1>
          <a:srgbClr val="6D7D8A"/>
        </a:accent1>
        <a:accent2>
          <a:srgbClr val="A7A7A7"/>
        </a:accent2>
        <a:accent3>
          <a:srgbClr val="FFFFFF"/>
        </a:accent3>
        <a:accent4>
          <a:srgbClr val="404040"/>
        </a:accent4>
        <a:accent5>
          <a:srgbClr val="BABFC4"/>
        </a:accent5>
        <a:accent6>
          <a:srgbClr val="979797"/>
        </a:accent6>
        <a:hlink>
          <a:srgbClr val="7F7F7F"/>
        </a:hlink>
        <a:folHlink>
          <a:srgbClr val="DDDDDD"/>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4D4D4D"/>
        </a:dk2>
        <a:lt2>
          <a:srgbClr val="454D52"/>
        </a:lt2>
        <a:accent1>
          <a:srgbClr val="7D8B97"/>
        </a:accent1>
        <a:accent2>
          <a:srgbClr val="CBCBCB"/>
        </a:accent2>
        <a:accent3>
          <a:srgbClr val="FFFFFF"/>
        </a:accent3>
        <a:accent4>
          <a:srgbClr val="404040"/>
        </a:accent4>
        <a:accent5>
          <a:srgbClr val="BFC4C9"/>
        </a:accent5>
        <a:accent6>
          <a:srgbClr val="B8B8B8"/>
        </a:accent6>
        <a:hlink>
          <a:srgbClr val="515869"/>
        </a:hlink>
        <a:folHlink>
          <a:srgbClr val="DDDDDD"/>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4D4D4D"/>
        </a:dk2>
        <a:lt2>
          <a:srgbClr val="393939"/>
        </a:lt2>
        <a:accent1>
          <a:srgbClr val="858585"/>
        </a:accent1>
        <a:accent2>
          <a:srgbClr val="939393"/>
        </a:accent2>
        <a:accent3>
          <a:srgbClr val="FFFFFF"/>
        </a:accent3>
        <a:accent4>
          <a:srgbClr val="404040"/>
        </a:accent4>
        <a:accent5>
          <a:srgbClr val="C2C2C2"/>
        </a:accent5>
        <a:accent6>
          <a:srgbClr val="858585"/>
        </a:accent6>
        <a:hlink>
          <a:srgbClr val="696969"/>
        </a:hlink>
        <a:folHlink>
          <a:srgbClr val="DDDDDD"/>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4D4D4D"/>
        </a:dk2>
        <a:lt2>
          <a:srgbClr val="4F5056"/>
        </a:lt2>
        <a:accent1>
          <a:srgbClr val="7E7F8E"/>
        </a:accent1>
        <a:accent2>
          <a:srgbClr val="C0C1C5"/>
        </a:accent2>
        <a:accent3>
          <a:srgbClr val="FFFFFF"/>
        </a:accent3>
        <a:accent4>
          <a:srgbClr val="404040"/>
        </a:accent4>
        <a:accent5>
          <a:srgbClr val="C0C0C6"/>
        </a:accent5>
        <a:accent6>
          <a:srgbClr val="AEAFB2"/>
        </a:accent6>
        <a:hlink>
          <a:srgbClr val="ACAFB7"/>
        </a:hlink>
        <a:folHlink>
          <a:srgbClr val="DDDDD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4D4D4D"/>
        </a:dk2>
        <a:lt2>
          <a:srgbClr val="85978F"/>
        </a:lt2>
        <a:accent1>
          <a:srgbClr val="9DA499"/>
        </a:accent1>
        <a:accent2>
          <a:srgbClr val="A5B9BA"/>
        </a:accent2>
        <a:accent3>
          <a:srgbClr val="FFFFFF"/>
        </a:accent3>
        <a:accent4>
          <a:srgbClr val="404040"/>
        </a:accent4>
        <a:accent5>
          <a:srgbClr val="CCCFCA"/>
        </a:accent5>
        <a:accent6>
          <a:srgbClr val="95A7A8"/>
        </a:accent6>
        <a:hlink>
          <a:srgbClr val="ABB4AB"/>
        </a:hlink>
        <a:folHlink>
          <a:srgbClr val="DDDDD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4D4D4D"/>
        </a:dk2>
        <a:lt2>
          <a:srgbClr val="484847"/>
        </a:lt2>
        <a:accent1>
          <a:srgbClr val="7C7C74"/>
        </a:accent1>
        <a:accent2>
          <a:srgbClr val="AFB2AA"/>
        </a:accent2>
        <a:accent3>
          <a:srgbClr val="FFFFFF"/>
        </a:accent3>
        <a:accent4>
          <a:srgbClr val="404040"/>
        </a:accent4>
        <a:accent5>
          <a:srgbClr val="BFBFBC"/>
        </a:accent5>
        <a:accent6>
          <a:srgbClr val="9EA19A"/>
        </a:accent6>
        <a:hlink>
          <a:srgbClr val="D4D2C6"/>
        </a:hlink>
        <a:folHlink>
          <a:srgbClr val="DDDDD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4D4D4D"/>
        </a:dk2>
        <a:lt2>
          <a:srgbClr val="18191C"/>
        </a:lt2>
        <a:accent1>
          <a:srgbClr val="1F2229"/>
        </a:accent1>
        <a:accent2>
          <a:srgbClr val="3B4A61"/>
        </a:accent2>
        <a:accent3>
          <a:srgbClr val="FFFFFF"/>
        </a:accent3>
        <a:accent4>
          <a:srgbClr val="404040"/>
        </a:accent4>
        <a:accent5>
          <a:srgbClr val="ABABAC"/>
        </a:accent5>
        <a:accent6>
          <a:srgbClr val="354257"/>
        </a:accent6>
        <a:hlink>
          <a:srgbClr val="718CAC"/>
        </a:hlink>
        <a:folHlink>
          <a:srgbClr val="DDDDD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4D4D4D"/>
        </a:dk2>
        <a:lt2>
          <a:srgbClr val="303030"/>
        </a:lt2>
        <a:accent1>
          <a:srgbClr val="C6714B"/>
        </a:accent1>
        <a:accent2>
          <a:srgbClr val="7FC3C3"/>
        </a:accent2>
        <a:accent3>
          <a:srgbClr val="FFFFFF"/>
        </a:accent3>
        <a:accent4>
          <a:srgbClr val="404040"/>
        </a:accent4>
        <a:accent5>
          <a:srgbClr val="DFBBB1"/>
        </a:accent5>
        <a:accent6>
          <a:srgbClr val="72B0B0"/>
        </a:accent6>
        <a:hlink>
          <a:srgbClr val="5D5D5D"/>
        </a:hlink>
        <a:folHlink>
          <a:srgbClr val="DDDDDD"/>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4D4D4D"/>
        </a:dk2>
        <a:lt2>
          <a:srgbClr val="292929"/>
        </a:lt2>
        <a:accent1>
          <a:srgbClr val="4D4D4D"/>
        </a:accent1>
        <a:accent2>
          <a:srgbClr val="5F5F5F"/>
        </a:accent2>
        <a:accent3>
          <a:srgbClr val="FFFFFF"/>
        </a:accent3>
        <a:accent4>
          <a:srgbClr val="404040"/>
        </a:accent4>
        <a:accent5>
          <a:srgbClr val="B2B2B2"/>
        </a:accent5>
        <a:accent6>
          <a:srgbClr val="555555"/>
        </a:accent6>
        <a:hlink>
          <a:srgbClr val="969696"/>
        </a:hlink>
        <a:folHlink>
          <a:srgbClr val="DDDDDD"/>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4D4D4D"/>
        </a:dk2>
        <a:lt2>
          <a:srgbClr val="777777"/>
        </a:lt2>
        <a:accent1>
          <a:srgbClr val="969696"/>
        </a:accent1>
        <a:accent2>
          <a:srgbClr val="C0C0C0"/>
        </a:accent2>
        <a:accent3>
          <a:srgbClr val="FFFFFF"/>
        </a:accent3>
        <a:accent4>
          <a:srgbClr val="404040"/>
        </a:accent4>
        <a:accent5>
          <a:srgbClr val="C9C9C9"/>
        </a:accent5>
        <a:accent6>
          <a:srgbClr val="AEAEAE"/>
        </a:accent6>
        <a:hlink>
          <a:srgbClr val="CC0000"/>
        </a:hlink>
        <a:folHlink>
          <a:srgbClr val="DDDDDD"/>
        </a:folHlink>
      </a:clrScheme>
      <a:clrMap bg1="lt1" tx1="dk1" bg2="lt2" tx2="dk2" accent1="accent1" accent2="accent2" accent3="accent3" accent4="accent4" accent5="accent5" accent6="accent6" hlink="hlink" folHlink="folHlink"/>
    </a:extraClrScheme>
    <a:extraClrScheme>
      <a:clrScheme name="template 14">
        <a:dk1>
          <a:srgbClr val="4D4D4D"/>
        </a:dk1>
        <a:lt1>
          <a:srgbClr val="FFFFFF"/>
        </a:lt1>
        <a:dk2>
          <a:srgbClr val="4D4D4D"/>
        </a:dk2>
        <a:lt2>
          <a:srgbClr val="8C5A2E"/>
        </a:lt2>
        <a:accent1>
          <a:srgbClr val="22275D"/>
        </a:accent1>
        <a:accent2>
          <a:srgbClr val="AD1E23"/>
        </a:accent2>
        <a:accent3>
          <a:srgbClr val="FFFFFF"/>
        </a:accent3>
        <a:accent4>
          <a:srgbClr val="404040"/>
        </a:accent4>
        <a:accent5>
          <a:srgbClr val="ABACB6"/>
        </a:accent5>
        <a:accent6>
          <a:srgbClr val="9C1A1F"/>
        </a:accent6>
        <a:hlink>
          <a:srgbClr val="A3A7AD"/>
        </a:hlink>
        <a:folHlink>
          <a:srgbClr val="DDDDDD"/>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template</Template>
  <TotalTime>210</TotalTime>
  <Words>733</Words>
  <Application>Microsoft Office PowerPoint</Application>
  <PresentationFormat>On-screen Show (4:3)</PresentationFormat>
  <Paragraphs>55</Paragraphs>
  <Slides>13</Slides>
  <Notes>0</Notes>
  <HiddenSlides>0</HiddenSlides>
  <MMClips>1</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template</vt:lpstr>
      <vt:lpstr>Causes of the  American Revolution</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Causes of the American Revolution</dc:title>
  <dc:creator>Alex</dc:creator>
  <cp:lastModifiedBy>Alex</cp:lastModifiedBy>
  <cp:revision>5</cp:revision>
  <dcterms:created xsi:type="dcterms:W3CDTF">2011-10-02T18:38:30Z</dcterms:created>
  <dcterms:modified xsi:type="dcterms:W3CDTF">2011-10-03T00:38:31Z</dcterms:modified>
</cp:coreProperties>
</file>