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1" r:id="rId1"/>
  </p:sldMasterIdLst>
  <p:handoutMasterIdLst>
    <p:handoutMasterId r:id="rId12"/>
  </p:handoutMasterIdLst>
  <p:sldIdLst>
    <p:sldId id="256" r:id="rId2"/>
    <p:sldId id="260" r:id="rId3"/>
    <p:sldId id="261" r:id="rId4"/>
    <p:sldId id="267" r:id="rId5"/>
    <p:sldId id="272" r:id="rId6"/>
    <p:sldId id="266" r:id="rId7"/>
    <p:sldId id="268" r:id="rId8"/>
    <p:sldId id="269" r:id="rId9"/>
    <p:sldId id="270" r:id="rId10"/>
    <p:sldId id="271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2" d="100"/>
          <a:sy n="62" d="100"/>
        </p:scale>
        <p:origin x="-1138" y="13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F2E1F9D-9447-42E7-9AC6-266931A2952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2E542C-DC64-49E3-AA49-A746A4018C5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DFA58-CD21-42DC-851A-9EE98049C7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26C875-40F8-4815-807B-DB748A0BDF1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6D28C3-215F-449A-BCFE-6E7DF909AF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AC426D-1B87-480D-8F80-E2A1F40910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3C660E-436E-48A0-8132-DE9EE01AB4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BDF1CF-6710-4932-8AD8-6FE2A55039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ABD58A-B5FE-4C14-8D44-8EB730285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FAAECD-00D1-4B93-9DD6-7626FB015B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35EDCC-6FA9-4A9C-A14A-B5CF115C9E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440EA4-6BCF-4CCF-817A-A7504EB836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3C95A7D-3568-4A29-90B6-5F32C6132B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lex\Desktop\I_m%20Just%20a%20Bill%20(Schoolhouse%20Rock_).wmv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3000" y="228600"/>
            <a:ext cx="76962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The Three (3) </a:t>
            </a:r>
            <a:r>
              <a:rPr lang="en-US" sz="3200" dirty="0" smtClean="0"/>
              <a:t>Branches </a:t>
            </a:r>
            <a:r>
              <a:rPr lang="en-US" sz="3200" dirty="0" smtClean="0"/>
              <a:t>of Government in </a:t>
            </a:r>
            <a:br>
              <a:rPr lang="en-US" sz="3200" dirty="0" smtClean="0"/>
            </a:br>
            <a:r>
              <a:rPr lang="en-US" sz="3200" dirty="0" smtClean="0"/>
              <a:t>the U.S. </a:t>
            </a:r>
            <a:r>
              <a:rPr lang="en-US" sz="3200" dirty="0" smtClean="0"/>
              <a:t>Constitution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1676400" y="1524000"/>
            <a:ext cx="670560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AIM: What are the </a:t>
            </a:r>
            <a:r>
              <a:rPr lang="en-US" b="1" dirty="0" smtClean="0"/>
              <a:t>three (3) branches of government in the </a:t>
            </a:r>
            <a:r>
              <a:rPr lang="en-US" b="1" dirty="0" smtClean="0"/>
              <a:t>U.S. Constitution?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600200" y="5791200"/>
            <a:ext cx="670560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Do Now:  Name the six (6) Principles of the U.S. Constitution?</a:t>
            </a:r>
            <a:endParaRPr lang="en-US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2514600"/>
            <a:ext cx="3862536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7498080" cy="4111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Separation </a:t>
            </a:r>
            <a:r>
              <a:rPr lang="en-US" dirty="0"/>
              <a:t>of Powers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838200"/>
            <a:ext cx="7772400" cy="655638"/>
          </a:xfrm>
        </p:spPr>
        <p:txBody>
          <a:bodyPr/>
          <a:lstStyle/>
          <a:p>
            <a:pPr>
              <a:buNone/>
            </a:pPr>
            <a:r>
              <a:rPr lang="en-US" dirty="0"/>
              <a:t>No one </a:t>
            </a:r>
            <a:r>
              <a:rPr lang="en-US" dirty="0" smtClean="0"/>
              <a:t>branch holds </a:t>
            </a:r>
            <a:r>
              <a:rPr lang="en-US" dirty="0"/>
              <a:t>“too much” </a:t>
            </a:r>
            <a:r>
              <a:rPr lang="en-US" dirty="0" smtClean="0"/>
              <a:t>power</a:t>
            </a:r>
            <a:endParaRPr lang="en-US" dirty="0"/>
          </a:p>
        </p:txBody>
      </p:sp>
      <p:pic>
        <p:nvPicPr>
          <p:cNvPr id="32774" name="Picture 6" descr="C:\WINDOWS\DESKTOP\Robert's Stuff\Supremecourtbuild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1752600"/>
            <a:ext cx="2438400" cy="15240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3581400" y="2286000"/>
            <a:ext cx="283051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fontAlgn="auto">
              <a:spcBef>
                <a:spcPct val="20000"/>
              </a:spcBef>
              <a:spcAft>
                <a:spcPts val="0"/>
              </a:spcAft>
              <a:buClr>
                <a:srgbClr val="F0A22E"/>
              </a:buClr>
              <a:buSzPct val="70000"/>
            </a:pP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/>
              </a:rPr>
              <a:t>Legislative branch makes the laws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66800" y="2895600"/>
            <a:ext cx="228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fontAlgn="auto">
              <a:spcBef>
                <a:spcPct val="20000"/>
              </a:spcBef>
              <a:spcAft>
                <a:spcPts val="0"/>
              </a:spcAft>
              <a:buClr>
                <a:srgbClr val="F0A22E"/>
              </a:buClr>
              <a:buSzPct val="70000"/>
            </a:pP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/>
              </a:rPr>
              <a:t>Executive branch carries out the laws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53200" y="3352800"/>
            <a:ext cx="2438400" cy="20621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algn="just" fontAlgn="auto">
              <a:spcBef>
                <a:spcPct val="20000"/>
              </a:spcBef>
              <a:spcAft>
                <a:spcPts val="0"/>
              </a:spcAft>
              <a:buClr>
                <a:srgbClr val="F0A22E"/>
              </a:buClr>
              <a:buSzPct val="70000"/>
            </a:pP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/>
              </a:rPr>
              <a:t>Judicial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/>
              </a:rPr>
              <a:t>branch interprets the laws</a:t>
            </a:r>
          </a:p>
        </p:txBody>
      </p:sp>
      <p:pic>
        <p:nvPicPr>
          <p:cNvPr id="3277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447800"/>
            <a:ext cx="2568677" cy="1447800"/>
          </a:xfrm>
          <a:prstGeom prst="rect">
            <a:avLst/>
          </a:prstGeom>
          <a:noFill/>
          <a:ln w="12700" cap="sq" cmpd="sng">
            <a:noFill/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3277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4495800"/>
            <a:ext cx="3276600" cy="1839364"/>
          </a:xfrm>
          <a:prstGeom prst="rect">
            <a:avLst/>
          </a:prstGeom>
          <a:noFill/>
          <a:ln w="12700" cap="sq" cmpd="sng">
            <a:noFill/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47244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Legislative Branch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219200"/>
            <a:ext cx="749808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Senate</a:t>
            </a:r>
            <a:r>
              <a:rPr lang="en-US" dirty="0"/>
              <a:t> and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House of Representatives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Make</a:t>
            </a:r>
            <a:r>
              <a:rPr lang="en-US" dirty="0"/>
              <a:t> our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laws</a:t>
            </a:r>
          </a:p>
          <a:p>
            <a:pPr>
              <a:lnSpc>
                <a:spcPct val="90000"/>
              </a:lnSpc>
            </a:pPr>
            <a:r>
              <a:rPr lang="en-US" dirty="0"/>
              <a:t>Appropriate Money</a:t>
            </a:r>
          </a:p>
          <a:p>
            <a:pPr>
              <a:lnSpc>
                <a:spcPct val="90000"/>
              </a:lnSpc>
            </a:pPr>
            <a:r>
              <a:rPr lang="en-US" dirty="0"/>
              <a:t>Regulate Immigration</a:t>
            </a:r>
          </a:p>
          <a:p>
            <a:pPr>
              <a:lnSpc>
                <a:spcPct val="90000"/>
              </a:lnSpc>
            </a:pPr>
            <a:r>
              <a:rPr lang="en-US" dirty="0"/>
              <a:t>Establish Post Offices and Roads</a:t>
            </a:r>
          </a:p>
          <a:p>
            <a:pPr>
              <a:lnSpc>
                <a:spcPct val="90000"/>
              </a:lnSpc>
            </a:pPr>
            <a:r>
              <a:rPr lang="en-US" dirty="0"/>
              <a:t>Regulate Interstate Commerce and Transportation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Declare War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167640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ular Callout 5"/>
          <p:cNvSpPr/>
          <p:nvPr/>
        </p:nvSpPr>
        <p:spPr>
          <a:xfrm>
            <a:off x="5715000" y="228600"/>
            <a:ext cx="3200400" cy="990600"/>
          </a:xfrm>
          <a:prstGeom prst="wedgeRectCallout">
            <a:avLst>
              <a:gd name="adj1" fmla="val -127011"/>
              <a:gd name="adj2" fmla="val 537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Called</a:t>
            </a:r>
          </a:p>
          <a:p>
            <a:pPr algn="ctr"/>
            <a:r>
              <a:rPr lang="en-US" dirty="0" smtClean="0"/>
              <a:t>U.S. Congress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4267200"/>
            <a:ext cx="3581400" cy="244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utoUpdateAnimBg="0"/>
      <p:bldP spid="33795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498080" cy="1143000"/>
          </a:xfrm>
        </p:spPr>
        <p:txBody>
          <a:bodyPr/>
          <a:lstStyle/>
          <a:p>
            <a:r>
              <a:rPr lang="en-US" b="1" dirty="0"/>
              <a:t>Executive Branch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066800"/>
            <a:ext cx="4736592" cy="4800600"/>
          </a:xfrm>
        </p:spPr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President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of </a:t>
            </a:r>
            <a:r>
              <a:rPr lang="en-US" dirty="0"/>
              <a:t>the United States</a:t>
            </a:r>
          </a:p>
          <a:p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Chief Executive</a:t>
            </a:r>
          </a:p>
          <a:p>
            <a:r>
              <a:rPr lang="en-US" dirty="0"/>
              <a:t>Chief of State</a:t>
            </a:r>
          </a:p>
          <a:p>
            <a:r>
              <a:rPr lang="en-US" dirty="0"/>
              <a:t>Chief </a:t>
            </a:r>
            <a:r>
              <a:rPr lang="en-US" dirty="0" smtClean="0"/>
              <a:t>Legislator</a:t>
            </a:r>
          </a:p>
          <a:p>
            <a:pPr lvl="1"/>
            <a:r>
              <a:rPr lang="en-US" dirty="0" smtClean="0"/>
              <a:t>Signs </a:t>
            </a:r>
            <a:r>
              <a:rPr lang="en-US" dirty="0" smtClean="0"/>
              <a:t>Bill into Law or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Veto </a:t>
            </a:r>
            <a:r>
              <a:rPr lang="en-US" dirty="0" smtClean="0"/>
              <a:t>(Rejects) Bill</a:t>
            </a:r>
          </a:p>
          <a:p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Commander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Chief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of the Armed Forces</a:t>
            </a:r>
          </a:p>
          <a:p>
            <a:pPr>
              <a:buFont typeface="Symbol" pitchFamily="18" charset="2"/>
              <a:buNone/>
            </a:pP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04800"/>
            <a:ext cx="272774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3200400"/>
            <a:ext cx="3829050" cy="30396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autoUpdateAnimBg="0"/>
      <p:bldP spid="40963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_m Just a Bill (Schoolhouse Rock_)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371600" y="457200"/>
            <a:ext cx="6522765" cy="533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1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Judicial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Branch</a:t>
            </a:r>
            <a:endParaRPr lang="en-US" b="1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3733800"/>
            <a:ext cx="8077200" cy="2971800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Supreme Court </a:t>
            </a:r>
            <a:r>
              <a:rPr lang="en-US" dirty="0"/>
              <a:t>and other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Federal Courts</a:t>
            </a:r>
          </a:p>
          <a:p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Preserve</a:t>
            </a:r>
            <a:r>
              <a:rPr lang="en-US" dirty="0"/>
              <a:t> and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protect</a:t>
            </a:r>
            <a:r>
              <a:rPr lang="en-US" dirty="0"/>
              <a:t> the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rights guaranteed by the 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Constitution</a:t>
            </a:r>
            <a:endParaRPr 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Considers cases </a:t>
            </a:r>
            <a:r>
              <a:rPr lang="en-US" dirty="0"/>
              <a:t>involving national laws</a:t>
            </a:r>
          </a:p>
          <a:p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Declares laws and acts “unconstitutional”</a:t>
            </a:r>
          </a:p>
          <a:p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371600"/>
            <a:ext cx="23812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228600"/>
            <a:ext cx="5181600" cy="3450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utoUpdateAnimBg="0"/>
      <p:bldP spid="3993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80772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Checks </a:t>
            </a:r>
            <a:r>
              <a:rPr lang="en-US" b="1" dirty="0">
                <a:solidFill>
                  <a:schemeClr val="tx1"/>
                </a:solidFill>
              </a:rPr>
              <a:t>and Balances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990600"/>
            <a:ext cx="7924800" cy="1417637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Prevents</a:t>
            </a:r>
            <a:r>
              <a:rPr lang="en-US" dirty="0"/>
              <a:t> the 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abuse of power </a:t>
            </a:r>
            <a:r>
              <a:rPr lang="en-US" dirty="0"/>
              <a:t>in government</a:t>
            </a:r>
          </a:p>
          <a:p>
            <a:r>
              <a:rPr lang="en-US" b="1" dirty="0">
                <a:solidFill>
                  <a:srgbClr val="C00000"/>
                </a:solidFill>
              </a:rPr>
              <a:t>Each branch can check each other </a:t>
            </a:r>
            <a:r>
              <a:rPr lang="en-US" b="1" dirty="0" smtClean="0">
                <a:solidFill>
                  <a:srgbClr val="C00000"/>
                </a:solidFill>
              </a:rPr>
              <a:t>branch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199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2285999"/>
            <a:ext cx="4267200" cy="4235473"/>
          </a:xfrm>
          <a:prstGeom prst="rect">
            <a:avLst/>
          </a:prstGeom>
          <a:noFill/>
          <a:ln w="12700" cap="sq" cmpd="sng">
            <a:noFill/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7924800" cy="990600"/>
          </a:xfrm>
        </p:spPr>
        <p:txBody>
          <a:bodyPr/>
          <a:lstStyle/>
          <a:p>
            <a:r>
              <a:rPr lang="en-US" b="1" dirty="0"/>
              <a:t>Executive Checks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4876800" y="1066800"/>
            <a:ext cx="4038600" cy="55626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Propose laws to Congress</a:t>
            </a:r>
          </a:p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Veto laws made by Congress</a:t>
            </a:r>
          </a:p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Negotiate foreign treaties</a:t>
            </a:r>
          </a:p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Appoint federal judges</a:t>
            </a:r>
          </a:p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Grant pardons to federal offenders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3733800"/>
            <a:ext cx="34290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219200"/>
            <a:ext cx="1905000" cy="2102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autoUpdateAnimBg="0"/>
      <p:bldP spid="43011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7498080" cy="1143000"/>
          </a:xfrm>
        </p:spPr>
        <p:txBody>
          <a:bodyPr/>
          <a:lstStyle/>
          <a:p>
            <a:r>
              <a:rPr lang="en-US" b="1" dirty="0"/>
              <a:t>Legislative Checks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990600"/>
            <a:ext cx="8077200" cy="4800600"/>
          </a:xfrm>
        </p:spPr>
        <p:txBody>
          <a:bodyPr/>
          <a:lstStyle/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Override president’s veto</a:t>
            </a:r>
          </a:p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Ratify treaties</a:t>
            </a:r>
          </a:p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Confirm executive appointments</a:t>
            </a:r>
          </a:p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Impeach federal officers and judges</a:t>
            </a:r>
          </a:p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Create and dissolve lower federal courts</a:t>
            </a:r>
          </a:p>
        </p:txBody>
      </p:sp>
      <p:pic>
        <p:nvPicPr>
          <p:cNvPr id="44036" name="Picture 4" descr="C:\WINDOWS\DESKTOP\Robert's Stuff\Schamb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4267200"/>
            <a:ext cx="2971800" cy="2352675"/>
          </a:xfrm>
          <a:prstGeom prst="rect">
            <a:avLst/>
          </a:prstGeom>
          <a:noFill/>
        </p:spPr>
      </p:pic>
      <p:pic>
        <p:nvPicPr>
          <p:cNvPr id="44037" name="Picture 5" descr="C:\WINDOWS\DESKTOP\Robert's Stuff\Hchamb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4343400"/>
            <a:ext cx="3467100" cy="2286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3" dur="5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autoUpdateAnimBg="0"/>
      <p:bldP spid="44035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498080" cy="1143000"/>
          </a:xfrm>
        </p:spPr>
        <p:txBody>
          <a:bodyPr/>
          <a:lstStyle/>
          <a:p>
            <a:r>
              <a:rPr lang="en-US" b="1" dirty="0"/>
              <a:t>Judicial Checks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5181600" y="1219200"/>
            <a:ext cx="39624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Declare executive acts unconstitutional</a:t>
            </a:r>
          </a:p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Declare laws unconstitutional</a:t>
            </a:r>
          </a:p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Declare acts of Congress unconstitutional</a:t>
            </a:r>
          </a:p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Supreme Court holds the final check</a:t>
            </a:r>
          </a:p>
          <a:p>
            <a:endParaRPr lang="en-US" dirty="0"/>
          </a:p>
        </p:txBody>
      </p:sp>
      <p:pic>
        <p:nvPicPr>
          <p:cNvPr id="45062" name="Picture 6" descr="C:\WINDOWS\Application Data\Microsoft\Media Catalog\Downloaded Clips\cl67\j0257629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143000"/>
            <a:ext cx="2100263" cy="1627188"/>
          </a:xfrm>
          <a:prstGeom prst="rect">
            <a:avLst/>
          </a:prstGeom>
          <a:noFill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3048000"/>
            <a:ext cx="381000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 autoUpdateAnimBg="0"/>
      <p:bldP spid="45059" grpId="0" build="p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1361</TotalTime>
  <Words>214</Words>
  <Application>Microsoft Office PowerPoint</Application>
  <PresentationFormat>On-screen Show (4:3)</PresentationFormat>
  <Paragraphs>51</Paragraphs>
  <Slides>10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Solstice</vt:lpstr>
      <vt:lpstr>The Three (3) Branches of Government in  the U.S. Constitution</vt:lpstr>
      <vt:lpstr>Separation of Powers</vt:lpstr>
      <vt:lpstr>Legislative Branch</vt:lpstr>
      <vt:lpstr>Executive Branch</vt:lpstr>
      <vt:lpstr>Slide 5</vt:lpstr>
      <vt:lpstr>Judicial  Branch</vt:lpstr>
      <vt:lpstr>Checks and Balances</vt:lpstr>
      <vt:lpstr>Executive Checks</vt:lpstr>
      <vt:lpstr>Legislative Checks</vt:lpstr>
      <vt:lpstr>Judicial Checks</vt:lpstr>
    </vt:vector>
  </TitlesOfParts>
  <Company>Nebo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Principles of the  United States Constitution</dc:title>
  <dc:creator>Inst</dc:creator>
  <cp:lastModifiedBy>Alex</cp:lastModifiedBy>
  <cp:revision>12</cp:revision>
  <cp:lastPrinted>1601-01-01T00:00:00Z</cp:lastPrinted>
  <dcterms:created xsi:type="dcterms:W3CDTF">2000-07-13T20:54:36Z</dcterms:created>
  <dcterms:modified xsi:type="dcterms:W3CDTF">2011-10-16T13:37:33Z</dcterms:modified>
</cp:coreProperties>
</file>