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0" r:id="rId3"/>
    <p:sldId id="271" r:id="rId4"/>
    <p:sldId id="266" r:id="rId5"/>
    <p:sldId id="282" r:id="rId6"/>
    <p:sldId id="272" r:id="rId7"/>
    <p:sldId id="281" r:id="rId8"/>
    <p:sldId id="273" r:id="rId9"/>
    <p:sldId id="277" r:id="rId10"/>
    <p:sldId id="278" r:id="rId11"/>
    <p:sldId id="279" r:id="rId12"/>
    <p:sldId id="274" r:id="rId13"/>
    <p:sldId id="275" r:id="rId14"/>
    <p:sldId id="28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activeX1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2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3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4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5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6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7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activeX/activeX8.xml><?xml version="1.0" encoding="utf-8"?>
<ax:ocx xmlns:ax="http://schemas.microsoft.com/office/2006/activeX" xmlns:r="http://schemas.openxmlformats.org/officeDocument/2006/relationships" ax:classid="{5512D116-5CC6-11CF-8D67-00AA00BDCE1D}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6B5B7A4-728E-4FAE-A703-2477C1E8F5F1}" type="datetimeFigureOut">
              <a:rPr lang="en-US" smtClean="0"/>
              <a:pPr/>
              <a:t>7/15/2015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2076D2E-2454-4F53-84B1-DCA44A0ECD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control" Target="../activeX/activeX2.xml"/><Relationship Id="rId7" Type="http://schemas.openxmlformats.org/officeDocument/2006/relationships/image" Target="../media/image4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control" Target="../activeX/activeX4.xml"/><Relationship Id="rId4" Type="http://schemas.openxmlformats.org/officeDocument/2006/relationships/control" Target="../activeX/activeX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ontrol" Target="../activeX/activeX6.xml"/><Relationship Id="rId7" Type="http://schemas.openxmlformats.org/officeDocument/2006/relationships/image" Target="../media/image6.png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5" Type="http://schemas.openxmlformats.org/officeDocument/2006/relationships/control" Target="../activeX/activeX8.xml"/><Relationship Id="rId4" Type="http://schemas.openxmlformats.org/officeDocument/2006/relationships/control" Target="../activeX/activeX7.xml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13" Type="http://schemas.openxmlformats.org/officeDocument/2006/relationships/image" Target="../media/image19.jpeg"/><Relationship Id="rId18" Type="http://schemas.openxmlformats.org/officeDocument/2006/relationships/image" Target="../media/image2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jpeg"/><Relationship Id="rId2" Type="http://schemas.openxmlformats.org/officeDocument/2006/relationships/image" Target="../media/image8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gif"/><Relationship Id="rId15" Type="http://schemas.openxmlformats.org/officeDocument/2006/relationships/image" Target="../media/image21.png"/><Relationship Id="rId10" Type="http://schemas.openxmlformats.org/officeDocument/2006/relationships/image" Target="../media/image16.jpeg"/><Relationship Id="rId19" Type="http://schemas.openxmlformats.org/officeDocument/2006/relationships/image" Target="../media/image25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6.png"/><Relationship Id="rId3" Type="http://schemas.openxmlformats.org/officeDocument/2006/relationships/image" Target="../media/image9.jpeg"/><Relationship Id="rId7" Type="http://schemas.openxmlformats.org/officeDocument/2006/relationships/image" Target="../media/image14.gif"/><Relationship Id="rId12" Type="http://schemas.openxmlformats.org/officeDocument/2006/relationships/image" Target="../media/image19.jpeg"/><Relationship Id="rId17" Type="http://schemas.openxmlformats.org/officeDocument/2006/relationships/image" Target="../media/image25.jpeg"/><Relationship Id="rId2" Type="http://schemas.openxmlformats.org/officeDocument/2006/relationships/image" Target="../media/image8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11" Type="http://schemas.openxmlformats.org/officeDocument/2006/relationships/image" Target="../media/image18.jpeg"/><Relationship Id="rId5" Type="http://schemas.openxmlformats.org/officeDocument/2006/relationships/image" Target="../media/image11.gif"/><Relationship Id="rId15" Type="http://schemas.openxmlformats.org/officeDocument/2006/relationships/image" Target="../media/image24.jpeg"/><Relationship Id="rId10" Type="http://schemas.openxmlformats.org/officeDocument/2006/relationships/image" Target="../media/image17.jpeg"/><Relationship Id="rId4" Type="http://schemas.openxmlformats.org/officeDocument/2006/relationships/image" Target="../media/image10.jpeg"/><Relationship Id="rId9" Type="http://schemas.openxmlformats.org/officeDocument/2006/relationships/image" Target="../media/image16.jpeg"/><Relationship Id="rId1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4400" y="228600"/>
            <a:ext cx="3313355" cy="170216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Cartoon</a:t>
            </a:r>
            <a:b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2362200"/>
            <a:ext cx="3505200" cy="16002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AIM</a:t>
            </a:r>
            <a:r>
              <a:rPr lang="en-US" sz="2400" b="1" dirty="0">
                <a:solidFill>
                  <a:srgbClr val="FF0000"/>
                </a:solidFill>
              </a:rPr>
              <a:t>: </a:t>
            </a:r>
            <a:r>
              <a:rPr lang="en-US" sz="2400" b="1" dirty="0" smtClean="0"/>
              <a:t>How to do analyze a political cartoon for the NYS Regents Exam?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Do Now: </a:t>
            </a:r>
            <a:r>
              <a:rPr lang="en-US" sz="2400" b="1" dirty="0" smtClean="0"/>
              <a:t>With a partner answer the questions on your worksheet about the political cartoon </a:t>
            </a:r>
            <a:r>
              <a:rPr lang="en-US" sz="2400" b="1" dirty="0" smtClean="0"/>
              <a:t>shown.</a:t>
            </a:r>
            <a:endParaRPr lang="en-US" sz="2400" b="1" dirty="0" smtClean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4136571" cy="5791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20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76200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Cartoon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543800" cy="5795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ular Callout 1"/>
          <p:cNvSpPr/>
          <p:nvPr/>
        </p:nvSpPr>
        <p:spPr>
          <a:xfrm>
            <a:off x="6096000" y="1620982"/>
            <a:ext cx="2743200" cy="1676400"/>
          </a:xfrm>
          <a:prstGeom prst="wedgeRectCallout">
            <a:avLst>
              <a:gd name="adj1" fmla="val -116555"/>
              <a:gd name="adj2" fmla="val 443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What is the Action?</a:t>
            </a:r>
            <a:endParaRPr lang="en-US" sz="3200" b="1" dirty="0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4338" r:id="rId2" imgW="257040" imgH="304920"/>
        </mc:Choice>
        <mc:Fallback>
          <p:control r:id="rId2" imgW="257040" imgH="304920">
            <p:pic>
              <p:nvPicPr>
                <p:cNvPr id="0" name="DefaultOc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39" r:id="rId3" imgW="257040" imgH="304920"/>
        </mc:Choice>
        <mc:Fallback>
          <p:control r:id="rId3" imgW="257040" imgH="304920">
            <p:pic>
              <p:nvPicPr>
                <p:cNvPr id="0" name="HTMLCheck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40" r:id="rId4" imgW="257040" imgH="304920"/>
        </mc:Choice>
        <mc:Fallback>
          <p:control r:id="rId4" imgW="257040" imgH="304920">
            <p:pic>
              <p:nvPicPr>
                <p:cNvPr id="0" name="HTMLCheck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341" r:id="rId5" imgW="257040" imgH="304920"/>
        </mc:Choice>
        <mc:Fallback>
          <p:control r:id="rId5" imgW="257040" imgH="304920">
            <p:pic>
              <p:nvPicPr>
                <p:cNvPr id="0" name="HTMLCheck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7540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76800" y="76200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Cartoon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685800"/>
            <a:ext cx="8060331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57400"/>
            <a:ext cx="5257800" cy="445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15362" r:id="rId2" imgW="257040" imgH="304920"/>
        </mc:Choice>
        <mc:Fallback>
          <p:control r:id="rId2" imgW="257040" imgH="304920">
            <p:pic>
              <p:nvPicPr>
                <p:cNvPr id="0" name="DefaultOcx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5363" r:id="rId3" imgW="257040" imgH="304920"/>
        </mc:Choice>
        <mc:Fallback>
          <p:control r:id="rId3" imgW="257040" imgH="304920">
            <p:pic>
              <p:nvPicPr>
                <p:cNvPr id="0" name="HTMLCheckbox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5364" r:id="rId4" imgW="257040" imgH="304920"/>
        </mc:Choice>
        <mc:Fallback>
          <p:control r:id="rId4" imgW="257040" imgH="304920">
            <p:pic>
              <p:nvPicPr>
                <p:cNvPr id="0" name="HTMLCheckbox2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5365" r:id="rId5" imgW="257040" imgH="304920"/>
        </mc:Choice>
        <mc:Fallback>
          <p:control r:id="rId5" imgW="257040" imgH="304920">
            <p:pic>
              <p:nvPicPr>
                <p:cNvPr id="0" name="HTMLCheckbox3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71600" cy="274638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44910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53000" y="0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Cartoon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772400" cy="7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609600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pic>
        <p:nvPicPr>
          <p:cNvPr id="10247" name="Picture 7" descr="http://www.allofzero.com/wp-content/uploads/2013/10/uncle-s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28800"/>
            <a:ext cx="4381500" cy="3286126"/>
          </a:xfrm>
          <a:prstGeom prst="rect">
            <a:avLst/>
          </a:prstGeom>
          <a:noFill/>
        </p:spPr>
      </p:pic>
      <p:pic>
        <p:nvPicPr>
          <p:cNvPr id="10249" name="Picture 9" descr="Image result for US Eagle carto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05000"/>
            <a:ext cx="4844143" cy="3429000"/>
          </a:xfrm>
          <a:prstGeom prst="rect">
            <a:avLst/>
          </a:prstGeom>
          <a:noFill/>
        </p:spPr>
      </p:pic>
      <p:pic>
        <p:nvPicPr>
          <p:cNvPr id="10251" name="Picture 11" descr="http://www.uk.filo.pl/england_john_bull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371600"/>
            <a:ext cx="4800600" cy="48895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53" name="Picture 13" descr="http://tofdestar.fr/wp-content/images-celebrites/john-bull/johnbull22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1371600"/>
            <a:ext cx="4251054" cy="4724400"/>
          </a:xfrm>
          <a:prstGeom prst="rect">
            <a:avLst/>
          </a:prstGeom>
          <a:noFill/>
        </p:spPr>
      </p:pic>
      <p:pic>
        <p:nvPicPr>
          <p:cNvPr id="10255" name="Picture 15" descr="Image result for britanni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1371600"/>
            <a:ext cx="4495800" cy="5138059"/>
          </a:xfrm>
          <a:prstGeom prst="rect">
            <a:avLst/>
          </a:prstGeom>
          <a:noFill/>
        </p:spPr>
      </p:pic>
      <p:pic>
        <p:nvPicPr>
          <p:cNvPr id="10257" name="Picture 17" descr="http://www.british-israel-world-fed.ca/Britannia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" y="1371600"/>
            <a:ext cx="5034489" cy="5105400"/>
          </a:xfrm>
          <a:prstGeom prst="rect">
            <a:avLst/>
          </a:prstGeom>
          <a:noFill/>
        </p:spPr>
      </p:pic>
      <p:pic>
        <p:nvPicPr>
          <p:cNvPr id="10269" name="Picture 29" descr="http://www.rense.com/general53/british-israel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90600" y="1447800"/>
            <a:ext cx="4933139" cy="4419600"/>
          </a:xfrm>
          <a:prstGeom prst="rect">
            <a:avLst/>
          </a:prstGeom>
          <a:noFill/>
        </p:spPr>
      </p:pic>
      <p:pic>
        <p:nvPicPr>
          <p:cNvPr id="10271" name="Picture 31" descr="Image result for russia bear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2000" y="1143000"/>
            <a:ext cx="5029200" cy="5248362"/>
          </a:xfrm>
          <a:prstGeom prst="rect">
            <a:avLst/>
          </a:prstGeom>
          <a:noFill/>
        </p:spPr>
      </p:pic>
      <p:pic>
        <p:nvPicPr>
          <p:cNvPr id="10273" name="Picture 33" descr="Image result for russia bear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5800" y="1143000"/>
            <a:ext cx="5349314" cy="5257800"/>
          </a:xfrm>
          <a:prstGeom prst="rect">
            <a:avLst/>
          </a:prstGeom>
          <a:noFill/>
        </p:spPr>
      </p:pic>
      <p:pic>
        <p:nvPicPr>
          <p:cNvPr id="10275" name="Picture 35" descr="Image result for china dragon political cartoon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5800" y="1219200"/>
            <a:ext cx="5371499" cy="5181600"/>
          </a:xfrm>
          <a:prstGeom prst="rect">
            <a:avLst/>
          </a:prstGeom>
          <a:noFill/>
        </p:spPr>
      </p:pic>
      <p:pic>
        <p:nvPicPr>
          <p:cNvPr id="10277" name="Picture 37" descr="Image result for china dragon political cartoon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1295400"/>
            <a:ext cx="5391736" cy="5334000"/>
          </a:xfrm>
          <a:prstGeom prst="rect">
            <a:avLst/>
          </a:prstGeom>
          <a:noFill/>
        </p:spPr>
      </p:pic>
      <p:pic>
        <p:nvPicPr>
          <p:cNvPr id="10279" name="Picture 39" descr="Image result for japan sun cartoon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57200" y="1447800"/>
            <a:ext cx="5461734" cy="51054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304800" y="1219200"/>
            <a:ext cx="5334000" cy="541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0" name="Picture 40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62000" y="1143000"/>
            <a:ext cx="1676400" cy="529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2" name="Picture 42" descr="https://mycostumehistory.files.wordpress.com/2014/07/bonnrouge.jpg?w=217&amp;h=30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2209800" y="1143000"/>
            <a:ext cx="3777954" cy="5334000"/>
          </a:xfrm>
          <a:prstGeom prst="rect">
            <a:avLst/>
          </a:prstGeom>
          <a:noFill/>
        </p:spPr>
      </p:pic>
      <p:sp>
        <p:nvSpPr>
          <p:cNvPr id="28" name="Rectangle 27"/>
          <p:cNvSpPr/>
          <p:nvPr/>
        </p:nvSpPr>
        <p:spPr>
          <a:xfrm>
            <a:off x="609600" y="1143000"/>
            <a:ext cx="5638800" cy="541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5" name="Picture 45" descr="Image result for french liberty cartoon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47800" y="1143000"/>
            <a:ext cx="3702121" cy="5257800"/>
          </a:xfrm>
          <a:prstGeom prst="rect">
            <a:avLst/>
          </a:prstGeom>
          <a:noFill/>
        </p:spPr>
      </p:pic>
      <p:pic>
        <p:nvPicPr>
          <p:cNvPr id="10287" name="Picture 47" descr="https://s3.amazonaws.com/lowres.cartoonstock.com/politics-france-boulanger-general_boulanger-conservatism-legitimism-csl0073_low.jpg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1371600" y="990600"/>
            <a:ext cx="3886200" cy="5284694"/>
          </a:xfrm>
          <a:prstGeom prst="rect">
            <a:avLst/>
          </a:prstGeom>
          <a:noFill/>
        </p:spPr>
      </p:pic>
      <p:pic>
        <p:nvPicPr>
          <p:cNvPr id="10293" name="Picture 53" descr="Image result for kaiser hat cartoon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447800" y="1219200"/>
            <a:ext cx="3909158" cy="50292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562600" y="1295400"/>
            <a:ext cx="2947987" cy="53245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C00000"/>
                </a:solidFill>
              </a:rPr>
              <a:t>Uncle Sam </a:t>
            </a:r>
            <a:r>
              <a:rPr lang="en-US" sz="2000" b="1" dirty="0" smtClean="0"/>
              <a:t>or an </a:t>
            </a:r>
            <a:r>
              <a:rPr lang="en-US" sz="2000" b="1" dirty="0" smtClean="0">
                <a:solidFill>
                  <a:srgbClr val="C00000"/>
                </a:solidFill>
              </a:rPr>
              <a:t>eagle</a:t>
            </a:r>
            <a:r>
              <a:rPr lang="en-US" sz="2000" b="1" dirty="0" smtClean="0"/>
              <a:t> for the </a:t>
            </a:r>
            <a:r>
              <a:rPr lang="en-US" sz="2000" b="1" dirty="0" smtClean="0">
                <a:solidFill>
                  <a:srgbClr val="0070C0"/>
                </a:solidFill>
              </a:rPr>
              <a:t>United States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C00000"/>
                </a:solidFill>
              </a:rPr>
              <a:t>John Bull</a:t>
            </a:r>
            <a:r>
              <a:rPr lang="en-US" sz="2000" b="1" dirty="0" smtClean="0"/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>Britannia</a:t>
            </a:r>
            <a:r>
              <a:rPr lang="en-US" sz="2000" b="1" dirty="0" smtClean="0"/>
              <a:t> or a </a:t>
            </a:r>
            <a:r>
              <a:rPr lang="en-US" sz="2000" b="1" dirty="0" smtClean="0">
                <a:solidFill>
                  <a:srgbClr val="C00000"/>
                </a:solidFill>
              </a:rPr>
              <a:t>lion</a:t>
            </a:r>
            <a:r>
              <a:rPr lang="en-US" sz="2000" b="1" dirty="0" smtClean="0"/>
              <a:t> for the </a:t>
            </a:r>
            <a:r>
              <a:rPr lang="en-US" sz="2000" b="1" dirty="0" smtClean="0">
                <a:solidFill>
                  <a:srgbClr val="0070C0"/>
                </a:solidFill>
              </a:rPr>
              <a:t>United Kingdom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bear or polar bear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Russia / USSR / Soviet Union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dragon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China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sun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Japan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Liberty </a:t>
            </a:r>
            <a:r>
              <a:rPr lang="en-US" sz="2000" b="1" dirty="0" smtClean="0"/>
              <a:t>or </a:t>
            </a:r>
            <a:r>
              <a:rPr lang="en-US" sz="2000" b="1" dirty="0" smtClean="0">
                <a:solidFill>
                  <a:srgbClr val="FF0000"/>
                </a:solidFill>
              </a:rPr>
              <a:t>French Hat </a:t>
            </a:r>
            <a:r>
              <a:rPr lang="en-US" sz="2000" b="1" dirty="0" smtClean="0"/>
              <a:t>or </a:t>
            </a:r>
            <a:r>
              <a:rPr lang="en-US" sz="2000" b="1" dirty="0" smtClean="0">
                <a:solidFill>
                  <a:srgbClr val="FF0000"/>
                </a:solidFill>
              </a:rPr>
              <a:t>Napoleon</a:t>
            </a:r>
            <a:endParaRPr lang="en-US" sz="2000" b="1" dirty="0" smtClean="0"/>
          </a:p>
          <a:p>
            <a:pPr marL="285750" indent="-285750"/>
            <a:r>
              <a:rPr lang="en-US" sz="2000" b="1" dirty="0" smtClean="0"/>
              <a:t>    for </a:t>
            </a:r>
            <a:r>
              <a:rPr lang="en-US" sz="2000" b="1" dirty="0" smtClean="0">
                <a:solidFill>
                  <a:srgbClr val="0070C0"/>
                </a:solidFill>
              </a:rPr>
              <a:t>France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smtClean="0">
                <a:solidFill>
                  <a:srgbClr val="FF0000"/>
                </a:solidFill>
              </a:rPr>
              <a:t>Kaiser Helmet </a:t>
            </a:r>
            <a:r>
              <a:rPr lang="en-US" sz="2000" b="1" dirty="0" smtClean="0"/>
              <a:t>for</a:t>
            </a:r>
            <a:r>
              <a:rPr lang="en-US" sz="2000" b="1" dirty="0" smtClean="0">
                <a:solidFill>
                  <a:srgbClr val="0070C0"/>
                </a:solidFill>
              </a:rPr>
              <a:t> Germany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252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7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5" dur="500"/>
                                        <p:tgtEl>
                                          <p:spTgt spid="10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953000" y="0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Cartoon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1000"/>
            <a:ext cx="7772400" cy="7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609600"/>
            <a:ext cx="304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3</a:t>
            </a:r>
            <a:endParaRPr lang="en-US" b="1" dirty="0"/>
          </a:p>
        </p:txBody>
      </p:sp>
      <p:pic>
        <p:nvPicPr>
          <p:cNvPr id="10247" name="Picture 7" descr="http://www.allofzero.com/wp-content/uploads/2013/10/uncle-sa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28800"/>
            <a:ext cx="4381500" cy="3286126"/>
          </a:xfrm>
          <a:prstGeom prst="rect">
            <a:avLst/>
          </a:prstGeom>
          <a:noFill/>
        </p:spPr>
      </p:pic>
      <p:pic>
        <p:nvPicPr>
          <p:cNvPr id="10249" name="Picture 9" descr="Image result for US Eagle carto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05000"/>
            <a:ext cx="4844143" cy="3429000"/>
          </a:xfrm>
          <a:prstGeom prst="rect">
            <a:avLst/>
          </a:prstGeom>
          <a:noFill/>
        </p:spPr>
      </p:pic>
      <p:pic>
        <p:nvPicPr>
          <p:cNvPr id="10251" name="Picture 11" descr="http://www.uk.filo.pl/england_john_bull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1371600"/>
            <a:ext cx="4800600" cy="488950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53" name="Picture 13" descr="http://tofdestar.fr/wp-content/images-celebrites/john-bull/johnbull22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1371600"/>
            <a:ext cx="4251054" cy="4724400"/>
          </a:xfrm>
          <a:prstGeom prst="rect">
            <a:avLst/>
          </a:prstGeom>
          <a:noFill/>
        </p:spPr>
      </p:pic>
      <p:pic>
        <p:nvPicPr>
          <p:cNvPr id="10257" name="Picture 17" descr="http://www.british-israel-world-fed.ca/Britannia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6344" y="1333318"/>
            <a:ext cx="5034489" cy="5105400"/>
          </a:xfrm>
          <a:prstGeom prst="rect">
            <a:avLst/>
          </a:prstGeom>
          <a:noFill/>
        </p:spPr>
      </p:pic>
      <p:pic>
        <p:nvPicPr>
          <p:cNvPr id="10269" name="Picture 29" descr="http://www.rense.com/general53/british-israel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9461" y="1371600"/>
            <a:ext cx="4933139" cy="4419600"/>
          </a:xfrm>
          <a:prstGeom prst="rect">
            <a:avLst/>
          </a:prstGeom>
          <a:noFill/>
        </p:spPr>
      </p:pic>
      <p:pic>
        <p:nvPicPr>
          <p:cNvPr id="10271" name="Picture 31" descr="Image result for russia bear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" y="1127841"/>
            <a:ext cx="5029200" cy="5248362"/>
          </a:xfrm>
          <a:prstGeom prst="rect">
            <a:avLst/>
          </a:prstGeom>
          <a:noFill/>
        </p:spPr>
      </p:pic>
      <p:pic>
        <p:nvPicPr>
          <p:cNvPr id="10273" name="Picture 33" descr="Image result for russia bear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33214" y="1208320"/>
            <a:ext cx="5349314" cy="5257800"/>
          </a:xfrm>
          <a:prstGeom prst="rect">
            <a:avLst/>
          </a:prstGeom>
          <a:noFill/>
        </p:spPr>
      </p:pic>
      <p:pic>
        <p:nvPicPr>
          <p:cNvPr id="10275" name="Picture 35" descr="Image result for china dragon political cartoon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9600" y="1194603"/>
            <a:ext cx="5039876" cy="5181600"/>
          </a:xfrm>
          <a:prstGeom prst="rect">
            <a:avLst/>
          </a:prstGeom>
          <a:noFill/>
        </p:spPr>
      </p:pic>
      <p:pic>
        <p:nvPicPr>
          <p:cNvPr id="10277" name="Picture 37" descr="Image result for china dragon political cartoon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09600" y="1295400"/>
            <a:ext cx="4901420" cy="524692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466344" y="1079391"/>
            <a:ext cx="5334000" cy="55648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6" name="Picture 2" descr="https://upload.wikimedia.org/wikipedia/commons/thumb/0/06/War_flag_of_the_Imperial_Japanese_Army.svg/1280px-War_flag_of_the_Imperial_Japanese_Army.svg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487" y="2362200"/>
            <a:ext cx="3331812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16346" y="988871"/>
            <a:ext cx="2947987" cy="53245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C00000"/>
                </a:solidFill>
              </a:rPr>
              <a:t>Uncle Sam </a:t>
            </a:r>
            <a:r>
              <a:rPr lang="en-US" sz="2000" b="1" dirty="0" smtClean="0"/>
              <a:t>or an </a:t>
            </a:r>
            <a:r>
              <a:rPr lang="en-US" sz="2000" b="1" dirty="0" smtClean="0">
                <a:solidFill>
                  <a:srgbClr val="C00000"/>
                </a:solidFill>
              </a:rPr>
              <a:t>eagle</a:t>
            </a:r>
            <a:r>
              <a:rPr lang="en-US" sz="2000" b="1" dirty="0" smtClean="0"/>
              <a:t> for the </a:t>
            </a:r>
            <a:r>
              <a:rPr lang="en-US" sz="2000" b="1" dirty="0" smtClean="0">
                <a:solidFill>
                  <a:srgbClr val="0070C0"/>
                </a:solidFill>
              </a:rPr>
              <a:t>United States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C00000"/>
                </a:solidFill>
              </a:rPr>
              <a:t>John Bull</a:t>
            </a:r>
            <a:r>
              <a:rPr lang="en-US" sz="2000" b="1" dirty="0" smtClean="0"/>
              <a:t>, </a:t>
            </a:r>
            <a:r>
              <a:rPr lang="en-US" sz="2000" b="1" dirty="0" smtClean="0">
                <a:solidFill>
                  <a:srgbClr val="C00000"/>
                </a:solidFill>
              </a:rPr>
              <a:t>Britannia</a:t>
            </a:r>
            <a:r>
              <a:rPr lang="en-US" sz="2000" b="1" dirty="0" smtClean="0"/>
              <a:t> or a </a:t>
            </a:r>
            <a:r>
              <a:rPr lang="en-US" sz="2000" b="1" dirty="0" smtClean="0">
                <a:solidFill>
                  <a:srgbClr val="C00000"/>
                </a:solidFill>
              </a:rPr>
              <a:t>lion</a:t>
            </a:r>
            <a:r>
              <a:rPr lang="en-US" sz="2000" b="1" dirty="0" smtClean="0"/>
              <a:t> for the </a:t>
            </a:r>
            <a:r>
              <a:rPr lang="en-US" sz="2000" b="1" dirty="0" smtClean="0">
                <a:solidFill>
                  <a:srgbClr val="0070C0"/>
                </a:solidFill>
              </a:rPr>
              <a:t>United Kingdom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bear or polar bear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Russia / USSR / Soviet Union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dragon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China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/>
              <a:t>a </a:t>
            </a:r>
            <a:r>
              <a:rPr lang="en-US" sz="2000" b="1" dirty="0" smtClean="0">
                <a:solidFill>
                  <a:srgbClr val="FF0000"/>
                </a:solidFill>
              </a:rPr>
              <a:t>sun</a:t>
            </a:r>
            <a:r>
              <a:rPr lang="en-US" sz="2000" b="1" dirty="0" smtClean="0"/>
              <a:t> for </a:t>
            </a:r>
            <a:r>
              <a:rPr lang="en-US" sz="2000" b="1" dirty="0" smtClean="0">
                <a:solidFill>
                  <a:srgbClr val="0070C0"/>
                </a:solidFill>
              </a:rPr>
              <a:t>Japan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Liberty </a:t>
            </a:r>
            <a:r>
              <a:rPr lang="en-US" sz="2000" b="1" dirty="0" smtClean="0"/>
              <a:t>or </a:t>
            </a:r>
            <a:r>
              <a:rPr lang="en-US" sz="2000" b="1" dirty="0" smtClean="0">
                <a:solidFill>
                  <a:srgbClr val="FF0000"/>
                </a:solidFill>
              </a:rPr>
              <a:t>French Hat </a:t>
            </a:r>
            <a:r>
              <a:rPr lang="en-US" sz="2000" b="1" dirty="0" smtClean="0"/>
              <a:t>or </a:t>
            </a:r>
            <a:r>
              <a:rPr lang="en-US" sz="2000" b="1" dirty="0" smtClean="0">
                <a:solidFill>
                  <a:srgbClr val="FF0000"/>
                </a:solidFill>
              </a:rPr>
              <a:t>Napoleon</a:t>
            </a:r>
            <a:r>
              <a:rPr lang="en-US" sz="2000" b="1" dirty="0" smtClean="0"/>
              <a:t>   </a:t>
            </a:r>
            <a:r>
              <a:rPr lang="en-US" sz="2000" b="1" dirty="0" smtClean="0"/>
              <a:t>for </a:t>
            </a:r>
            <a:r>
              <a:rPr lang="en-US" sz="2000" b="1" dirty="0" smtClean="0">
                <a:solidFill>
                  <a:srgbClr val="0070C0"/>
                </a:solidFill>
              </a:rPr>
              <a:t>France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FF0000"/>
                </a:solidFill>
              </a:rPr>
              <a:t>Kaiser Helmet </a:t>
            </a:r>
            <a:r>
              <a:rPr lang="en-US" sz="2000" b="1" dirty="0" smtClean="0"/>
              <a:t>for</a:t>
            </a:r>
            <a:r>
              <a:rPr lang="en-US" sz="2000" b="1" dirty="0" smtClean="0">
                <a:solidFill>
                  <a:srgbClr val="0070C0"/>
                </a:solidFill>
              </a:rPr>
              <a:t> Germany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000" b="1" dirty="0" smtClean="0">
              <a:solidFill>
                <a:srgbClr val="0070C0"/>
              </a:solidFill>
            </a:endParaRPr>
          </a:p>
        </p:txBody>
      </p:sp>
      <p:pic>
        <p:nvPicPr>
          <p:cNvPr id="10285" name="Picture 45" descr="Image result for french liberty cartoon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295400" y="1333318"/>
            <a:ext cx="4532758" cy="5310877"/>
          </a:xfrm>
          <a:prstGeom prst="rect">
            <a:avLst/>
          </a:prstGeom>
          <a:noFill/>
        </p:spPr>
      </p:pic>
      <p:pic>
        <p:nvPicPr>
          <p:cNvPr id="10287" name="Picture 47" descr="https://s3.amazonaws.com/lowres.cartoonstock.com/politics-france-boulanger-general_boulanger-conservatism-legitimism-csl0073_low.jpg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990600" y="1101168"/>
            <a:ext cx="4486656" cy="5284694"/>
          </a:xfrm>
          <a:prstGeom prst="rect">
            <a:avLst/>
          </a:prstGeom>
          <a:noFill/>
        </p:spPr>
      </p:pic>
      <p:pic>
        <p:nvPicPr>
          <p:cNvPr id="10282" name="Picture 42" descr="https://mycostumehistory.files.wordpress.com/2014/07/bonnrouge.jpg?w=217&amp;h=302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01521" y="1118403"/>
            <a:ext cx="4926637" cy="5334000"/>
          </a:xfrm>
          <a:prstGeom prst="rect">
            <a:avLst/>
          </a:prstGeom>
          <a:noFill/>
        </p:spPr>
      </p:pic>
      <p:pic>
        <p:nvPicPr>
          <p:cNvPr id="10293" name="Picture 53" descr="Image result for kaiser hat cartoon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38200" y="1050836"/>
            <a:ext cx="4895227" cy="55933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200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5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83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img.photobucket.com/albums/v620/ranmaremix/britann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4114800" cy="6248400"/>
          </a:xfrm>
          <a:prstGeom prst="rect">
            <a:avLst/>
          </a:prstGeom>
          <a:noFill/>
        </p:spPr>
      </p:pic>
      <p:pic>
        <p:nvPicPr>
          <p:cNvPr id="27652" name="Picture 4" descr="https://upload.wikimedia.org/wikipedia/commons/3/32/China_imperialism_carto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685800"/>
            <a:ext cx="4416110" cy="61722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5029200" y="0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Cartoon Analysis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5715000" cy="67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7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perialism &amp; Tr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0"/>
            <a:ext cx="4648200" cy="6774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zi Pow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0"/>
            <a:ext cx="4191000" cy="67363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mines New R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8724732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eaking the Wa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0"/>
            <a:ext cx="7696200" cy="6612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overning the Continent Unitedly - Afri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15899"/>
            <a:ext cx="7162800" cy="6642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Real Box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65092"/>
            <a:ext cx="6629400" cy="6592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sar. Priest, and the Rich Man on the Shoulders of the Labouring People - 19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221" y="0"/>
            <a:ext cx="6249558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699</TotalTime>
  <Words>156</Words>
  <Application>Microsoft Office PowerPoint</Application>
  <PresentationFormat>On-screen Show (4:3)</PresentationFormat>
  <Paragraphs>26</Paragraphs>
  <Slides>14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Cartoon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Regents Basics</dc:title>
  <dc:creator>Alex</dc:creator>
  <cp:lastModifiedBy>Summer School</cp:lastModifiedBy>
  <cp:revision>41</cp:revision>
  <dcterms:created xsi:type="dcterms:W3CDTF">2013-07-05T16:07:37Z</dcterms:created>
  <dcterms:modified xsi:type="dcterms:W3CDTF">2015-07-15T15:26:11Z</dcterms:modified>
</cp:coreProperties>
</file>