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Default Extension="fntdata" ContentType="application/x-fontdata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handoutMasterIdLst>
    <p:handoutMasterId r:id="rId13"/>
  </p:handoutMasterIdLst>
  <p:sldIdLst>
    <p:sldId id="257" r:id="rId2"/>
    <p:sldId id="328" r:id="rId3"/>
    <p:sldId id="258" r:id="rId4"/>
    <p:sldId id="325" r:id="rId5"/>
    <p:sldId id="326" r:id="rId6"/>
    <p:sldId id="327" r:id="rId7"/>
    <p:sldId id="256" r:id="rId8"/>
    <p:sldId id="298" r:id="rId9"/>
    <p:sldId id="329" r:id="rId10"/>
    <p:sldId id="297" r:id="rId11"/>
    <p:sldId id="313" r:id="rId12"/>
  </p:sldIdLst>
  <p:sldSz cx="9144000" cy="6858000" type="screen4x3"/>
  <p:notesSz cx="9144000" cy="6858000"/>
  <p:embeddedFontLst>
    <p:embeddedFont>
      <p:font typeface="Dotum" pitchFamily="34" charset="-127"/>
      <p:regular r:id="rId14"/>
    </p:embeddedFont>
    <p:embeddedFont>
      <p:font typeface="굴림" pitchFamily="34" charset="-127"/>
      <p:regular r:id="rId15"/>
    </p:embeddedFont>
    <p:embeddedFont>
      <p:font typeface="Impact" pitchFamily="34" charset="0"/>
      <p:regular r:id="rId16"/>
    </p:embeddedFont>
    <p:embeddedFont>
      <p:font typeface="Arial Narrow" pitchFamily="34" charset="0"/>
      <p:regular r:id="rId17"/>
      <p:bold r:id="rId18"/>
      <p:italic r:id="rId19"/>
      <p:boldItalic r:id="rId20"/>
    </p:embeddedFont>
    <p:embeddedFont>
      <p:font typeface="Britannic Bold" pitchFamily="34" charset="0"/>
      <p:regular r:id="rId21"/>
    </p:embeddedFont>
    <p:embeddedFont>
      <p:font typeface="Book Antiqua" pitchFamily="18" charset="0"/>
      <p:regular r:id="rId22"/>
      <p:bold r:id="rId23"/>
      <p:italic r:id="rId24"/>
      <p:boldItalic r:id="rId25"/>
    </p:embeddedFont>
    <p:embeddedFont>
      <p:font typeface="Verdana" pitchFamily="34" charset="0"/>
      <p:regular r:id="rId26"/>
      <p:bold r:id="rId27"/>
      <p:italic r:id="rId28"/>
      <p:boldItalic r:id="rId29"/>
    </p:embeddedFont>
    <p:embeddedFont>
      <p:font typeface="Comic Sans MS" pitchFamily="66" charset="0"/>
      <p:regular r:id="rId30"/>
      <p:bold r:id="rId31"/>
    </p:embeddedFont>
    <p:embeddedFont>
      <p:font typeface="Arial Unicode MS" pitchFamily="34" charset="-128"/>
      <p:regular r:id="rId32"/>
    </p:embeddedFont>
    <p:embeddedFont>
      <p:font typeface="Carta-Normal"/>
      <p:regular r:id="rId33"/>
    </p:embeddedFont>
  </p:embeddedFont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charset="0"/>
        <a:ea typeface="굴림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8F8F8"/>
    <a:srgbClr val="000000"/>
    <a:srgbClr val="E80000"/>
    <a:srgbClr val="009900"/>
    <a:srgbClr val="3333CC"/>
    <a:srgbClr val="0000FF"/>
    <a:srgbClr val="FF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0278" autoAdjust="0"/>
  </p:normalViewPr>
  <p:slideViewPr>
    <p:cSldViewPr>
      <p:cViewPr varScale="1">
        <p:scale>
          <a:sx n="61" d="100"/>
          <a:sy n="61" d="100"/>
        </p:scale>
        <p:origin x="-850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1488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18" Type="http://schemas.openxmlformats.org/officeDocument/2006/relationships/font" Target="fonts/font5.fntdata"/><Relationship Id="rId26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font" Target="fonts/font8.fntdata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5" Type="http://schemas.openxmlformats.org/officeDocument/2006/relationships/font" Target="fonts/font12.fntdata"/><Relationship Id="rId33" Type="http://schemas.openxmlformats.org/officeDocument/2006/relationships/font" Target="fonts/font20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font" Target="fonts/font7.fntdata"/><Relationship Id="rId29" Type="http://schemas.openxmlformats.org/officeDocument/2006/relationships/font" Target="fonts/font1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1.fntdata"/><Relationship Id="rId32" Type="http://schemas.openxmlformats.org/officeDocument/2006/relationships/font" Target="fonts/font19.fntdata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23" Type="http://schemas.openxmlformats.org/officeDocument/2006/relationships/font" Target="fonts/font10.fntdata"/><Relationship Id="rId28" Type="http://schemas.openxmlformats.org/officeDocument/2006/relationships/font" Target="fonts/font15.fntdata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6.fntdata"/><Relationship Id="rId31" Type="http://schemas.openxmlformats.org/officeDocument/2006/relationships/font" Target="fonts/font18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Relationship Id="rId22" Type="http://schemas.openxmlformats.org/officeDocument/2006/relationships/font" Target="fonts/font9.fntdata"/><Relationship Id="rId27" Type="http://schemas.openxmlformats.org/officeDocument/2006/relationships/font" Target="fonts/font14.fntdata"/><Relationship Id="rId30" Type="http://schemas.openxmlformats.org/officeDocument/2006/relationships/font" Target="fonts/font17.fntdata"/><Relationship Id="rId35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656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180013" y="0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6656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6656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180013" y="6513513"/>
            <a:ext cx="3962400" cy="342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ABC742E2-99BA-4BA0-B86C-F0D749BF6875}" type="slidenum">
              <a:rPr lang="en-US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jpe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" name="FormatShape" descr="SKIING" hidden="1"/>
          <p:cNvSpPr>
            <a:spLocks noChangeArrowheads="1"/>
          </p:cNvSpPr>
          <p:nvPr/>
        </p:nvSpPr>
        <p:spPr bwMode="auto">
          <a:xfrm>
            <a:off x="-1333500" y="1701800"/>
            <a:ext cx="1181100" cy="825500"/>
          </a:xfrm>
          <a:prstGeom prst="rect">
            <a:avLst/>
          </a:prstGeom>
          <a:noFill/>
          <a:ln w="101600" cmpd="thinThick">
            <a:solidFill>
              <a:schemeClr val="tx2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en-US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pic>
        <p:nvPicPr>
          <p:cNvPr id="3169" name="Picture 1121" descr="LastCar"/>
          <p:cNvPicPr>
            <a:picLocks noChangeAspect="1" noChangeArrowheads="1"/>
          </p:cNvPicPr>
          <p:nvPr/>
        </p:nvPicPr>
        <p:blipFill>
          <a:blip r:embed="rId13" cstate="print">
            <a:lum contrast="6000"/>
          </a:blip>
          <a:srcRect l="56000" r="10400" b="32095"/>
          <a:stretch>
            <a:fillRect/>
          </a:stretch>
        </p:blipFill>
        <p:spPr bwMode="auto">
          <a:xfrm>
            <a:off x="0" y="0"/>
            <a:ext cx="1362075" cy="1981200"/>
          </a:xfrm>
          <a:prstGeom prst="rect">
            <a:avLst/>
          </a:prstGeom>
          <a:noFill/>
        </p:spPr>
      </p:pic>
      <p:pic>
        <p:nvPicPr>
          <p:cNvPr id="3174" name="Picture 1126" descr="Local25 with Socialist paper-The NY Call"/>
          <p:cNvPicPr>
            <a:picLocks noChangeAspect="1" noChangeArrowheads="1"/>
          </p:cNvPicPr>
          <p:nvPr userDrawn="1"/>
        </p:nvPicPr>
        <p:blipFill>
          <a:blip r:embed="rId14" cstate="print">
            <a:lum bright="6000"/>
          </a:blip>
          <a:srcRect l="39999" t="4347" r="32001" b="2899"/>
          <a:stretch>
            <a:fillRect/>
          </a:stretch>
        </p:blipFill>
        <p:spPr bwMode="auto">
          <a:xfrm>
            <a:off x="0" y="3886200"/>
            <a:ext cx="1362075" cy="29718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3173" name="Picture 1125" descr="empty"/>
          <p:cNvPicPr>
            <a:picLocks noChangeAspect="1" noChangeArrowheads="1"/>
          </p:cNvPicPr>
          <p:nvPr/>
        </p:nvPicPr>
        <p:blipFill>
          <a:blip r:embed="rId15" cstate="print">
            <a:lum contrast="6000"/>
          </a:blip>
          <a:srcRect l="23747" r="29276" b="6061"/>
          <a:stretch>
            <a:fillRect/>
          </a:stretch>
        </p:blipFill>
        <p:spPr bwMode="auto">
          <a:xfrm>
            <a:off x="0" y="1981200"/>
            <a:ext cx="1352550" cy="2133600"/>
          </a:xfrm>
          <a:prstGeom prst="rect">
            <a:avLst/>
          </a:prstGeom>
          <a:noFill/>
        </p:spPr>
      </p:pic>
      <p:sp>
        <p:nvSpPr>
          <p:cNvPr id="3175" name="Line 1127"/>
          <p:cNvSpPr>
            <a:spLocks noChangeShapeType="1"/>
          </p:cNvSpPr>
          <p:nvPr userDrawn="1"/>
        </p:nvSpPr>
        <p:spPr bwMode="auto">
          <a:xfrm>
            <a:off x="1371600" y="0"/>
            <a:ext cx="0" cy="6858000"/>
          </a:xfrm>
          <a:prstGeom prst="line">
            <a:avLst/>
          </a:prstGeom>
          <a:noFill/>
          <a:ln w="38100">
            <a:solidFill>
              <a:srgbClr val="E00000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6" name="Line 1128"/>
          <p:cNvSpPr>
            <a:spLocks noChangeShapeType="1"/>
          </p:cNvSpPr>
          <p:nvPr userDrawn="1"/>
        </p:nvSpPr>
        <p:spPr bwMode="auto">
          <a:xfrm>
            <a:off x="0" y="1981200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3177" name="Line 1129"/>
          <p:cNvSpPr>
            <a:spLocks noChangeShapeType="1"/>
          </p:cNvSpPr>
          <p:nvPr userDrawn="1"/>
        </p:nvSpPr>
        <p:spPr bwMode="auto">
          <a:xfrm>
            <a:off x="0" y="4114800"/>
            <a:ext cx="1371600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/>
          </a:ln>
          <a:effectLst/>
        </p:spPr>
        <p:txBody>
          <a:bodyPr/>
          <a:lstStyle/>
          <a:p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Arial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effectLst>
            <a:outerShdw blurRad="38100" dist="38100" dir="2700000" algn="tl">
              <a:srgbClr val="C0C0C0"/>
            </a:outerShdw>
          </a:effectLst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8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600200" y="304800"/>
            <a:ext cx="739140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800" b="1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E80000"/>
                </a:solidFill>
                <a:latin typeface="Dotum" pitchFamily="34" charset="-127"/>
                <a:ea typeface="Dotum" pitchFamily="34" charset="-127"/>
              </a:rPr>
              <a:t>The Growth</a:t>
            </a:r>
          </a:p>
          <a:p>
            <a:pPr algn="ctr"/>
            <a:r>
              <a:rPr lang="en-US" sz="4800" b="1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E80000"/>
                </a:solidFill>
                <a:latin typeface="Dotum" pitchFamily="34" charset="-127"/>
                <a:ea typeface="Dotum" pitchFamily="34" charset="-127"/>
              </a:rPr>
              <a:t>of the </a:t>
            </a:r>
          </a:p>
          <a:p>
            <a:pPr algn="ctr"/>
            <a:r>
              <a:rPr lang="en-US" sz="4800" b="1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E80000"/>
                </a:solidFill>
                <a:latin typeface="Dotum" pitchFamily="34" charset="-127"/>
                <a:ea typeface="Dotum" pitchFamily="34" charset="-127"/>
              </a:rPr>
              <a:t>American</a:t>
            </a:r>
          </a:p>
          <a:p>
            <a:pPr algn="ctr"/>
            <a:r>
              <a:rPr lang="en-US" sz="4800" b="1" kern="10" dirty="0" smtClean="0">
                <a:ln w="19050">
                  <a:solidFill>
                    <a:schemeClr val="tx2"/>
                  </a:solidFill>
                  <a:round/>
                  <a:headEnd/>
                  <a:tailEnd/>
                </a:ln>
                <a:solidFill>
                  <a:srgbClr val="E80000"/>
                </a:solidFill>
                <a:latin typeface="Dotum" pitchFamily="34" charset="-127"/>
                <a:ea typeface="Dotum" pitchFamily="34" charset="-127"/>
              </a:rPr>
              <a:t>Labor Movement</a:t>
            </a:r>
            <a:endParaRPr lang="en-US" sz="4800" b="1" kern="10" dirty="0">
              <a:ln w="19050">
                <a:solidFill>
                  <a:schemeClr val="tx2"/>
                </a:solidFill>
                <a:round/>
                <a:headEnd/>
                <a:tailEnd/>
              </a:ln>
              <a:solidFill>
                <a:srgbClr val="E80000"/>
              </a:solidFill>
              <a:latin typeface="Dotum" pitchFamily="34" charset="-127"/>
              <a:ea typeface="Dotum" pitchFamily="34" charset="-127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10200" y="6396335"/>
            <a:ext cx="3733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000" b="1" dirty="0" smtClean="0"/>
              <a:t>Mr. Ott – BETA 2011-12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828800" y="3657600"/>
            <a:ext cx="65532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Aim: How did workers react to the growth of industry and America?</a:t>
            </a:r>
          </a:p>
          <a:p>
            <a:endParaRPr lang="en-US" dirty="0"/>
          </a:p>
          <a:p>
            <a:r>
              <a:rPr lang="en-US" dirty="0" smtClean="0"/>
              <a:t>Do Now:  Take Quiz (5-7 Minutes)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4227" name="Rectangle 3"/>
          <p:cNvSpPr>
            <a:spLocks noChangeArrowheads="1"/>
          </p:cNvSpPr>
          <p:nvPr/>
        </p:nvSpPr>
        <p:spPr bwMode="auto">
          <a:xfrm>
            <a:off x="2776538" y="93345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endParaRPr lang="en-US"/>
          </a:p>
        </p:txBody>
      </p:sp>
      <p:sp>
        <p:nvSpPr>
          <p:cNvPr id="564228" name="WordArt 4"/>
          <p:cNvSpPr>
            <a:spLocks noChangeArrowheads="1" noChangeShapeType="1" noTextEdit="1"/>
          </p:cNvSpPr>
          <p:nvPr/>
        </p:nvSpPr>
        <p:spPr bwMode="auto">
          <a:xfrm>
            <a:off x="228600" y="152400"/>
            <a:ext cx="8610600" cy="685800"/>
          </a:xfrm>
          <a:prstGeom prst="rect">
            <a:avLst/>
          </a:prstGeom>
        </p:spPr>
        <p:txBody>
          <a:bodyPr wrap="none" fromWordArt="1">
            <a:prstTxWarp prst="textCanUp">
              <a:avLst>
                <a:gd name="adj" fmla="val 85713"/>
              </a:avLst>
            </a:prstTxWarp>
          </a:bodyPr>
          <a:lstStyle/>
          <a:p>
            <a:pPr algn="ctr"/>
            <a:r>
              <a:rPr lang="en-US" sz="3600" kern="10" dirty="0">
                <a:ln w="19050">
                  <a:solidFill>
                    <a:schemeClr val="tx1"/>
                  </a:solidFill>
                  <a:round/>
                  <a:headEnd/>
                  <a:tailEnd/>
                </a:ln>
                <a:gradFill rotWithShape="0">
                  <a:gsLst>
                    <a:gs pos="0">
                      <a:srgbClr val="4D0808"/>
                    </a:gs>
                    <a:gs pos="30000">
                      <a:srgbClr val="FF0300"/>
                    </a:gs>
                    <a:gs pos="55000">
                      <a:srgbClr val="FF7A00"/>
                    </a:gs>
                    <a:gs pos="100000">
                      <a:srgbClr val="FFF200"/>
                    </a:gs>
                  </a:gsLst>
                  <a:lin ang="18900000" scaled="1"/>
                </a:gradFill>
                <a:effectLst>
                  <a:outerShdw dist="56796" dir="9206097" algn="ctr" rotWithShape="0">
                    <a:schemeClr val="tx1"/>
                  </a:outerShdw>
                </a:effectLst>
                <a:latin typeface="Impact"/>
              </a:rPr>
              <a:t>1st LAWS TO REGULATE BIG BUSINESS</a:t>
            </a:r>
          </a:p>
        </p:txBody>
      </p:sp>
      <p:sp>
        <p:nvSpPr>
          <p:cNvPr id="564235" name="Rectangle 11"/>
          <p:cNvSpPr>
            <a:spLocks noChangeArrowheads="1"/>
          </p:cNvSpPr>
          <p:nvPr/>
        </p:nvSpPr>
        <p:spPr bwMode="auto">
          <a:xfrm>
            <a:off x="152400" y="1143000"/>
            <a:ext cx="2133600" cy="920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i="1" dirty="0">
                <a:solidFill>
                  <a:srgbClr val="000000"/>
                </a:solidFill>
              </a:rPr>
              <a:t>Granger State Laws</a:t>
            </a:r>
          </a:p>
        </p:txBody>
      </p:sp>
      <p:sp>
        <p:nvSpPr>
          <p:cNvPr id="564236" name="Rectangle 12"/>
          <p:cNvSpPr>
            <a:spLocks noChangeArrowheads="1"/>
          </p:cNvSpPr>
          <p:nvPr/>
        </p:nvSpPr>
        <p:spPr bwMode="auto">
          <a:xfrm>
            <a:off x="2667000" y="990600"/>
            <a:ext cx="6477000" cy="204470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</a:rPr>
              <a:t>State representatives voted into office by members of the Grange who in turn represented the interests of farmers and passed state laws regulating railroad prices in 18 states.</a:t>
            </a:r>
          </a:p>
        </p:txBody>
      </p:sp>
      <p:sp>
        <p:nvSpPr>
          <p:cNvPr id="564237" name="Rectangle 13"/>
          <p:cNvSpPr>
            <a:spLocks noChangeArrowheads="1"/>
          </p:cNvSpPr>
          <p:nvPr/>
        </p:nvSpPr>
        <p:spPr bwMode="auto">
          <a:xfrm>
            <a:off x="-76200" y="3155950"/>
            <a:ext cx="2397125" cy="12636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0000"/>
              </a:lnSpc>
            </a:pPr>
            <a:r>
              <a:rPr lang="en-US" sz="3200" b="1" i="1" dirty="0">
                <a:solidFill>
                  <a:srgbClr val="FF0000"/>
                </a:solidFill>
              </a:rPr>
              <a:t>Munn v. Illinois</a:t>
            </a:r>
            <a:br>
              <a:rPr lang="en-US" sz="3200" b="1" i="1" dirty="0">
                <a:solidFill>
                  <a:srgbClr val="FF0000"/>
                </a:solidFill>
              </a:rPr>
            </a:br>
            <a:r>
              <a:rPr lang="en-US" sz="3200" b="1" i="1" dirty="0">
                <a:solidFill>
                  <a:srgbClr val="FF0000"/>
                </a:solidFill>
              </a:rPr>
              <a:t>(1876)</a:t>
            </a:r>
          </a:p>
        </p:txBody>
      </p:sp>
      <p:sp>
        <p:nvSpPr>
          <p:cNvPr id="564238" name="Rectangle 14"/>
          <p:cNvSpPr>
            <a:spLocks noChangeArrowheads="1"/>
          </p:cNvSpPr>
          <p:nvPr/>
        </p:nvSpPr>
        <p:spPr bwMode="auto">
          <a:xfrm>
            <a:off x="2667000" y="3074988"/>
            <a:ext cx="6400800" cy="1654175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solidFill>
                  <a:srgbClr val="0000CC"/>
                </a:solidFill>
                <a:latin typeface="Arial Narrow" pitchFamily="34" charset="0"/>
              </a:rPr>
              <a:t>Supreme Court decision stating that states had the ability to regulate private property if it affected public interest.</a:t>
            </a:r>
          </a:p>
        </p:txBody>
      </p:sp>
      <p:sp>
        <p:nvSpPr>
          <p:cNvPr id="564239" name="Rectangle 15"/>
          <p:cNvSpPr>
            <a:spLocks noChangeArrowheads="1"/>
          </p:cNvSpPr>
          <p:nvPr/>
        </p:nvSpPr>
        <p:spPr bwMode="auto">
          <a:xfrm>
            <a:off x="76200" y="5141913"/>
            <a:ext cx="2455863" cy="920750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 wrap="non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3200" b="1" i="1">
                <a:solidFill>
                  <a:srgbClr val="000000"/>
                </a:solidFill>
              </a:rPr>
              <a:t>Wabash Case</a:t>
            </a:r>
            <a:br>
              <a:rPr lang="en-US" sz="3200" b="1" i="1">
                <a:solidFill>
                  <a:srgbClr val="000000"/>
                </a:solidFill>
              </a:rPr>
            </a:br>
            <a:r>
              <a:rPr lang="en-US" sz="3200" b="1" i="1">
                <a:solidFill>
                  <a:srgbClr val="000000"/>
                </a:solidFill>
              </a:rPr>
              <a:t>(1886)</a:t>
            </a:r>
          </a:p>
        </p:txBody>
      </p:sp>
      <p:sp>
        <p:nvSpPr>
          <p:cNvPr id="564240" name="Rectangle 16"/>
          <p:cNvSpPr>
            <a:spLocks noChangeArrowheads="1"/>
          </p:cNvSpPr>
          <p:nvPr/>
        </p:nvSpPr>
        <p:spPr bwMode="auto">
          <a:xfrm>
            <a:off x="2667000" y="4795897"/>
            <a:ext cx="6324600" cy="2062103"/>
          </a:xfrm>
          <a:prstGeom prst="rect">
            <a:avLst/>
          </a:prstGeom>
          <a:noFill/>
          <a:ln w="12700" cap="sq">
            <a:noFill/>
            <a:miter lim="800000"/>
            <a:headEnd type="none" w="sm" len="sm"/>
            <a:tailEnd type="none" w="sm" len="sm"/>
          </a:ln>
          <a:effectLst/>
        </p:spPr>
        <p:txBody>
          <a:bodyPr>
            <a:spAutoFit/>
          </a:bodyPr>
          <a:lstStyle/>
          <a:p>
            <a:pPr>
              <a:lnSpc>
                <a:spcPct val="80000"/>
              </a:lnSpc>
            </a:pPr>
            <a:r>
              <a:rPr lang="en-US" sz="3200" b="1" dirty="0">
                <a:solidFill>
                  <a:srgbClr val="000000"/>
                </a:solidFill>
                <a:latin typeface="Arial Narrow" pitchFamily="34" charset="0"/>
              </a:rPr>
              <a:t>Declared that it was unconstitutional for states to regulate interstate commerce. Showed need for Federal regulation of interstate </a:t>
            </a:r>
            <a:r>
              <a:rPr lang="en-US" sz="3200" b="1" dirty="0" smtClean="0">
                <a:solidFill>
                  <a:srgbClr val="000000"/>
                </a:solidFill>
                <a:latin typeface="Arial Narrow" pitchFamily="34" charset="0"/>
              </a:rPr>
              <a:t>commerce (RR!).</a:t>
            </a:r>
            <a:endParaRPr lang="en-US" sz="3200" b="1" dirty="0">
              <a:solidFill>
                <a:srgbClr val="000000"/>
              </a:solidFill>
              <a:latin typeface="Arial Narrow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64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64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64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64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4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64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64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64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64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4236" grpId="0"/>
      <p:bldP spid="564238" grpId="0"/>
      <p:bldP spid="56424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1447800" y="76200"/>
            <a:ext cx="754380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3200" b="1" dirty="0">
                <a:solidFill>
                  <a:srgbClr val="E00000"/>
                </a:solidFill>
                <a:latin typeface="Britannic Bold" pitchFamily="34" charset="0"/>
              </a:rPr>
              <a:t>The Changing </a:t>
            </a:r>
            <a:r>
              <a:rPr lang="en-US" sz="3200" b="1" dirty="0" smtClean="0">
                <a:solidFill>
                  <a:srgbClr val="E00000"/>
                </a:solidFill>
                <a:latin typeface="Britannic Bold" pitchFamily="34" charset="0"/>
              </a:rPr>
              <a:t>American Labor </a:t>
            </a:r>
            <a:r>
              <a:rPr lang="en-US" sz="3200" b="1" dirty="0">
                <a:solidFill>
                  <a:srgbClr val="E00000"/>
                </a:solidFill>
                <a:latin typeface="Britannic Bold" pitchFamily="34" charset="0"/>
              </a:rPr>
              <a:t>Force</a:t>
            </a:r>
          </a:p>
        </p:txBody>
      </p:sp>
      <p:pic>
        <p:nvPicPr>
          <p:cNvPr id="30724" name="Picture 4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l="22961" t="2992" r="22130" b="2744"/>
          <a:stretch>
            <a:fillRect/>
          </a:stretch>
        </p:blipFill>
        <p:spPr bwMode="auto">
          <a:xfrm>
            <a:off x="1524000" y="762000"/>
            <a:ext cx="7315200" cy="59436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2"/>
          <p:cNvSpPr txBox="1">
            <a:spLocks noChangeArrowheads="1"/>
          </p:cNvSpPr>
          <p:nvPr/>
        </p:nvSpPr>
        <p:spPr>
          <a:xfrm>
            <a:off x="1447800" y="228600"/>
            <a:ext cx="7467600" cy="990600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The desire to maximize profits and become more efficient led to poor working conditions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.</a:t>
            </a:r>
          </a:p>
        </p:txBody>
      </p:sp>
      <p:sp>
        <p:nvSpPr>
          <p:cNvPr id="3" name="Rectangle 2"/>
          <p:cNvSpPr/>
          <p:nvPr/>
        </p:nvSpPr>
        <p:spPr>
          <a:xfrm>
            <a:off x="1447800" y="1219200"/>
            <a:ext cx="38862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 indent="-228600">
              <a:lnSpc>
                <a:spcPct val="9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003300"/>
                </a:solidFill>
              </a:rPr>
              <a:t>Machines and unskilled workers replaced skilled craftspeople.</a:t>
            </a:r>
          </a:p>
        </p:txBody>
      </p:sp>
      <p:sp>
        <p:nvSpPr>
          <p:cNvPr id="4" name="Rectangle 3"/>
          <p:cNvSpPr/>
          <p:nvPr/>
        </p:nvSpPr>
        <p:spPr>
          <a:xfrm>
            <a:off x="5181601" y="2362200"/>
            <a:ext cx="3962399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 indent="-228600">
              <a:lnSpc>
                <a:spcPct val="90000"/>
              </a:lnSpc>
              <a:spcBef>
                <a:spcPct val="50000"/>
              </a:spcBef>
            </a:pPr>
            <a:r>
              <a:rPr lang="en-US" sz="1800" dirty="0">
                <a:solidFill>
                  <a:srgbClr val="003300"/>
                </a:solidFill>
              </a:rPr>
              <a:t>These low-paid workers could easily be replaced. They brought costs down and caused production to rise.</a:t>
            </a:r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1828800"/>
            <a:ext cx="3381375" cy="2381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Rectangle 5"/>
          <p:cNvSpPr/>
          <p:nvPr/>
        </p:nvSpPr>
        <p:spPr>
          <a:xfrm>
            <a:off x="1143000" y="4267200"/>
            <a:ext cx="4267200" cy="5909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>
              <a:lnSpc>
                <a:spcPct val="90000"/>
              </a:lnSpc>
              <a:spcBef>
                <a:spcPct val="50000"/>
              </a:spcBef>
            </a:pPr>
            <a:r>
              <a:rPr lang="en-US" sz="1800" dirty="0" smtClean="0">
                <a:solidFill>
                  <a:srgbClr val="003300"/>
                </a:solidFill>
              </a:rPr>
              <a:t>Encouraged managers to view workers as interchangeable parts</a:t>
            </a:r>
            <a:endParaRPr lang="en-US" sz="1800" dirty="0">
              <a:solidFill>
                <a:srgbClr val="003300"/>
              </a:solidFill>
            </a:endParaRPr>
          </a:p>
        </p:txBody>
      </p:sp>
      <p:pic>
        <p:nvPicPr>
          <p:cNvPr id="1116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38800" y="4098907"/>
            <a:ext cx="3257550" cy="25781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Rectangle 7"/>
          <p:cNvSpPr/>
          <p:nvPr/>
        </p:nvSpPr>
        <p:spPr>
          <a:xfrm>
            <a:off x="1828800" y="5181600"/>
            <a:ext cx="3505200" cy="10895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71500" lvl="1" algn="ctr">
              <a:lnSpc>
                <a:spcPct val="90000"/>
              </a:lnSpc>
              <a:spcBef>
                <a:spcPct val="50000"/>
              </a:spcBef>
            </a:pPr>
            <a:r>
              <a:rPr lang="en-US" dirty="0" smtClean="0">
                <a:solidFill>
                  <a:srgbClr val="003300"/>
                </a:solidFill>
              </a:rPr>
              <a:t>Injuries increased, and conditions worsened.</a:t>
            </a:r>
            <a:endParaRPr lang="en-US" dirty="0">
              <a:solidFill>
                <a:srgbClr val="0033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<p:cBhvr>
                                        <p:cTn id="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6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3"/>
          <p:cNvSpPr txBox="1">
            <a:spLocks noChangeArrowheads="1"/>
          </p:cNvSpPr>
          <p:nvPr/>
        </p:nvSpPr>
        <p:spPr bwMode="auto">
          <a:xfrm>
            <a:off x="1524000" y="914400"/>
            <a:ext cx="3352800" cy="5410200"/>
          </a:xfrm>
          <a:prstGeom prst="rect">
            <a:avLst/>
          </a:prstGeom>
          <a:solidFill>
            <a:srgbClr val="FFFF99"/>
          </a:solidFill>
          <a:ln>
            <a:solidFill>
              <a:srgbClr val="FFFF99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Small, crowded rooms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Specialization made workers tired, bored, and more likely to be injured.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Managers paid less attention to working conditions.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Stuffy air / Pollution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Unsafe workplaces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Long hours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Low wages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20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n-lt"/>
                <a:ea typeface="+mn-ea"/>
                <a:cs typeface="+mn-cs"/>
              </a:rPr>
              <a:t>No job security</a:t>
            </a:r>
          </a:p>
          <a:p>
            <a:pPr marL="342900" marR="0" lvl="0" indent="-342900" algn="l" defTabSz="914400" rtl="0" eaLnBrk="1" fontAlgn="base" latinLnBrk="0" hangingPunct="1">
              <a:lnSpc>
                <a:spcPct val="100000"/>
              </a:lnSpc>
              <a:spcBef>
                <a:spcPct val="5000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2000" kern="0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+mn-lt"/>
                <a:ea typeface="+mn-ea"/>
              </a:rPr>
              <a:t>Child Labor</a:t>
            </a:r>
            <a:endParaRPr kumimoji="0" lang="en-US" sz="2000" b="0" i="0" u="none" strike="noStrike" kern="0" cap="none" spc="0" normalizeH="0" baseline="0" noProof="0" dirty="0" smtClean="0">
              <a:ln>
                <a:noFill/>
              </a:ln>
              <a:solidFill>
                <a:srgbClr val="E80000"/>
              </a:solidFill>
              <a:effectLst>
                <a:outerShdw blurRad="38100" dist="38100" dir="2700000" algn="tl">
                  <a:srgbClr val="C0C0C0"/>
                </a:outerShdw>
              </a:effectLst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1447800" y="0"/>
            <a:ext cx="7543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 dirty="0" smtClean="0">
                <a:solidFill>
                  <a:srgbClr val="E00000"/>
                </a:solidFill>
                <a:latin typeface="Book Antiqua" pitchFamily="18" charset="0"/>
              </a:rPr>
              <a:t>Poor Working Conditions</a:t>
            </a:r>
            <a:endParaRPr lang="en-US" sz="4800" b="1" dirty="0">
              <a:solidFill>
                <a:srgbClr val="E00000"/>
              </a:solidFill>
              <a:latin typeface="Book Antiqua" pitchFamily="18" charset="0"/>
            </a:endParaRPr>
          </a:p>
        </p:txBody>
      </p:sp>
      <p:pic>
        <p:nvPicPr>
          <p:cNvPr id="5" name="Picture 6" descr="child labor-factory-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43600" y="3657600"/>
            <a:ext cx="3200400" cy="2293938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pic>
        <p:nvPicPr>
          <p:cNvPr id="6" name="Picture 7" descr="child labor-factory-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29200" y="914400"/>
            <a:ext cx="2661138" cy="230632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  <p:sp>
        <p:nvSpPr>
          <p:cNvPr id="7" name="Oval 6"/>
          <p:cNvSpPr/>
          <p:nvPr/>
        </p:nvSpPr>
        <p:spPr>
          <a:xfrm>
            <a:off x="1828800" y="5257800"/>
            <a:ext cx="1905000" cy="533400"/>
          </a:xfrm>
          <a:prstGeom prst="ellipse">
            <a:avLst/>
          </a:prstGeom>
          <a:noFill/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6" descr="child labor-little salesmen-1"/>
          <p:cNvPicPr>
            <a:picLocks noChangeAspect="1" noChangeArrowheads="1"/>
          </p:cNvPicPr>
          <p:nvPr/>
        </p:nvPicPr>
        <p:blipFill>
          <a:blip r:embed="rId4" cstate="print">
            <a:lum contrast="6000"/>
          </a:blip>
          <a:srcRect l="4959" t="5882" r="13223" b="1961"/>
          <a:stretch>
            <a:fillRect/>
          </a:stretch>
        </p:blipFill>
        <p:spPr bwMode="auto">
          <a:xfrm>
            <a:off x="4267200" y="3657600"/>
            <a:ext cx="2085975" cy="2971800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600200" y="838200"/>
            <a:ext cx="3352800" cy="5867400"/>
          </a:xfrm>
          <a:prstGeom prst="rect">
            <a:avLst/>
          </a:prstGeom>
          <a:solidFill>
            <a:srgbClr val="C00000"/>
          </a:solidFill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8600" indent="-228600" algn="ctr">
              <a:spcBef>
                <a:spcPct val="30000"/>
              </a:spcBef>
            </a:pPr>
            <a:endParaRPr lang="en-U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endParaRPr lang="en-U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endParaRPr lang="en-US" sz="2000" b="1" dirty="0" smtClean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Knights </a:t>
            </a:r>
            <a:r>
              <a:rPr lang="en-US" sz="20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of </a:t>
            </a: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Labor</a:t>
            </a:r>
            <a:b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</a:b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(1870)</a:t>
            </a:r>
            <a:endParaRPr lang="en-US" sz="20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First national labor </a:t>
            </a:r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union</a:t>
            </a:r>
            <a:endParaRPr lang="en-US" sz="2000" dirty="0">
              <a:solidFill>
                <a:srgbClr val="F8F8F8"/>
              </a:solidFill>
              <a:latin typeface="Verdana" pitchFamily="34" charset="0"/>
            </a:endParaRP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solidFill>
                  <a:srgbClr val="F8F8F8"/>
                </a:solidFill>
                <a:latin typeface="Verdana" pitchFamily="34" charset="0"/>
              </a:rPr>
              <a:t>Pushed for 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eight-hour workday</a:t>
            </a:r>
            <a:r>
              <a:rPr lang="en-US" sz="2000" dirty="0">
                <a:solidFill>
                  <a:srgbClr val="F8F8F8"/>
                </a:solidFill>
                <a:latin typeface="Verdana" pitchFamily="34" charset="0"/>
              </a:rPr>
              <a:t>, 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equal pay for equal work</a:t>
            </a:r>
            <a:r>
              <a:rPr lang="en-US" sz="2000" dirty="0">
                <a:solidFill>
                  <a:srgbClr val="F8F8F8"/>
                </a:solidFill>
                <a:latin typeface="Verdana" pitchFamily="34" charset="0"/>
              </a:rPr>
              <a:t>, and 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end to child labor  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solidFill>
                  <a:srgbClr val="F8F8F8"/>
                </a:solidFill>
                <a:latin typeface="Verdana" pitchFamily="34" charset="0"/>
              </a:rPr>
              <a:t>Included both 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skilled</a:t>
            </a:r>
            <a:r>
              <a:rPr lang="en-US" sz="2000" dirty="0">
                <a:solidFill>
                  <a:srgbClr val="F8F8F8"/>
                </a:solidFill>
                <a:latin typeface="Verdana" pitchFamily="34" charset="0"/>
              </a:rPr>
              <a:t> and </a:t>
            </a:r>
            <a:r>
              <a:rPr lang="en-US" sz="2000" dirty="0">
                <a:solidFill>
                  <a:srgbClr val="FFFF00"/>
                </a:solidFill>
                <a:latin typeface="Verdana" pitchFamily="34" charset="0"/>
              </a:rPr>
              <a:t>unskilled workers </a:t>
            </a:r>
            <a:endParaRPr lang="en-US" sz="2000" dirty="0" smtClean="0">
              <a:solidFill>
                <a:srgbClr val="FFFF00"/>
              </a:solidFill>
              <a:latin typeface="Verdana" pitchFamily="34" charset="0"/>
            </a:endParaRP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No contract foreign </a:t>
            </a:r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labor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 smtClean="0">
                <a:solidFill>
                  <a:srgbClr val="FFFF00"/>
                </a:solidFill>
                <a:latin typeface="Verdana" pitchFamily="34" charset="0"/>
              </a:rPr>
              <a:t>Doesn’t last</a:t>
            </a:r>
            <a:endParaRPr lang="en-US" sz="2000" dirty="0">
              <a:solidFill>
                <a:srgbClr val="FFFF00"/>
              </a:solidFill>
              <a:latin typeface="Verdana" pitchFamily="34" charset="0"/>
            </a:endParaRPr>
          </a:p>
        </p:txBody>
      </p:sp>
      <p:sp>
        <p:nvSpPr>
          <p:cNvPr id="3" name="Rectangle 3"/>
          <p:cNvSpPr txBox="1">
            <a:spLocks noChangeArrowheads="1"/>
          </p:cNvSpPr>
          <p:nvPr/>
        </p:nvSpPr>
        <p:spPr>
          <a:xfrm>
            <a:off x="1600200" y="0"/>
            <a:ext cx="7010400" cy="838199"/>
          </a:xfrm>
          <a:prstGeom prst="rect">
            <a:avLst/>
          </a:prstGeom>
          <a:noFill/>
          <a:ln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Workers began to organize </a:t>
            </a: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and demand improvements in working conditions and pay.</a:t>
            </a: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5105400" y="838200"/>
            <a:ext cx="3886200" cy="5867400"/>
          </a:xfrm>
          <a:prstGeom prst="rect">
            <a:avLst/>
          </a:prstGeom>
          <a:solidFill>
            <a:srgbClr val="FFFF00"/>
          </a:solidFill>
          <a:ln w="9525" algn="ctr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228600" indent="-228600" algn="ctr">
              <a:spcBef>
                <a:spcPct val="30000"/>
              </a:spcBef>
            </a:pPr>
            <a:endParaRPr lang="en-US" sz="2000" b="1" dirty="0" smtClean="0">
              <a:solidFill>
                <a:srgbClr val="E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endParaRPr lang="en-US" sz="2000" b="1" dirty="0">
              <a:solidFill>
                <a:srgbClr val="E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endParaRPr lang="en-US" sz="2000" b="1" dirty="0" smtClean="0">
              <a:solidFill>
                <a:srgbClr val="E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r>
              <a:rPr lang="en-US" sz="2000" b="1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American </a:t>
            </a:r>
            <a:r>
              <a:rPr lang="en-US" sz="2000" b="1" dirty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Federation </a:t>
            </a:r>
            <a:endParaRPr lang="en-US" sz="2000" b="1" dirty="0" smtClean="0">
              <a:solidFill>
                <a:srgbClr val="E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 algn="ctr">
              <a:spcBef>
                <a:spcPct val="30000"/>
              </a:spcBef>
            </a:pPr>
            <a:r>
              <a:rPr lang="en-US" sz="2000" b="1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of </a:t>
            </a:r>
            <a:r>
              <a:rPr lang="en-US" sz="2000" b="1" dirty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Labor</a:t>
            </a:r>
            <a:r>
              <a:rPr lang="en-US" sz="2000" dirty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sz="2000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 </a:t>
            </a:r>
            <a:r>
              <a:rPr lang="en-US" sz="2000" b="1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Verdana" pitchFamily="34" charset="0"/>
              </a:rPr>
              <a:t>(AFL)</a:t>
            </a:r>
            <a:endParaRPr lang="en-US" sz="2000" b="1" dirty="0">
              <a:solidFill>
                <a:srgbClr val="E8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Verdana" pitchFamily="34" charset="0"/>
            </a:endParaRP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b="1" dirty="0">
                <a:solidFill>
                  <a:srgbClr val="E80000"/>
                </a:solidFill>
                <a:latin typeface="Verdana" pitchFamily="34" charset="0"/>
              </a:rPr>
              <a:t>Organized individual national unions</a:t>
            </a:r>
            <a:r>
              <a:rPr lang="en-US" sz="2000" dirty="0">
                <a:latin typeface="Verdana" pitchFamily="34" charset="0"/>
              </a:rPr>
              <a:t>, such as mine-workers’ and steelworkers’ unions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latin typeface="Verdana" pitchFamily="34" charset="0"/>
              </a:rPr>
              <a:t>Limited membership to </a:t>
            </a:r>
            <a:r>
              <a:rPr lang="en-US" sz="2000" b="1" dirty="0">
                <a:solidFill>
                  <a:srgbClr val="E80000"/>
                </a:solidFill>
                <a:latin typeface="Verdana" pitchFamily="34" charset="0"/>
              </a:rPr>
              <a:t>skilled workers </a:t>
            </a:r>
          </a:p>
          <a:p>
            <a:pPr marL="228600" indent="-228600">
              <a:spcBef>
                <a:spcPct val="30000"/>
              </a:spcBef>
              <a:buFontTx/>
              <a:buChar char="•"/>
            </a:pPr>
            <a:r>
              <a:rPr lang="en-US" sz="2000" dirty="0">
                <a:latin typeface="Verdana" pitchFamily="34" charset="0"/>
              </a:rPr>
              <a:t>Used </a:t>
            </a:r>
            <a:r>
              <a:rPr lang="en-US" sz="2000" b="1" dirty="0">
                <a:solidFill>
                  <a:srgbClr val="E80000"/>
                </a:solidFill>
                <a:latin typeface="Verdana" pitchFamily="34" charset="0"/>
              </a:rPr>
              <a:t>collective</a:t>
            </a:r>
            <a:r>
              <a:rPr lang="en-US" sz="2000" dirty="0">
                <a:solidFill>
                  <a:srgbClr val="E80000"/>
                </a:solidFill>
                <a:latin typeface="Verdana" pitchFamily="34" charset="0"/>
              </a:rPr>
              <a:t> </a:t>
            </a:r>
            <a:r>
              <a:rPr lang="en-US" sz="2000" b="1" dirty="0">
                <a:solidFill>
                  <a:srgbClr val="E80000"/>
                </a:solidFill>
                <a:latin typeface="Verdana" pitchFamily="34" charset="0"/>
              </a:rPr>
              <a:t>bargaining</a:t>
            </a:r>
            <a:r>
              <a:rPr lang="en-US" sz="2000" dirty="0">
                <a:solidFill>
                  <a:srgbClr val="E80000"/>
                </a:solidFill>
                <a:latin typeface="Verdana" pitchFamily="34" charset="0"/>
              </a:rPr>
              <a:t>,</a:t>
            </a:r>
            <a:r>
              <a:rPr lang="en-US" sz="2000" dirty="0">
                <a:latin typeface="Verdana" pitchFamily="34" charset="0"/>
              </a:rPr>
              <a:t> in which all workers acted collectively, or together, to negotiate with management </a:t>
            </a:r>
            <a:endParaRPr lang="en-US" dirty="0">
              <a:latin typeface="Verdana" pitchFamily="34" charset="0"/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391400" y="914400"/>
            <a:ext cx="1143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366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743200" y="914400"/>
            <a:ext cx="1066800" cy="105735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9" name="Rectangle 8"/>
          <p:cNvSpPr/>
          <p:nvPr/>
        </p:nvSpPr>
        <p:spPr>
          <a:xfrm>
            <a:off x="5257800" y="914400"/>
            <a:ext cx="2133599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Samuel </a:t>
            </a:r>
            <a:r>
              <a:rPr lang="en-US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Gompers</a:t>
            </a:r>
            <a:br>
              <a:rPr lang="en-US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dirty="0" smtClean="0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1886</a:t>
            </a:r>
            <a:endParaRPr lang="en-US" dirty="0">
              <a:solidFill>
                <a:srgbClr val="E8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1136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6" grpId="0" animBg="1"/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2" name="Picture 4" descr="DIVI7233388"/>
          <p:cNvPicPr>
            <a:picLocks noChangeAspect="1" noChangeArrowheads="1"/>
          </p:cNvPicPr>
          <p:nvPr/>
        </p:nvPicPr>
        <p:blipFill>
          <a:blip r:embed="rId2" cstate="print">
            <a:lum contrast="6000"/>
          </a:blip>
          <a:srcRect l="862" t="1437" r="862"/>
          <a:stretch>
            <a:fillRect/>
          </a:stretch>
        </p:blipFill>
        <p:spPr bwMode="auto">
          <a:xfrm>
            <a:off x="1676400" y="1524000"/>
            <a:ext cx="7239000" cy="43545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1447800" y="365125"/>
            <a:ext cx="7620000" cy="793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600" b="1">
                <a:solidFill>
                  <a:srgbClr val="E00000"/>
                </a:solidFill>
                <a:latin typeface="Britannic Bold" pitchFamily="34" charset="0"/>
              </a:rPr>
              <a:t>Labor Unrest:  1870-1900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6810" name="Picture 10" descr="bomb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 rot="633660">
            <a:off x="4419600" y="1066800"/>
            <a:ext cx="1301750" cy="1524000"/>
          </a:xfrm>
          <a:prstGeom prst="rect">
            <a:avLst/>
          </a:prstGeom>
          <a:noFill/>
        </p:spPr>
      </p:pic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1447800" y="152400"/>
            <a:ext cx="7543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E00000"/>
                </a:solidFill>
                <a:latin typeface="Britannic Bold" pitchFamily="34" charset="0"/>
              </a:rPr>
              <a:t>Management vs. Labor</a:t>
            </a:r>
          </a:p>
        </p:txBody>
      </p:sp>
      <p:sp>
        <p:nvSpPr>
          <p:cNvPr id="76805" name="Oval 5"/>
          <p:cNvSpPr>
            <a:spLocks noChangeArrowheads="1"/>
          </p:cNvSpPr>
          <p:nvPr/>
        </p:nvSpPr>
        <p:spPr bwMode="auto">
          <a:xfrm>
            <a:off x="1981200" y="1143000"/>
            <a:ext cx="1981200" cy="1600200"/>
          </a:xfrm>
          <a:prstGeom prst="ellipse">
            <a:avLst/>
          </a:prstGeom>
          <a:solidFill>
            <a:schemeClr val="tx2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200">
                <a:solidFill>
                  <a:schemeClr val="bg1"/>
                </a:solidFill>
                <a:effectLst>
                  <a:outerShdw blurRad="38100" dist="38100" dir="2700000" algn="tl">
                    <a:srgbClr val="B2B2B2"/>
                  </a:outerShdw>
                </a:effectLst>
              </a:rPr>
              <a:t>“Tools” of </a:t>
            </a:r>
            <a:br>
              <a:rPr lang="en-US" sz="2200">
                <a:solidFill>
                  <a:schemeClr val="bg1"/>
                </a:solidFill>
                <a:effectLst>
                  <a:outerShdw blurRad="38100" dist="38100" dir="2700000" algn="tl">
                    <a:srgbClr val="B2B2B2"/>
                  </a:outerShdw>
                </a:effectLst>
              </a:rPr>
            </a:br>
            <a:r>
              <a:rPr lang="en-US" sz="2200">
                <a:solidFill>
                  <a:schemeClr val="bg1"/>
                </a:solidFill>
                <a:effectLst>
                  <a:outerShdw blurRad="38100" dist="38100" dir="2700000" algn="tl">
                    <a:srgbClr val="B2B2B2"/>
                  </a:outerShdw>
                </a:effectLst>
              </a:rPr>
              <a:t>Management</a:t>
            </a:r>
          </a:p>
        </p:txBody>
      </p:sp>
      <p:sp>
        <p:nvSpPr>
          <p:cNvPr id="76806" name="Oval 6"/>
          <p:cNvSpPr>
            <a:spLocks noChangeArrowheads="1"/>
          </p:cNvSpPr>
          <p:nvPr/>
        </p:nvSpPr>
        <p:spPr bwMode="auto">
          <a:xfrm>
            <a:off x="6400800" y="1143000"/>
            <a:ext cx="1981200" cy="1600200"/>
          </a:xfrm>
          <a:prstGeom prst="ellipse">
            <a:avLst/>
          </a:prstGeom>
          <a:solidFill>
            <a:schemeClr val="bg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r>
              <a:rPr lang="en-US" sz="2200">
                <a:effectLst>
                  <a:outerShdw blurRad="38100" dist="38100" dir="2700000" algn="tl">
                    <a:srgbClr val="C0C0C0"/>
                  </a:outerShdw>
                </a:effectLst>
              </a:rPr>
              <a:t>“Tools” of </a:t>
            </a:r>
            <a:br>
              <a:rPr lang="en-US" sz="2200">
                <a:effectLst>
                  <a:outerShdw blurRad="38100" dist="38100" dir="2700000" algn="tl">
                    <a:srgbClr val="C0C0C0"/>
                  </a:outerShdw>
                </a:effectLst>
              </a:rPr>
            </a:br>
            <a:r>
              <a:rPr lang="en-US" sz="2200">
                <a:effectLst>
                  <a:outerShdw blurRad="38100" dist="38100" dir="2700000" algn="tl">
                    <a:srgbClr val="C0C0C0"/>
                  </a:outerShdw>
                </a:effectLst>
              </a:rPr>
              <a:t>Labor</a:t>
            </a:r>
          </a:p>
        </p:txBody>
      </p:sp>
      <p:sp>
        <p:nvSpPr>
          <p:cNvPr id="76807" name="Line 7"/>
          <p:cNvSpPr>
            <a:spLocks noChangeShapeType="1"/>
          </p:cNvSpPr>
          <p:nvPr/>
        </p:nvSpPr>
        <p:spPr bwMode="auto">
          <a:xfrm>
            <a:off x="3962400" y="1905000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08" name="Line 8"/>
          <p:cNvSpPr>
            <a:spLocks noChangeShapeType="1"/>
          </p:cNvSpPr>
          <p:nvPr/>
        </p:nvSpPr>
        <p:spPr bwMode="auto">
          <a:xfrm flipH="1">
            <a:off x="5791200" y="1905000"/>
            <a:ext cx="609600" cy="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6811" name="Text Box 11"/>
          <p:cNvSpPr txBox="1">
            <a:spLocks noChangeArrowheads="1"/>
          </p:cNvSpPr>
          <p:nvPr/>
        </p:nvSpPr>
        <p:spPr bwMode="auto">
          <a:xfrm>
            <a:off x="1905000" y="2895600"/>
            <a:ext cx="3810000" cy="3631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“scabs”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P. R. campaign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Pinkertons</a:t>
            </a:r>
            <a:r>
              <a:rPr lang="en-US" sz="2000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 (security firm)</a:t>
            </a:r>
            <a:endParaRPr lang="en-US" sz="2000" dirty="0">
              <a:solidFill>
                <a:srgbClr val="C0000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itchFamily="66" charset="0"/>
            </a:endParaRP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lockout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blacklisting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yellow-dog contracts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court injunctions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open shop</a:t>
            </a:r>
          </a:p>
        </p:txBody>
      </p:sp>
      <p:sp>
        <p:nvSpPr>
          <p:cNvPr id="76812" name="Text Box 12"/>
          <p:cNvSpPr txBox="1">
            <a:spLocks noChangeArrowheads="1"/>
          </p:cNvSpPr>
          <p:nvPr/>
        </p:nvSpPr>
        <p:spPr bwMode="auto">
          <a:xfrm>
            <a:off x="6248400" y="2895600"/>
            <a:ext cx="2743200" cy="3597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boycotts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sympathy </a:t>
            </a:r>
            <a:b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demonstrations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informational </a:t>
            </a:r>
            <a:b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picketing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closed shops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organized </a:t>
            </a:r>
            <a:b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</a:b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strikes</a:t>
            </a:r>
          </a:p>
          <a:p>
            <a:pPr marL="398463" indent="-398463">
              <a:spcBef>
                <a:spcPct val="50000"/>
              </a:spcBef>
              <a:buClr>
                <a:srgbClr val="FF0000"/>
              </a:buClr>
              <a:buFont typeface="Wingdings" pitchFamily="2" charset="2"/>
              <a:buChar char="M"/>
            </a:pPr>
            <a:r>
              <a:rPr lang="en-US" sz="2000" dirty="0">
                <a:solidFill>
                  <a:srgbClr val="C0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</a:rPr>
              <a:t>“wildcat” strikes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68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7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768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0"/>
                                        <p:tgtEl>
                                          <p:spTgt spid="768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92" decel="100000"/>
                                        <p:tgtEl>
                                          <p:spTgt spid="768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2" dur="192" decel="100000"/>
                                        <p:tgtEl>
                                          <p:spTgt spid="76810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3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4" dur="192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5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6" dur="192" fill="hold"/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7" dur="308" accel="100000" fill="hold">
                                          <p:stCondLst>
                                            <p:cond delay="192"/>
                                          </p:stCondLst>
                                        </p:cTn>
                                        <p:tgtEl>
                                          <p:spTgt spid="768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7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768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7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68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0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8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0"/>
                                        <p:tgtEl>
                                          <p:spTgt spid="768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6805" grpId="0" animBg="1"/>
      <p:bldP spid="76806" grpId="0" animBg="1"/>
      <p:bldP spid="76807" grpId="0" animBg="1"/>
      <p:bldP spid="76808" grpId="0" animBg="1"/>
      <p:bldP spid="76811" grpId="0"/>
      <p:bldP spid="7681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304800" y="838200"/>
            <a:ext cx="2514600" cy="5715000"/>
          </a:xfrm>
          <a:prstGeom prst="rect">
            <a:avLst/>
          </a:prstGeom>
          <a:solidFill>
            <a:srgbClr val="00000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b="1" dirty="0">
                <a:solidFill>
                  <a:srgbClr val="FFFF99"/>
                </a:solidFill>
                <a:latin typeface="Verdana" pitchFamily="34" charset="0"/>
              </a:rPr>
              <a:t>Haymarket Riot</a:t>
            </a:r>
            <a:endParaRPr lang="en-US" dirty="0">
              <a:solidFill>
                <a:srgbClr val="FFFF99"/>
              </a:solidFill>
              <a:latin typeface="Verdana" pitchFamily="34" charset="0"/>
            </a:endParaRP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8F8F8"/>
                </a:solidFill>
                <a:latin typeface="Verdana" pitchFamily="34" charset="0"/>
              </a:rPr>
              <a:t>Erupted between </a:t>
            </a:r>
            <a:r>
              <a:rPr lang="en-US" b="1" dirty="0">
                <a:solidFill>
                  <a:srgbClr val="FF0000"/>
                </a:solidFill>
                <a:latin typeface="Verdana" pitchFamily="34" charset="0"/>
              </a:rPr>
              <a:t>protesters </a:t>
            </a:r>
            <a:r>
              <a:rPr lang="en-US" dirty="0">
                <a:solidFill>
                  <a:srgbClr val="F8F8F8"/>
                </a:solidFill>
                <a:latin typeface="Verdana" pitchFamily="34" charset="0"/>
              </a:rPr>
              <a:t>and</a:t>
            </a:r>
            <a:r>
              <a:rPr lang="en-US" dirty="0">
                <a:solidFill>
                  <a:srgbClr val="FFFF99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Verdana" pitchFamily="34" charset="0"/>
              </a:rPr>
              <a:t>police</a:t>
            </a:r>
            <a:r>
              <a:rPr lang="en-US" dirty="0">
                <a:solidFill>
                  <a:srgbClr val="FFFF99"/>
                </a:solidFill>
                <a:latin typeface="Verdana" pitchFamily="34" charset="0"/>
              </a:rPr>
              <a:t> </a:t>
            </a:r>
            <a:r>
              <a:rPr lang="en-US" dirty="0">
                <a:solidFill>
                  <a:srgbClr val="F8F8F8"/>
                </a:solidFill>
                <a:latin typeface="Verdana" pitchFamily="34" charset="0"/>
              </a:rPr>
              <a:t>in</a:t>
            </a:r>
            <a:r>
              <a:rPr lang="en-US" dirty="0">
                <a:solidFill>
                  <a:srgbClr val="FFFF99"/>
                </a:solidFill>
                <a:latin typeface="Verdana" pitchFamily="34" charset="0"/>
              </a:rPr>
              <a:t> </a:t>
            </a:r>
            <a:r>
              <a:rPr lang="en-US" b="1" dirty="0">
                <a:solidFill>
                  <a:srgbClr val="FF0000"/>
                </a:solidFill>
                <a:latin typeface="Verdana" pitchFamily="34" charset="0"/>
              </a:rPr>
              <a:t>Chicago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Resulted in </a:t>
            </a:r>
            <a:r>
              <a:rPr lang="en-US" b="1" dirty="0">
                <a:solidFill>
                  <a:srgbClr val="FF0000"/>
                </a:solidFill>
                <a:latin typeface="Verdana" pitchFamily="34" charset="0"/>
              </a:rPr>
              <a:t>decline of Knights of Labor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2971800" y="838200"/>
            <a:ext cx="2514600" cy="5715000"/>
          </a:xfrm>
          <a:prstGeom prst="rect">
            <a:avLst/>
          </a:prstGeom>
          <a:solidFill>
            <a:srgbClr val="002060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b="1" dirty="0">
                <a:solidFill>
                  <a:srgbClr val="FFFF99"/>
                </a:solidFill>
                <a:latin typeface="Verdana" pitchFamily="34" charset="0"/>
              </a:rPr>
              <a:t>Homestead Strike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Strike occurred at </a:t>
            </a:r>
            <a:r>
              <a:rPr lang="en-US" dirty="0">
                <a:solidFill>
                  <a:srgbClr val="FFFF00"/>
                </a:solidFill>
                <a:latin typeface="Verdana" pitchFamily="34" charset="0"/>
              </a:rPr>
              <a:t>Carnegie Steel Company </a:t>
            </a: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in Homestead, Pennsylvania.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Resulting fight </a:t>
            </a:r>
            <a:r>
              <a:rPr lang="en-US" dirty="0">
                <a:solidFill>
                  <a:srgbClr val="FFFF00"/>
                </a:solidFill>
                <a:latin typeface="Verdana" pitchFamily="34" charset="0"/>
              </a:rPr>
              <a:t>left workers and Pinkerton guards dead</a:t>
            </a:r>
            <a:r>
              <a:rPr lang="en-US" dirty="0">
                <a:solidFill>
                  <a:srgbClr val="FFFF99"/>
                </a:solidFill>
                <a:latin typeface="Verdana" pitchFamily="34" charset="0"/>
              </a:rPr>
              <a:t>.</a:t>
            </a:r>
          </a:p>
        </p:txBody>
      </p:sp>
      <p:sp>
        <p:nvSpPr>
          <p:cNvPr id="4" name="Rectangle 4"/>
          <p:cNvSpPr txBox="1">
            <a:spLocks noChangeArrowheads="1"/>
          </p:cNvSpPr>
          <p:nvPr/>
        </p:nvSpPr>
        <p:spPr>
          <a:xfrm>
            <a:off x="533400" y="0"/>
            <a:ext cx="8077200" cy="838200"/>
          </a:xfrm>
          <a:prstGeom prst="rect">
            <a:avLst/>
          </a:prstGeom>
          <a:noFill/>
        </p:spPr>
        <p:txBody>
          <a:bodyPr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uLnTx/>
                <a:uFillTx/>
                <a:latin typeface="+mj-lt"/>
                <a:ea typeface="+mj-ea"/>
                <a:cs typeface="+mj-cs"/>
              </a:rPr>
              <a:t> </a:t>
            </a: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Labor strikes often turned violent and </a:t>
            </a:r>
            <a:b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</a:br>
            <a:r>
              <a:rPr kumimoji="0" lang="en-US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C00000"/>
                </a:solidFill>
                <a:uLnTx/>
                <a:uFillTx/>
                <a:latin typeface="+mj-lt"/>
                <a:ea typeface="+mj-ea"/>
                <a:cs typeface="+mj-cs"/>
              </a:rPr>
              <a:t>failed to accomplish their goals.</a:t>
            </a:r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5562600" y="838200"/>
            <a:ext cx="3048000" cy="5715000"/>
          </a:xfrm>
          <a:prstGeom prst="rect">
            <a:avLst/>
          </a:prstGeom>
          <a:solidFill>
            <a:srgbClr val="C00000"/>
          </a:solidFill>
          <a:ln w="9525" algn="ctr">
            <a:noFill/>
            <a:miter lim="800000"/>
            <a:headEnd/>
            <a:tailEnd/>
          </a:ln>
        </p:spPr>
        <p:txBody>
          <a:bodyPr/>
          <a:lstStyle/>
          <a:p>
            <a:pPr marL="228600" indent="-228600" algn="ctr">
              <a:spcBef>
                <a:spcPct val="50000"/>
              </a:spcBef>
            </a:pPr>
            <a:r>
              <a:rPr lang="en-US" b="1" dirty="0">
                <a:solidFill>
                  <a:srgbClr val="FFFF99"/>
                </a:solidFill>
                <a:latin typeface="Verdana" pitchFamily="34" charset="0"/>
              </a:rPr>
              <a:t>Pullman Strike</a:t>
            </a:r>
            <a:r>
              <a:rPr lang="en-US" dirty="0">
                <a:solidFill>
                  <a:srgbClr val="FFFF99"/>
                </a:solidFill>
                <a:latin typeface="Verdana" pitchFamily="34" charset="0"/>
              </a:rPr>
              <a:t> 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Began with </a:t>
            </a:r>
            <a:r>
              <a:rPr lang="en-US" dirty="0">
                <a:solidFill>
                  <a:srgbClr val="FFFF00"/>
                </a:solidFill>
                <a:latin typeface="Verdana" pitchFamily="34" charset="0"/>
              </a:rPr>
              <a:t>workers who made Pullman train cars 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chemeClr val="bg1"/>
                </a:solidFill>
                <a:latin typeface="Verdana" pitchFamily="34" charset="0"/>
              </a:rPr>
              <a:t>Spread to </a:t>
            </a:r>
            <a:r>
              <a:rPr lang="en-US" dirty="0">
                <a:solidFill>
                  <a:srgbClr val="FFFF00"/>
                </a:solidFill>
                <a:latin typeface="Verdana" pitchFamily="34" charset="0"/>
              </a:rPr>
              <a:t>workers who worked on trains pulling sleeping cars</a:t>
            </a:r>
          </a:p>
          <a:p>
            <a:pPr marL="228600" indent="-228600">
              <a:spcBef>
                <a:spcPct val="50000"/>
              </a:spcBef>
              <a:buFontTx/>
              <a:buChar char="•"/>
            </a:pPr>
            <a:r>
              <a:rPr lang="en-US" dirty="0">
                <a:solidFill>
                  <a:srgbClr val="FFFF00"/>
                </a:solidFill>
                <a:latin typeface="Verdana" pitchFamily="34" charset="0"/>
              </a:rPr>
              <a:t>Federal troops stopped </a:t>
            </a:r>
            <a:r>
              <a:rPr lang="en-US" dirty="0" smtClean="0">
                <a:solidFill>
                  <a:srgbClr val="FFFF00"/>
                </a:solidFill>
                <a:latin typeface="Verdana" pitchFamily="34" charset="0"/>
              </a:rPr>
              <a:t>strike. No Mail Delivery!</a:t>
            </a:r>
            <a:endParaRPr lang="en-US" dirty="0">
              <a:solidFill>
                <a:srgbClr val="FFFF00"/>
              </a:solidFill>
              <a:latin typeface="Verdana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ext Box 2"/>
          <p:cNvSpPr txBox="1">
            <a:spLocks noChangeArrowheads="1"/>
          </p:cNvSpPr>
          <p:nvPr/>
        </p:nvSpPr>
        <p:spPr bwMode="auto">
          <a:xfrm>
            <a:off x="1676400" y="152400"/>
            <a:ext cx="7239000" cy="1463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500" b="1" dirty="0">
                <a:solidFill>
                  <a:srgbClr val="E00000"/>
                </a:solidFill>
                <a:latin typeface="Britannic Bold" pitchFamily="34" charset="0"/>
              </a:rPr>
              <a:t>How the AF of L </a:t>
            </a:r>
            <a:br>
              <a:rPr lang="en-US" sz="4500" b="1" dirty="0">
                <a:solidFill>
                  <a:srgbClr val="E00000"/>
                </a:solidFill>
                <a:latin typeface="Britannic Bold" pitchFamily="34" charset="0"/>
              </a:rPr>
            </a:br>
            <a:r>
              <a:rPr lang="en-US" sz="4500" b="1" dirty="0">
                <a:solidFill>
                  <a:srgbClr val="E00000"/>
                </a:solidFill>
                <a:latin typeface="Britannic Bold" pitchFamily="34" charset="0"/>
              </a:rPr>
              <a:t>Would Help the Workers</a:t>
            </a:r>
          </a:p>
        </p:txBody>
      </p:sp>
      <p:sp>
        <p:nvSpPr>
          <p:cNvPr id="75779" name="Text Box 3"/>
          <p:cNvSpPr txBox="1">
            <a:spLocks noChangeArrowheads="1"/>
          </p:cNvSpPr>
          <p:nvPr/>
        </p:nvSpPr>
        <p:spPr bwMode="auto">
          <a:xfrm>
            <a:off x="1828800" y="1714500"/>
            <a:ext cx="6858000" cy="4838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Catered to the skilled worker.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Represented workers in matters of national legislation.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Maintained a national strike fund.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Evangelized the cause of unionism.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Prevented disputes among the many craft unions.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Mediated disputes between management and labor.</a:t>
            </a:r>
          </a:p>
          <a:p>
            <a:pPr marL="457200" indent="-457200">
              <a:spcBef>
                <a:spcPct val="50000"/>
              </a:spcBef>
              <a:buClr>
                <a:srgbClr val="0033CC"/>
              </a:buClr>
              <a:buFont typeface="Carta-Normal" pitchFamily="2" charset="0"/>
              <a:buChar char="ù"/>
            </a:pPr>
            <a:r>
              <a:rPr lang="en-US"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Pushed for </a:t>
            </a:r>
            <a:r>
              <a:rPr lang="en-US">
                <a:solidFill>
                  <a:srgbClr val="E8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closed shops</a:t>
            </a:r>
            <a:r>
              <a:rPr lang="en-US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itchFamily="66" charset="0"/>
                <a:ea typeface="Arial Unicode MS" pitchFamily="34" charset="-128"/>
                <a:cs typeface="Arial Unicode MS" pitchFamily="34" charset="-128"/>
              </a:rPr>
              <a:t>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ext Box 2"/>
          <p:cNvSpPr txBox="1">
            <a:spLocks noChangeArrowheads="1"/>
          </p:cNvSpPr>
          <p:nvPr/>
        </p:nvSpPr>
        <p:spPr bwMode="auto">
          <a:xfrm>
            <a:off x="1447800" y="365125"/>
            <a:ext cx="7543800" cy="8239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outerShdw dist="17961" dir="2700000" algn="ctr" rotWithShape="0">
              <a:srgbClr val="333333"/>
            </a:outerShdw>
          </a:effec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4800" b="1">
                <a:solidFill>
                  <a:srgbClr val="E00000"/>
                </a:solidFill>
                <a:latin typeface="Britannic Bold" pitchFamily="34" charset="0"/>
              </a:rPr>
              <a:t>Labor Union Membership</a:t>
            </a:r>
          </a:p>
        </p:txBody>
      </p:sp>
      <p:pic>
        <p:nvPicPr>
          <p:cNvPr id="97283" name="Picture 3" descr="chart-LaborUnionMembership-1897-1920"/>
          <p:cNvPicPr>
            <a:picLocks noChangeAspect="1" noChangeArrowheads="1"/>
          </p:cNvPicPr>
          <p:nvPr/>
        </p:nvPicPr>
        <p:blipFill>
          <a:blip r:embed="rId2" cstate="print">
            <a:lum bright="-6000" contrast="6000"/>
          </a:blip>
          <a:srcRect b="7736"/>
          <a:stretch>
            <a:fillRect/>
          </a:stretch>
        </p:blipFill>
        <p:spPr bwMode="auto">
          <a:xfrm>
            <a:off x="2933700" y="1524000"/>
            <a:ext cx="4762500" cy="4657725"/>
          </a:xfrm>
          <a:prstGeom prst="rect">
            <a:avLst/>
          </a:prstGeom>
          <a:noFill/>
          <a:ln w="9525">
            <a:solidFill>
              <a:schemeClr val="tx2"/>
            </a:solidFill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Blank 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B2B2B2"/>
      </a:accent1>
      <a:accent2>
        <a:srgbClr val="808080"/>
      </a:accent2>
      <a:accent3>
        <a:srgbClr val="FFFFFF"/>
      </a:accent3>
      <a:accent4>
        <a:srgbClr val="000000"/>
      </a:accent4>
      <a:accent5>
        <a:srgbClr val="D5D5D5"/>
      </a:accent5>
      <a:accent6>
        <a:srgbClr val="737373"/>
      </a:accent6>
      <a:hlink>
        <a:srgbClr val="969696"/>
      </a:hlink>
      <a:folHlink>
        <a:srgbClr val="4D4D4D"/>
      </a:folHlink>
    </a:clrScheme>
    <a:fontScheme name="Blan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Blank 1">
        <a:dk1>
          <a:srgbClr val="00458A"/>
        </a:dk1>
        <a:lt1>
          <a:srgbClr val="D7D6AE"/>
        </a:lt1>
        <a:dk2>
          <a:srgbClr val="000066"/>
        </a:dk2>
        <a:lt2>
          <a:srgbClr val="006666"/>
        </a:lt2>
        <a:accent1>
          <a:srgbClr val="007A77"/>
        </a:accent1>
        <a:accent2>
          <a:srgbClr val="005856"/>
        </a:accent2>
        <a:accent3>
          <a:srgbClr val="AAAAB8"/>
        </a:accent3>
        <a:accent4>
          <a:srgbClr val="B7B794"/>
        </a:accent4>
        <a:accent5>
          <a:srgbClr val="AABEBD"/>
        </a:accent5>
        <a:accent6>
          <a:srgbClr val="004F4D"/>
        </a:accent6>
        <a:hlink>
          <a:srgbClr val="A8A884"/>
        </a:hlink>
        <a:folHlink>
          <a:srgbClr val="867E5E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2">
        <a:dk1>
          <a:srgbClr val="000066"/>
        </a:dk1>
        <a:lt1>
          <a:srgbClr val="FFFFFF"/>
        </a:lt1>
        <a:dk2>
          <a:srgbClr val="660066"/>
        </a:dk2>
        <a:lt2>
          <a:srgbClr val="FFFFCC"/>
        </a:lt2>
        <a:accent1>
          <a:srgbClr val="666699"/>
        </a:accent1>
        <a:accent2>
          <a:srgbClr val="000099"/>
        </a:accent2>
        <a:accent3>
          <a:srgbClr val="FFFFFF"/>
        </a:accent3>
        <a:accent4>
          <a:srgbClr val="000056"/>
        </a:accent4>
        <a:accent5>
          <a:srgbClr val="B8B8CA"/>
        </a:accent5>
        <a:accent6>
          <a:srgbClr val="00008A"/>
        </a:accent6>
        <a:hlink>
          <a:srgbClr val="006666"/>
        </a:hlink>
        <a:folHlink>
          <a:srgbClr val="80008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B2B2B2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D5D5D5"/>
        </a:accent5>
        <a:accent6>
          <a:srgbClr val="737373"/>
        </a:accent6>
        <a:hlink>
          <a:srgbClr val="969696"/>
        </a:hlink>
        <a:folHlink>
          <a:srgbClr val="4D4D4D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Blank 4">
        <a:dk1>
          <a:srgbClr val="003300"/>
        </a:dk1>
        <a:lt1>
          <a:srgbClr val="DBD0B9"/>
        </a:lt1>
        <a:dk2>
          <a:srgbClr val="09472B"/>
        </a:dk2>
        <a:lt2>
          <a:srgbClr val="A38955"/>
        </a:lt2>
        <a:accent1>
          <a:srgbClr val="B8A378"/>
        </a:accent1>
        <a:accent2>
          <a:srgbClr val="8E774A"/>
        </a:accent2>
        <a:accent3>
          <a:srgbClr val="AAB1AC"/>
        </a:accent3>
        <a:accent4>
          <a:srgbClr val="BBB19E"/>
        </a:accent4>
        <a:accent5>
          <a:srgbClr val="D8CEBE"/>
        </a:accent5>
        <a:accent6>
          <a:srgbClr val="806B42"/>
        </a:accent6>
        <a:hlink>
          <a:srgbClr val="A7A743"/>
        </a:hlink>
        <a:folHlink>
          <a:srgbClr val="91977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Blank 5">
        <a:dk1>
          <a:srgbClr val="5F5F5F"/>
        </a:dk1>
        <a:lt1>
          <a:srgbClr val="DDDDDD"/>
        </a:lt1>
        <a:dk2>
          <a:srgbClr val="000000"/>
        </a:dk2>
        <a:lt2>
          <a:srgbClr val="5F5F5F"/>
        </a:lt2>
        <a:accent1>
          <a:srgbClr val="B2B2B2"/>
        </a:accent1>
        <a:accent2>
          <a:srgbClr val="808080"/>
        </a:accent2>
        <a:accent3>
          <a:srgbClr val="AAAAAA"/>
        </a:accent3>
        <a:accent4>
          <a:srgbClr val="BDBDBD"/>
        </a:accent4>
        <a:accent5>
          <a:srgbClr val="D5D5D5"/>
        </a:accent5>
        <a:accent6>
          <a:srgbClr val="737373"/>
        </a:accent6>
        <a:hlink>
          <a:srgbClr val="B2B2B2"/>
        </a:hlink>
        <a:folHlink>
          <a:srgbClr val="777777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1569</TotalTime>
  <Words>456</Words>
  <Application>Microsoft Office PowerPoint</Application>
  <PresentationFormat>On-screen Show (4:3)</PresentationFormat>
  <Paragraphs>88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24" baseType="lpstr">
      <vt:lpstr>Arial</vt:lpstr>
      <vt:lpstr>Dotum</vt:lpstr>
      <vt:lpstr>굴림</vt:lpstr>
      <vt:lpstr>Impact</vt:lpstr>
      <vt:lpstr>Arial Narrow</vt:lpstr>
      <vt:lpstr>Britannic Bold</vt:lpstr>
      <vt:lpstr>Book Antiqua</vt:lpstr>
      <vt:lpstr>Verdana</vt:lpstr>
      <vt:lpstr>Comic Sans MS</vt:lpstr>
      <vt:lpstr>Wingdings</vt:lpstr>
      <vt:lpstr>Arial Unicode MS</vt:lpstr>
      <vt:lpstr>Carta-Normal</vt:lpstr>
      <vt:lpstr>Blank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mrjs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Susan M. Pojer</dc:creator>
  <cp:lastModifiedBy>Alex</cp:lastModifiedBy>
  <cp:revision>133</cp:revision>
  <cp:lastPrinted>1601-01-01T00:00:00Z</cp:lastPrinted>
  <dcterms:created xsi:type="dcterms:W3CDTF">2005-01-23T17:48:29Z</dcterms:created>
  <dcterms:modified xsi:type="dcterms:W3CDTF">2012-02-22T19:01:10Z</dcterms:modified>
</cp:coreProperties>
</file>