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26"/>
  </p:notesMasterIdLst>
  <p:sldIdLst>
    <p:sldId id="256" r:id="rId2"/>
    <p:sldId id="280" r:id="rId3"/>
    <p:sldId id="258" r:id="rId4"/>
    <p:sldId id="281" r:id="rId5"/>
    <p:sldId id="259" r:id="rId6"/>
    <p:sldId id="269" r:id="rId7"/>
    <p:sldId id="262" r:id="rId8"/>
    <p:sldId id="283" r:id="rId9"/>
    <p:sldId id="268" r:id="rId10"/>
    <p:sldId id="284" r:id="rId11"/>
    <p:sldId id="285" r:id="rId12"/>
    <p:sldId id="286" r:id="rId13"/>
    <p:sldId id="289" r:id="rId14"/>
    <p:sldId id="287" r:id="rId15"/>
    <p:sldId id="288" r:id="rId16"/>
    <p:sldId id="270" r:id="rId17"/>
    <p:sldId id="271" r:id="rId18"/>
    <p:sldId id="272" r:id="rId19"/>
    <p:sldId id="273" r:id="rId20"/>
    <p:sldId id="274" r:id="rId21"/>
    <p:sldId id="275" r:id="rId22"/>
    <p:sldId id="277" r:id="rId23"/>
    <p:sldId id="278" r:id="rId24"/>
    <p:sldId id="279"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imes New Roman" charset="0"/>
        <a:ea typeface="+mn-ea"/>
        <a:cs typeface="+mn-cs"/>
      </a:defRPr>
    </a:lvl1pPr>
    <a:lvl2pPr marL="457200" algn="l" rtl="0" fontAlgn="base">
      <a:spcBef>
        <a:spcPct val="0"/>
      </a:spcBef>
      <a:spcAft>
        <a:spcPct val="0"/>
      </a:spcAft>
      <a:defRPr kern="1200">
        <a:solidFill>
          <a:schemeClr val="tx1"/>
        </a:solidFill>
        <a:latin typeface="Times New Roman" charset="0"/>
        <a:ea typeface="+mn-ea"/>
        <a:cs typeface="+mn-cs"/>
      </a:defRPr>
    </a:lvl2pPr>
    <a:lvl3pPr marL="914400" algn="l" rtl="0" fontAlgn="base">
      <a:spcBef>
        <a:spcPct val="0"/>
      </a:spcBef>
      <a:spcAft>
        <a:spcPct val="0"/>
      </a:spcAft>
      <a:defRPr kern="1200">
        <a:solidFill>
          <a:schemeClr val="tx1"/>
        </a:solidFill>
        <a:latin typeface="Times New Roman" charset="0"/>
        <a:ea typeface="+mn-ea"/>
        <a:cs typeface="+mn-cs"/>
      </a:defRPr>
    </a:lvl3pPr>
    <a:lvl4pPr marL="1371600" algn="l" rtl="0" fontAlgn="base">
      <a:spcBef>
        <a:spcPct val="0"/>
      </a:spcBef>
      <a:spcAft>
        <a:spcPct val="0"/>
      </a:spcAft>
      <a:defRPr kern="1200">
        <a:solidFill>
          <a:schemeClr val="tx1"/>
        </a:solidFill>
        <a:latin typeface="Times New Roman" charset="0"/>
        <a:ea typeface="+mn-ea"/>
        <a:cs typeface="+mn-cs"/>
      </a:defRPr>
    </a:lvl4pPr>
    <a:lvl5pPr marL="1828800" algn="l" rtl="0" fontAlgn="base">
      <a:spcBef>
        <a:spcPct val="0"/>
      </a:spcBef>
      <a:spcAft>
        <a:spcPct val="0"/>
      </a:spcAft>
      <a:defRPr kern="1200">
        <a:solidFill>
          <a:schemeClr val="tx1"/>
        </a:solidFill>
        <a:latin typeface="Times New Roman" charset="0"/>
        <a:ea typeface="+mn-ea"/>
        <a:cs typeface="+mn-cs"/>
      </a:defRPr>
    </a:lvl5pPr>
    <a:lvl6pPr marL="2286000" algn="l" defTabSz="914400" rtl="0" eaLnBrk="1" latinLnBrk="0" hangingPunct="1">
      <a:defRPr kern="1200">
        <a:solidFill>
          <a:schemeClr val="tx1"/>
        </a:solidFill>
        <a:latin typeface="Times New Roman" charset="0"/>
        <a:ea typeface="+mn-ea"/>
        <a:cs typeface="+mn-cs"/>
      </a:defRPr>
    </a:lvl6pPr>
    <a:lvl7pPr marL="2743200" algn="l" defTabSz="914400" rtl="0" eaLnBrk="1" latinLnBrk="0" hangingPunct="1">
      <a:defRPr kern="1200">
        <a:solidFill>
          <a:schemeClr val="tx1"/>
        </a:solidFill>
        <a:latin typeface="Times New Roman" charset="0"/>
        <a:ea typeface="+mn-ea"/>
        <a:cs typeface="+mn-cs"/>
      </a:defRPr>
    </a:lvl7pPr>
    <a:lvl8pPr marL="3200400" algn="l" defTabSz="914400" rtl="0" eaLnBrk="1" latinLnBrk="0" hangingPunct="1">
      <a:defRPr kern="1200">
        <a:solidFill>
          <a:schemeClr val="tx1"/>
        </a:solidFill>
        <a:latin typeface="Times New Roman" charset="0"/>
        <a:ea typeface="+mn-ea"/>
        <a:cs typeface="+mn-cs"/>
      </a:defRPr>
    </a:lvl8pPr>
    <a:lvl9pPr marL="3657600" algn="l" defTabSz="914400" rtl="0" eaLnBrk="1" latinLnBrk="0" hangingPunct="1">
      <a:defRPr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330"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en-US"/>
          </a:p>
        </p:txBody>
      </p:sp>
      <p:sp>
        <p:nvSpPr>
          <p:cNvPr id="583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en-US"/>
          </a:p>
        </p:txBody>
      </p:sp>
      <p:sp>
        <p:nvSpPr>
          <p:cNvPr id="583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83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83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en-US"/>
          </a:p>
        </p:txBody>
      </p:sp>
      <p:sp>
        <p:nvSpPr>
          <p:cNvPr id="583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7354CBDD-FC4C-484B-A2CB-057BE3BE8D18}"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9555C4-8056-4D84-A7A8-C0564B7EB3C7}" type="slidenum">
              <a:rPr lang="en-US"/>
              <a:pPr/>
              <a:t>6</a:t>
            </a:fld>
            <a:endParaRPr lang="en-US"/>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r>
              <a:rPr lang="en-US" sz="700">
                <a:latin typeface="Times New Roman" charset="0"/>
              </a:rPr>
              <a:t>This cartoon contrasts police inactivity in countering the electoral fraud of the Tammany machine with police activity in voter intimidation. </a:t>
            </a:r>
            <a:br>
              <a:rPr lang="en-US" sz="700">
                <a:latin typeface="Times New Roman" charset="0"/>
              </a:rPr>
            </a:br>
            <a:endParaRPr lang="en-US" sz="700">
              <a:latin typeface="Times New Roman"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B7CE7F-B635-49F4-9D3B-A96EB73E8527}" type="slidenum">
              <a:rPr lang="en-US"/>
              <a:pPr/>
              <a:t>8</a:t>
            </a:fld>
            <a:endParaRPr lang="en-US"/>
          </a:p>
        </p:txBody>
      </p:sp>
      <p:sp>
        <p:nvSpPr>
          <p:cNvPr id="12290" name="Rectangle 1026"/>
          <p:cNvSpPr>
            <a:spLocks noGrp="1" noRot="1" noChangeAspect="1" noChangeArrowheads="1" noTextEdit="1"/>
          </p:cNvSpPr>
          <p:nvPr>
            <p:ph type="sldImg"/>
          </p:nvPr>
        </p:nvSpPr>
        <p:spPr>
          <a:ln/>
        </p:spPr>
      </p:sp>
      <p:sp>
        <p:nvSpPr>
          <p:cNvPr id="12291"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E5C20F-236D-4EAF-9F48-C4EB7B9DA298}" type="slidenum">
              <a:rPr lang="en-US"/>
              <a:pPr/>
              <a:t>9</a:t>
            </a:fld>
            <a:endParaRPr 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r>
              <a:rPr lang="en-US"/>
              <a:t>In 1869 New York City was under the control of William Marcy Tweed (1823-1878.  Tweed, a chair-maker and popular volunteer fireman, began his career in politics when he unsuccessfully ran for New York City assistant alderman in 1850.  He ran again in 1851, and was elected.  In 1852 he was elected to the US Congress. When Tweed was defeated in his bid for re-election he then became a leader (Sachem) of Tammany Hall, a social organization which was highly influential in the New York State Democratic Party.  In 1857 he became a member of the New York County Board of Supervisors and in 1868, while still holding that position, he was elected to the state senate.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03733A-6808-4867-A249-E07835E0A79B}" type="slidenum">
              <a:rPr lang="en-US"/>
              <a:pPr/>
              <a:t>10</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E007C9-D2D1-43B4-8275-0EB5B3EBB28E}" type="slidenum">
              <a:rPr lang="en-US"/>
              <a:pPr/>
              <a:t>11</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AD7084-4A5B-458D-9DA9-5654CCC8DE07}" type="slidenum">
              <a:rPr lang="en-US"/>
              <a:pPr/>
              <a:t>12</a:t>
            </a:fld>
            <a:endParaRPr lang="en-US"/>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31E6EB-C012-48E8-83C2-BDE897404EEE}" type="slidenum">
              <a:rPr lang="en-US"/>
              <a:pPr/>
              <a:t>14</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1BF8B0-54A1-416F-9BBB-FC43544C456D}" type="slidenum">
              <a:rPr lang="en-US"/>
              <a:pPr/>
              <a:t>15</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4E63F8-BFE1-477E-9EC2-30042C849E6A}" type="slidenum">
              <a:rPr lang="en-US"/>
              <a:pPr/>
              <a:t>17</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r>
              <a:rPr lang="en-US">
                <a:latin typeface="Times New Roman" charset="0"/>
              </a:rPr>
              <a:t>Effort to limit the power of political parties and improve the quality of elected officials</a:t>
            </a:r>
          </a:p>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1331913" y="4652963"/>
            <a:ext cx="7578725" cy="1009650"/>
          </a:xfrm>
        </p:spPr>
        <p:txBody>
          <a:bodyPr/>
          <a:lstStyle>
            <a:lvl1pPr algn="r">
              <a:defRPr sz="4400"/>
            </a:lvl1pPr>
          </a:lstStyle>
          <a:p>
            <a:r>
              <a:rPr lang="en-US"/>
              <a:t>Click to edit Master title style</a:t>
            </a:r>
          </a:p>
        </p:txBody>
      </p:sp>
      <p:sp>
        <p:nvSpPr>
          <p:cNvPr id="23555" name="Rectangle 3"/>
          <p:cNvSpPr>
            <a:spLocks noGrp="1" noChangeArrowheads="1"/>
          </p:cNvSpPr>
          <p:nvPr>
            <p:ph type="subTitle" idx="1"/>
          </p:nvPr>
        </p:nvSpPr>
        <p:spPr>
          <a:xfrm>
            <a:off x="1331913" y="5662613"/>
            <a:ext cx="7553325" cy="936625"/>
          </a:xfrm>
        </p:spPr>
        <p:txBody>
          <a:bodyPr/>
          <a:lstStyle>
            <a:lvl1pPr marL="0" indent="0" algn="r">
              <a:buFontTx/>
              <a:buNone/>
              <a:defRPr sz="2800">
                <a:solidFill>
                  <a:schemeClr val="bg1"/>
                </a:solidFill>
              </a:defRPr>
            </a:lvl1pPr>
          </a:lstStyle>
          <a:p>
            <a:r>
              <a:rPr lang="en-US"/>
              <a:t>Click to edit Master subtitle style</a:t>
            </a:r>
          </a:p>
        </p:txBody>
      </p:sp>
      <p:sp>
        <p:nvSpPr>
          <p:cNvPr id="23556" name="Rectangle 4"/>
          <p:cNvSpPr>
            <a:spLocks noGrp="1" noChangeArrowheads="1"/>
          </p:cNvSpPr>
          <p:nvPr>
            <p:ph type="dt" sz="quarter" idx="2"/>
          </p:nvPr>
        </p:nvSpPr>
        <p:spPr/>
        <p:txBody>
          <a:bodyPr/>
          <a:lstStyle>
            <a:lvl1pPr>
              <a:defRPr/>
            </a:lvl1pPr>
          </a:lstStyle>
          <a:p>
            <a:endParaRPr lang="en-US"/>
          </a:p>
        </p:txBody>
      </p:sp>
      <p:sp>
        <p:nvSpPr>
          <p:cNvPr id="23557" name="Rectangle 5"/>
          <p:cNvSpPr>
            <a:spLocks noGrp="1" noChangeArrowheads="1"/>
          </p:cNvSpPr>
          <p:nvPr>
            <p:ph type="ftr" sz="quarter" idx="3"/>
          </p:nvPr>
        </p:nvSpPr>
        <p:spPr/>
        <p:txBody>
          <a:bodyPr/>
          <a:lstStyle>
            <a:lvl1pPr>
              <a:defRPr/>
            </a:lvl1pPr>
          </a:lstStyle>
          <a:p>
            <a:endParaRPr lang="en-US"/>
          </a:p>
        </p:txBody>
      </p:sp>
      <p:sp>
        <p:nvSpPr>
          <p:cNvPr id="23558" name="Rectangle 6"/>
          <p:cNvSpPr>
            <a:spLocks noGrp="1" noChangeArrowheads="1"/>
          </p:cNvSpPr>
          <p:nvPr>
            <p:ph type="sldNum" sz="quarter" idx="4"/>
          </p:nvPr>
        </p:nvSpPr>
        <p:spPr/>
        <p:txBody>
          <a:bodyPr/>
          <a:lstStyle>
            <a:lvl1pPr>
              <a:defRPr/>
            </a:lvl1pPr>
          </a:lstStyle>
          <a:p>
            <a:fld id="{9A0071F3-62CB-4409-A8EE-862E02CA4D01}" type="slidenum">
              <a:rPr lang="en-US"/>
              <a:pPr/>
              <a:t>‹#›</a:t>
            </a:fld>
            <a:endParaRPr 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4B7ECA0-03EE-4A90-B21E-AC554560D43B}"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2467B78-7AEA-4B96-96FE-70985405DFF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0825" y="1706563"/>
            <a:ext cx="4244975" cy="4962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06563"/>
            <a:ext cx="4244975" cy="4962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118348D-A5A0-4B1A-8BB7-77883AC75F8C}"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8ECBCC2C-EF9B-4C05-A1B3-93D574C52E0C}"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939FB22-B7E9-44BE-A73E-CFAA6321A617}"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A79806C-9C7D-4304-873A-BF7B1785240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4E264F8-E496-4A9B-856C-F772D4B9DF9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1366B7D-FE78-4964-A66C-EA6D89801CA8}"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85D8979-6A96-49A5-8799-BBEB4A28DC7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2588" y="260350"/>
            <a:ext cx="2160587" cy="64087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0825" y="260350"/>
            <a:ext cx="6329363" cy="64087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CE9519B-DEC0-445E-8D07-4C96248D45A2}"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17500" y="722313"/>
            <a:ext cx="8637588"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328613" y="1941513"/>
            <a:ext cx="4027487" cy="4114800"/>
          </a:xfrm>
        </p:spPr>
        <p:txBody>
          <a:bodyPr/>
          <a:lstStyle/>
          <a:p>
            <a:endParaRPr lang="en-US"/>
          </a:p>
        </p:txBody>
      </p:sp>
      <p:sp>
        <p:nvSpPr>
          <p:cNvPr id="4" name="Text Placeholder 3"/>
          <p:cNvSpPr>
            <a:spLocks noGrp="1"/>
          </p:cNvSpPr>
          <p:nvPr>
            <p:ph type="body" sz="half" idx="2"/>
          </p:nvPr>
        </p:nvSpPr>
        <p:spPr>
          <a:xfrm>
            <a:off x="4508500" y="1941513"/>
            <a:ext cx="40290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3433763" y="634365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6108700" y="634365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146050" y="6361113"/>
            <a:ext cx="1905000" cy="457200"/>
          </a:xfrm>
        </p:spPr>
        <p:txBody>
          <a:bodyPr/>
          <a:lstStyle>
            <a:lvl1pPr>
              <a:defRPr/>
            </a:lvl1pPr>
          </a:lstStyle>
          <a:p>
            <a:fld id="{8B875ADE-0071-492A-9048-839E8DED398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250825" y="260350"/>
            <a:ext cx="8642350" cy="8683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2531" name="Rectangle 3"/>
          <p:cNvSpPr>
            <a:spLocks noGrp="1" noChangeArrowheads="1"/>
          </p:cNvSpPr>
          <p:nvPr>
            <p:ph type="body" idx="1"/>
          </p:nvPr>
        </p:nvSpPr>
        <p:spPr bwMode="auto">
          <a:xfrm>
            <a:off x="250825" y="1706563"/>
            <a:ext cx="8642350" cy="4962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253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2253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2253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374DCD2-F805-418C-AED6-DEA0EB44791E}"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4"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txStyles>
    <p:titleStyle>
      <a:lvl1pPr algn="l" rtl="0" fontAlgn="base">
        <a:spcBef>
          <a:spcPct val="0"/>
        </a:spcBef>
        <a:spcAft>
          <a:spcPct val="0"/>
        </a:spcAft>
        <a:defRPr sz="4000">
          <a:solidFill>
            <a:schemeClr val="bg1"/>
          </a:solidFill>
          <a:latin typeface="+mj-lt"/>
          <a:ea typeface="+mj-ea"/>
          <a:cs typeface="+mj-cs"/>
        </a:defRPr>
      </a:lvl1pPr>
      <a:lvl2pPr algn="l" rtl="0" fontAlgn="base">
        <a:spcBef>
          <a:spcPct val="0"/>
        </a:spcBef>
        <a:spcAft>
          <a:spcPct val="0"/>
        </a:spcAft>
        <a:defRPr sz="4000">
          <a:solidFill>
            <a:schemeClr val="bg1"/>
          </a:solidFill>
          <a:latin typeface="Arial" charset="0"/>
        </a:defRPr>
      </a:lvl2pPr>
      <a:lvl3pPr algn="l" rtl="0" fontAlgn="base">
        <a:spcBef>
          <a:spcPct val="0"/>
        </a:spcBef>
        <a:spcAft>
          <a:spcPct val="0"/>
        </a:spcAft>
        <a:defRPr sz="4000">
          <a:solidFill>
            <a:schemeClr val="bg1"/>
          </a:solidFill>
          <a:latin typeface="Arial" charset="0"/>
        </a:defRPr>
      </a:lvl3pPr>
      <a:lvl4pPr algn="l" rtl="0" fontAlgn="base">
        <a:spcBef>
          <a:spcPct val="0"/>
        </a:spcBef>
        <a:spcAft>
          <a:spcPct val="0"/>
        </a:spcAft>
        <a:defRPr sz="4000">
          <a:solidFill>
            <a:schemeClr val="bg1"/>
          </a:solidFill>
          <a:latin typeface="Arial" charset="0"/>
        </a:defRPr>
      </a:lvl4pPr>
      <a:lvl5pPr algn="l" rtl="0" fontAlgn="base">
        <a:spcBef>
          <a:spcPct val="0"/>
        </a:spcBef>
        <a:spcAft>
          <a:spcPct val="0"/>
        </a:spcAft>
        <a:defRPr sz="4000">
          <a:solidFill>
            <a:schemeClr val="bg1"/>
          </a:solidFill>
          <a:latin typeface="Arial" charset="0"/>
        </a:defRPr>
      </a:lvl5pPr>
      <a:lvl6pPr marL="457200" algn="l" rtl="0" fontAlgn="base">
        <a:spcBef>
          <a:spcPct val="0"/>
        </a:spcBef>
        <a:spcAft>
          <a:spcPct val="0"/>
        </a:spcAft>
        <a:defRPr sz="4000">
          <a:solidFill>
            <a:schemeClr val="bg1"/>
          </a:solidFill>
          <a:latin typeface="Arial" charset="0"/>
        </a:defRPr>
      </a:lvl6pPr>
      <a:lvl7pPr marL="914400" algn="l" rtl="0" fontAlgn="base">
        <a:spcBef>
          <a:spcPct val="0"/>
        </a:spcBef>
        <a:spcAft>
          <a:spcPct val="0"/>
        </a:spcAft>
        <a:defRPr sz="4000">
          <a:solidFill>
            <a:schemeClr val="bg1"/>
          </a:solidFill>
          <a:latin typeface="Arial" charset="0"/>
        </a:defRPr>
      </a:lvl7pPr>
      <a:lvl8pPr marL="1371600" algn="l" rtl="0" fontAlgn="base">
        <a:spcBef>
          <a:spcPct val="0"/>
        </a:spcBef>
        <a:spcAft>
          <a:spcPct val="0"/>
        </a:spcAft>
        <a:defRPr sz="4000">
          <a:solidFill>
            <a:schemeClr val="bg1"/>
          </a:solidFill>
          <a:latin typeface="Arial" charset="0"/>
        </a:defRPr>
      </a:lvl8pPr>
      <a:lvl9pPr marL="1828800" algn="l" rtl="0" fontAlgn="base">
        <a:spcBef>
          <a:spcPct val="0"/>
        </a:spcBef>
        <a:spcAft>
          <a:spcPct val="0"/>
        </a:spcAft>
        <a:defRPr sz="4000">
          <a:solidFill>
            <a:schemeClr val="bg1"/>
          </a:solidFill>
          <a:latin typeface="Arial" charset="0"/>
        </a:defRPr>
      </a:lvl9pPr>
    </p:titleStyle>
    <p:bodyStyle>
      <a:lvl1pPr marL="342900" indent="-342900" algn="l" rtl="0" fontAlgn="base">
        <a:spcBef>
          <a:spcPct val="20000"/>
        </a:spcBef>
        <a:spcAft>
          <a:spcPct val="0"/>
        </a:spcAft>
        <a:buClr>
          <a:srgbClr val="FF1515"/>
        </a:buClr>
        <a:buChar char="•"/>
        <a:defRPr sz="3200">
          <a:solidFill>
            <a:schemeClr val="tx1"/>
          </a:solidFill>
          <a:latin typeface="+mn-lt"/>
          <a:ea typeface="+mn-ea"/>
          <a:cs typeface="+mn-cs"/>
        </a:defRPr>
      </a:lvl1pPr>
      <a:lvl2pPr marL="742950" indent="-285750" algn="l" rtl="0" fontAlgn="base">
        <a:spcBef>
          <a:spcPct val="20000"/>
        </a:spcBef>
        <a:spcAft>
          <a:spcPct val="0"/>
        </a:spcAft>
        <a:buClr>
          <a:srgbClr val="FF1515"/>
        </a:buClr>
        <a:buChar char="•"/>
        <a:defRPr sz="2800">
          <a:solidFill>
            <a:schemeClr val="tx1"/>
          </a:solidFill>
          <a:latin typeface="+mn-lt"/>
        </a:defRPr>
      </a:lvl2pPr>
      <a:lvl3pPr marL="1143000" indent="-228600" algn="l" rtl="0" fontAlgn="base">
        <a:spcBef>
          <a:spcPct val="20000"/>
        </a:spcBef>
        <a:spcAft>
          <a:spcPct val="0"/>
        </a:spcAft>
        <a:buClr>
          <a:srgbClr val="FF1515"/>
        </a:buClr>
        <a:buChar char="•"/>
        <a:defRPr sz="2400">
          <a:solidFill>
            <a:schemeClr val="tx1"/>
          </a:solidFill>
          <a:latin typeface="+mn-lt"/>
        </a:defRPr>
      </a:lvl3pPr>
      <a:lvl4pPr marL="1600200" indent="-228600" algn="l" rtl="0" fontAlgn="base">
        <a:spcBef>
          <a:spcPct val="20000"/>
        </a:spcBef>
        <a:spcAft>
          <a:spcPct val="0"/>
        </a:spcAft>
        <a:buClr>
          <a:srgbClr val="FF1515"/>
        </a:buClr>
        <a:buChar char="•"/>
        <a:defRPr sz="2000">
          <a:solidFill>
            <a:schemeClr val="tx1"/>
          </a:solidFill>
          <a:latin typeface="+mn-lt"/>
        </a:defRPr>
      </a:lvl4pPr>
      <a:lvl5pPr marL="2057400" indent="-228600" algn="l" rtl="0" fontAlgn="base">
        <a:spcBef>
          <a:spcPct val="20000"/>
        </a:spcBef>
        <a:spcAft>
          <a:spcPct val="0"/>
        </a:spcAft>
        <a:buClr>
          <a:srgbClr val="FF1515"/>
        </a:buClr>
        <a:buChar char="•"/>
        <a:defRPr sz="2000">
          <a:solidFill>
            <a:schemeClr val="tx1"/>
          </a:solidFill>
          <a:latin typeface="+mn-lt"/>
        </a:defRPr>
      </a:lvl5pPr>
      <a:lvl6pPr marL="2514600" indent="-228600" algn="l" rtl="0" fontAlgn="base">
        <a:spcBef>
          <a:spcPct val="20000"/>
        </a:spcBef>
        <a:spcAft>
          <a:spcPct val="0"/>
        </a:spcAft>
        <a:buClr>
          <a:srgbClr val="FF1515"/>
        </a:buClr>
        <a:buChar char="•"/>
        <a:defRPr sz="2000">
          <a:solidFill>
            <a:schemeClr val="tx1"/>
          </a:solidFill>
          <a:latin typeface="+mn-lt"/>
        </a:defRPr>
      </a:lvl6pPr>
      <a:lvl7pPr marL="2971800" indent="-228600" algn="l" rtl="0" fontAlgn="base">
        <a:spcBef>
          <a:spcPct val="20000"/>
        </a:spcBef>
        <a:spcAft>
          <a:spcPct val="0"/>
        </a:spcAft>
        <a:buClr>
          <a:srgbClr val="FF1515"/>
        </a:buClr>
        <a:buChar char="•"/>
        <a:defRPr sz="2000">
          <a:solidFill>
            <a:schemeClr val="tx1"/>
          </a:solidFill>
          <a:latin typeface="+mn-lt"/>
        </a:defRPr>
      </a:lvl7pPr>
      <a:lvl8pPr marL="3429000" indent="-228600" algn="l" rtl="0" fontAlgn="base">
        <a:spcBef>
          <a:spcPct val="20000"/>
        </a:spcBef>
        <a:spcAft>
          <a:spcPct val="0"/>
        </a:spcAft>
        <a:buClr>
          <a:srgbClr val="FF1515"/>
        </a:buClr>
        <a:buChar char="•"/>
        <a:defRPr sz="2000">
          <a:solidFill>
            <a:schemeClr val="tx1"/>
          </a:solidFill>
          <a:latin typeface="+mn-lt"/>
        </a:defRPr>
      </a:lvl8pPr>
      <a:lvl9pPr marL="3886200" indent="-228600" algn="l" rtl="0" fontAlgn="base">
        <a:spcBef>
          <a:spcPct val="20000"/>
        </a:spcBef>
        <a:spcAft>
          <a:spcPct val="0"/>
        </a:spcAft>
        <a:buClr>
          <a:srgbClr val="FF1515"/>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nevadaobserver.com/TNO%20Reference%20Page%20File/Thomas%20Nast%20Cartoons/04%20Tammany%20Lords%202.jp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video" Target="file:///C:\Users\Alex\Desktop\Progressive%20Movement%20-%20BETA%20-2011-12\Political%20Reform\bosstweed.wmv"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5181600"/>
            <a:ext cx="8534400" cy="1009650"/>
          </a:xfrm>
        </p:spPr>
        <p:txBody>
          <a:bodyPr/>
          <a:lstStyle/>
          <a:p>
            <a:r>
              <a:rPr lang="en-US" sz="6600" b="1" dirty="0">
                <a:solidFill>
                  <a:schemeClr val="accent3">
                    <a:lumMod val="95000"/>
                  </a:schemeClr>
                </a:solidFill>
                <a:latin typeface="Times New Roman" charset="0"/>
              </a:rPr>
              <a:t>The Progressive Era:</a:t>
            </a:r>
            <a:r>
              <a:rPr lang="en-US" sz="6600" b="1" dirty="0">
                <a:solidFill>
                  <a:schemeClr val="folHlink"/>
                </a:solidFill>
                <a:latin typeface="Times New Roman" charset="0"/>
              </a:rPr>
              <a:t/>
            </a:r>
            <a:br>
              <a:rPr lang="en-US" sz="6600" b="1" dirty="0">
                <a:solidFill>
                  <a:schemeClr val="folHlink"/>
                </a:solidFill>
                <a:latin typeface="Times New Roman" charset="0"/>
              </a:rPr>
            </a:br>
            <a:r>
              <a:rPr lang="en-US" sz="3600" b="1" dirty="0">
                <a:solidFill>
                  <a:schemeClr val="tx2">
                    <a:lumMod val="20000"/>
                    <a:lumOff val="80000"/>
                  </a:schemeClr>
                </a:solidFill>
                <a:latin typeface="Times New Roman" charset="0"/>
              </a:rPr>
              <a:t> Government &amp; Election Reform</a:t>
            </a:r>
          </a:p>
        </p:txBody>
      </p:sp>
      <p:sp>
        <p:nvSpPr>
          <p:cNvPr id="5" name="TextBox 4"/>
          <p:cNvSpPr txBox="1"/>
          <p:nvPr/>
        </p:nvSpPr>
        <p:spPr>
          <a:xfrm>
            <a:off x="4343400" y="381000"/>
            <a:ext cx="4114800"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smtClean="0"/>
              <a:t>AIM: Why would the Progressive Movement focus on government as a center for change?</a:t>
            </a:r>
          </a:p>
          <a:p>
            <a:endParaRPr lang="en-US" dirty="0"/>
          </a:p>
          <a:p>
            <a:r>
              <a:rPr lang="en-US" dirty="0" smtClean="0"/>
              <a:t>Do Now: Take a Quiz. </a:t>
            </a:r>
            <a:br>
              <a:rPr lang="en-US" dirty="0" smtClean="0"/>
            </a:br>
            <a:r>
              <a:rPr lang="en-US" dirty="0" smtClean="0"/>
              <a:t>You have 5 Minutes</a:t>
            </a:r>
            <a:endParaRPr lang="en-US" dirty="0"/>
          </a:p>
        </p:txBody>
      </p:sp>
      <p:sp>
        <p:nvSpPr>
          <p:cNvPr id="6" name="TextBox 5"/>
          <p:cNvSpPr txBox="1"/>
          <p:nvPr/>
        </p:nvSpPr>
        <p:spPr>
          <a:xfrm>
            <a:off x="6477000" y="6553200"/>
            <a:ext cx="2667000" cy="369332"/>
          </a:xfrm>
          <a:prstGeom prst="rect">
            <a:avLst/>
          </a:prstGeom>
          <a:noFill/>
        </p:spPr>
        <p:txBody>
          <a:bodyPr wrap="square" rtlCol="0">
            <a:spAutoFit/>
          </a:bodyPr>
          <a:lstStyle/>
          <a:p>
            <a:r>
              <a:rPr lang="en-US" b="1" dirty="0" smtClean="0"/>
              <a:t>Mr. Ott @ BETA 2011-12</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effectLst>
                  <a:outerShdw blurRad="38100" dist="38100" dir="2700000" algn="tl">
                    <a:srgbClr val="000000">
                      <a:alpha val="43137"/>
                    </a:srgbClr>
                  </a:outerShdw>
                </a:effectLst>
                <a:latin typeface="Times New Roman" charset="0"/>
              </a:rPr>
              <a:t>The Assault on Political Parties</a:t>
            </a:r>
            <a:endParaRPr lang="en-US" sz="48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200400" y="1752600"/>
            <a:ext cx="5670550" cy="4962525"/>
          </a:xfrm>
        </p:spPr>
        <p:txBody>
          <a:bodyPr/>
          <a:lstStyle/>
          <a:p>
            <a:pPr indent="0">
              <a:buNone/>
            </a:pPr>
            <a:r>
              <a:rPr lang="en-US" dirty="0" smtClean="0"/>
              <a:t>Reformers agreed the </a:t>
            </a:r>
            <a:r>
              <a:rPr lang="en-US" dirty="0" smtClean="0">
                <a:solidFill>
                  <a:srgbClr val="C00000"/>
                </a:solidFill>
              </a:rPr>
              <a:t>only way to carry out most of the progressive goals </a:t>
            </a:r>
            <a:r>
              <a:rPr lang="en-US" dirty="0" smtClean="0"/>
              <a:t>and successfully counter the powerful interest groups that threatened the nation </a:t>
            </a:r>
            <a:r>
              <a:rPr lang="en-US" dirty="0" smtClean="0">
                <a:solidFill>
                  <a:srgbClr val="C00000"/>
                </a:solidFill>
              </a:rPr>
              <a:t>would be through governmental intervention</a:t>
            </a:r>
            <a:endParaRPr lang="en-US" dirty="0">
              <a:solidFill>
                <a:srgbClr val="C00000"/>
              </a:solidFill>
            </a:endParaRPr>
          </a:p>
        </p:txBody>
      </p:sp>
      <p:pic>
        <p:nvPicPr>
          <p:cNvPr id="74754" name="Picture 2"/>
          <p:cNvPicPr>
            <a:picLocks noChangeAspect="1" noChangeArrowheads="1"/>
          </p:cNvPicPr>
          <p:nvPr/>
        </p:nvPicPr>
        <p:blipFill>
          <a:blip r:embed="rId2" cstate="print"/>
          <a:srcRect/>
          <a:stretch>
            <a:fillRect/>
          </a:stretch>
        </p:blipFill>
        <p:spPr bwMode="auto">
          <a:xfrm>
            <a:off x="152400" y="1676400"/>
            <a:ext cx="3238500" cy="48768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152400"/>
            <a:ext cx="8686800" cy="838200"/>
          </a:xfrm>
        </p:spPr>
        <p:txBody>
          <a:bodyPr/>
          <a:lstStyle/>
          <a:p>
            <a:r>
              <a:rPr lang="en-US" b="1" dirty="0" smtClean="0">
                <a:effectLst>
                  <a:outerShdw blurRad="38100" dist="38100" dir="2700000" algn="tl">
                    <a:srgbClr val="000000">
                      <a:alpha val="43137"/>
                    </a:srgbClr>
                  </a:outerShdw>
                </a:effectLst>
                <a:latin typeface="Times New Roman" charset="0"/>
              </a:rPr>
              <a:t>Why the urge to Reform </a:t>
            </a:r>
            <a:r>
              <a:rPr lang="en-US" b="1" dirty="0">
                <a:effectLst>
                  <a:outerShdw blurRad="38100" dist="38100" dir="2700000" algn="tl">
                    <a:srgbClr val="000000">
                      <a:alpha val="43137"/>
                    </a:srgbClr>
                  </a:outerShdw>
                </a:effectLst>
                <a:latin typeface="Times New Roman" charset="0"/>
              </a:rPr>
              <a:t>Government</a:t>
            </a:r>
          </a:p>
        </p:txBody>
      </p:sp>
      <p:sp>
        <p:nvSpPr>
          <p:cNvPr id="4099" name="Rectangle 3"/>
          <p:cNvSpPr>
            <a:spLocks noGrp="1" noChangeArrowheads="1"/>
          </p:cNvSpPr>
          <p:nvPr>
            <p:ph idx="1"/>
          </p:nvPr>
        </p:nvSpPr>
        <p:spPr>
          <a:xfrm>
            <a:off x="0" y="1600200"/>
            <a:ext cx="5105400" cy="4800600"/>
          </a:xfrm>
        </p:spPr>
        <p:txBody>
          <a:bodyPr/>
          <a:lstStyle/>
          <a:p>
            <a:r>
              <a:rPr lang="en-US" sz="2800" dirty="0">
                <a:solidFill>
                  <a:schemeClr val="bg2"/>
                </a:solidFill>
                <a:latin typeface="Times New Roman" charset="0"/>
              </a:rPr>
              <a:t>Progressives believed that </a:t>
            </a:r>
            <a:r>
              <a:rPr lang="en-US" sz="2800" dirty="0">
                <a:solidFill>
                  <a:srgbClr val="C00000"/>
                </a:solidFill>
                <a:latin typeface="Times New Roman" charset="0"/>
              </a:rPr>
              <a:t>every level of government (national, state, &amp; local </a:t>
            </a:r>
            <a:r>
              <a:rPr lang="en-US" sz="2800" dirty="0">
                <a:solidFill>
                  <a:schemeClr val="bg2"/>
                </a:solidFill>
                <a:latin typeface="Times New Roman" charset="0"/>
              </a:rPr>
              <a:t>governments) were </a:t>
            </a:r>
            <a:r>
              <a:rPr lang="en-US" sz="2800" dirty="0">
                <a:solidFill>
                  <a:srgbClr val="C00000"/>
                </a:solidFill>
                <a:latin typeface="Times New Roman" charset="0"/>
              </a:rPr>
              <a:t>outmoded, inefficient</a:t>
            </a:r>
            <a:r>
              <a:rPr lang="en-US" sz="2800" dirty="0">
                <a:latin typeface="Times New Roman" charset="0"/>
              </a:rPr>
              <a:t>, </a:t>
            </a:r>
            <a:r>
              <a:rPr lang="en-US" sz="2800" dirty="0">
                <a:solidFill>
                  <a:schemeClr val="bg2"/>
                </a:solidFill>
                <a:latin typeface="Times New Roman" charset="0"/>
              </a:rPr>
              <a:t>and</a:t>
            </a:r>
            <a:r>
              <a:rPr lang="en-US" sz="2800" dirty="0">
                <a:latin typeface="Times New Roman" charset="0"/>
              </a:rPr>
              <a:t> </a:t>
            </a:r>
            <a:r>
              <a:rPr lang="en-US" sz="2800" dirty="0">
                <a:solidFill>
                  <a:srgbClr val="C00000"/>
                </a:solidFill>
                <a:latin typeface="Times New Roman" charset="0"/>
              </a:rPr>
              <a:t>corrupt</a:t>
            </a:r>
          </a:p>
          <a:p>
            <a:r>
              <a:rPr lang="en-US" sz="2800" dirty="0">
                <a:solidFill>
                  <a:schemeClr val="bg2"/>
                </a:solidFill>
                <a:latin typeface="Times New Roman" charset="0"/>
              </a:rPr>
              <a:t>Progressives believed the two dominant political parties </a:t>
            </a:r>
            <a:r>
              <a:rPr lang="en-US" sz="2800" dirty="0">
                <a:solidFill>
                  <a:schemeClr val="accent2"/>
                </a:solidFill>
                <a:latin typeface="Times New Roman" charset="0"/>
              </a:rPr>
              <a:t>(the Democratic &amp; Republican Parties)</a:t>
            </a:r>
            <a:r>
              <a:rPr lang="en-US" sz="2800" dirty="0">
                <a:latin typeface="Times New Roman" charset="0"/>
              </a:rPr>
              <a:t> </a:t>
            </a:r>
            <a:r>
              <a:rPr lang="en-US" sz="2800" dirty="0">
                <a:solidFill>
                  <a:schemeClr val="bg2"/>
                </a:solidFill>
                <a:latin typeface="Times New Roman" charset="0"/>
              </a:rPr>
              <a:t>were</a:t>
            </a:r>
            <a:r>
              <a:rPr lang="en-US" sz="2800" dirty="0">
                <a:latin typeface="Times New Roman" charset="0"/>
              </a:rPr>
              <a:t> </a:t>
            </a:r>
            <a:r>
              <a:rPr lang="en-US" sz="2800" dirty="0">
                <a:solidFill>
                  <a:srgbClr val="FF0000"/>
                </a:solidFill>
                <a:latin typeface="Times New Roman" charset="0"/>
              </a:rPr>
              <a:t>corrupt</a:t>
            </a:r>
            <a:r>
              <a:rPr lang="en-US" sz="2800" dirty="0">
                <a:latin typeface="Times New Roman" charset="0"/>
              </a:rPr>
              <a:t>, </a:t>
            </a:r>
            <a:r>
              <a:rPr lang="en-US" sz="2800" dirty="0">
                <a:solidFill>
                  <a:srgbClr val="FF0000"/>
                </a:solidFill>
                <a:latin typeface="Times New Roman" charset="0"/>
              </a:rPr>
              <a:t>undemocratic</a:t>
            </a:r>
            <a:r>
              <a:rPr lang="en-US" sz="2800" dirty="0">
                <a:latin typeface="Times New Roman" charset="0"/>
              </a:rPr>
              <a:t>, </a:t>
            </a:r>
            <a:r>
              <a:rPr lang="en-US" sz="2800" dirty="0">
                <a:solidFill>
                  <a:schemeClr val="bg2"/>
                </a:solidFill>
                <a:latin typeface="Times New Roman" charset="0"/>
              </a:rPr>
              <a:t>and</a:t>
            </a:r>
            <a:r>
              <a:rPr lang="en-US" sz="2800" dirty="0">
                <a:latin typeface="Times New Roman" charset="0"/>
              </a:rPr>
              <a:t> </a:t>
            </a:r>
            <a:r>
              <a:rPr lang="en-US" sz="2800" dirty="0">
                <a:solidFill>
                  <a:srgbClr val="FF0000"/>
                </a:solidFill>
                <a:latin typeface="Times New Roman" charset="0"/>
              </a:rPr>
              <a:t>reactionary</a:t>
            </a:r>
          </a:p>
        </p:txBody>
      </p:sp>
      <p:pic>
        <p:nvPicPr>
          <p:cNvPr id="4100" name="Picture 4"/>
          <p:cNvPicPr>
            <a:picLocks noChangeAspect="1" noChangeArrowheads="1"/>
          </p:cNvPicPr>
          <p:nvPr/>
        </p:nvPicPr>
        <p:blipFill>
          <a:blip r:embed="rId2" cstate="print"/>
          <a:srcRect/>
          <a:stretch>
            <a:fillRect/>
          </a:stretch>
        </p:blipFill>
        <p:spPr bwMode="auto">
          <a:xfrm>
            <a:off x="5029200" y="1752600"/>
            <a:ext cx="3892130" cy="4800600"/>
          </a:xfrm>
          <a:prstGeom prst="rect">
            <a:avLst/>
          </a:prstGeom>
          <a:ln>
            <a:noFill/>
          </a:ln>
          <a:effectLst>
            <a:softEdge rad="11250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5400" b="1" i="1" dirty="0" smtClean="0">
                <a:effectLst>
                  <a:outerShdw blurRad="38100" dist="38100" dir="2700000" algn="tl">
                    <a:srgbClr val="000000">
                      <a:alpha val="43137"/>
                    </a:srgbClr>
                  </a:outerShdw>
                </a:effectLst>
              </a:rPr>
              <a:t>Political </a:t>
            </a:r>
            <a:r>
              <a:rPr lang="en-US" sz="5400" b="1" i="1" dirty="0">
                <a:effectLst>
                  <a:outerShdw blurRad="38100" dist="38100" dir="2700000" algn="tl">
                    <a:srgbClr val="000000">
                      <a:alpha val="43137"/>
                    </a:srgbClr>
                  </a:outerShdw>
                </a:effectLst>
              </a:rPr>
              <a:t>Reforms</a:t>
            </a:r>
          </a:p>
        </p:txBody>
      </p:sp>
      <p:sp>
        <p:nvSpPr>
          <p:cNvPr id="14339" name="Rectangle 3"/>
          <p:cNvSpPr>
            <a:spLocks noGrp="1" noChangeArrowheads="1"/>
          </p:cNvSpPr>
          <p:nvPr>
            <p:ph idx="1"/>
          </p:nvPr>
        </p:nvSpPr>
        <p:spPr>
          <a:xfrm>
            <a:off x="3505200" y="1600200"/>
            <a:ext cx="5638800" cy="5105400"/>
          </a:xfrm>
        </p:spPr>
        <p:txBody>
          <a:bodyPr/>
          <a:lstStyle/>
          <a:p>
            <a:pPr>
              <a:lnSpc>
                <a:spcPct val="90000"/>
              </a:lnSpc>
            </a:pPr>
            <a:r>
              <a:rPr lang="en-US" sz="2800" dirty="0">
                <a:solidFill>
                  <a:srgbClr val="C00000"/>
                </a:solidFill>
              </a:rPr>
              <a:t>Tried to put more power into the hands of the people</a:t>
            </a:r>
          </a:p>
          <a:p>
            <a:pPr>
              <a:lnSpc>
                <a:spcPct val="90000"/>
              </a:lnSpc>
            </a:pPr>
            <a:r>
              <a:rPr lang="en-US" sz="2800" dirty="0">
                <a:solidFill>
                  <a:srgbClr val="C00000"/>
                </a:solidFill>
              </a:rPr>
              <a:t>Innovative changes in city government</a:t>
            </a:r>
          </a:p>
          <a:p>
            <a:pPr>
              <a:lnSpc>
                <a:spcPct val="90000"/>
              </a:lnSpc>
              <a:buFontTx/>
              <a:buNone/>
            </a:pPr>
            <a:r>
              <a:rPr lang="en-US" sz="2800" dirty="0"/>
              <a:t>	--city managers and commission model</a:t>
            </a:r>
          </a:p>
          <a:p>
            <a:pPr>
              <a:lnSpc>
                <a:spcPct val="90000"/>
              </a:lnSpc>
            </a:pPr>
            <a:r>
              <a:rPr lang="en-US" sz="2800" dirty="0"/>
              <a:t>The </a:t>
            </a:r>
            <a:r>
              <a:rPr lang="en-US" sz="2800" dirty="0">
                <a:solidFill>
                  <a:srgbClr val="C00000"/>
                </a:solidFill>
              </a:rPr>
              <a:t>Direct Primary</a:t>
            </a:r>
          </a:p>
          <a:p>
            <a:pPr>
              <a:lnSpc>
                <a:spcPct val="90000"/>
              </a:lnSpc>
            </a:pPr>
            <a:r>
              <a:rPr lang="en-US" sz="2800" dirty="0"/>
              <a:t>Initiative, Referendum and Recall</a:t>
            </a:r>
          </a:p>
          <a:p>
            <a:pPr>
              <a:lnSpc>
                <a:spcPct val="90000"/>
              </a:lnSpc>
            </a:pPr>
            <a:r>
              <a:rPr lang="en-US" sz="2800" dirty="0"/>
              <a:t>The Secret Ballot</a:t>
            </a:r>
          </a:p>
          <a:p>
            <a:pPr>
              <a:lnSpc>
                <a:spcPct val="90000"/>
              </a:lnSpc>
            </a:pPr>
            <a:r>
              <a:rPr lang="en-US" sz="2800" dirty="0">
                <a:solidFill>
                  <a:srgbClr val="C00000"/>
                </a:solidFill>
              </a:rPr>
              <a:t>Direct Election of Senators </a:t>
            </a:r>
            <a:r>
              <a:rPr lang="en-US" sz="2800" dirty="0"/>
              <a:t>and the </a:t>
            </a:r>
            <a:r>
              <a:rPr lang="en-US" sz="2800" dirty="0">
                <a:solidFill>
                  <a:srgbClr val="C00000"/>
                </a:solidFill>
              </a:rPr>
              <a:t>Vote for Women</a:t>
            </a:r>
          </a:p>
        </p:txBody>
      </p:sp>
      <p:pic>
        <p:nvPicPr>
          <p:cNvPr id="75778" name="Picture 2"/>
          <p:cNvPicPr>
            <a:picLocks noChangeAspect="1" noChangeArrowheads="1"/>
          </p:cNvPicPr>
          <p:nvPr/>
        </p:nvPicPr>
        <p:blipFill>
          <a:blip r:embed="rId2" cstate="print"/>
          <a:srcRect/>
          <a:stretch>
            <a:fillRect/>
          </a:stretch>
        </p:blipFill>
        <p:spPr bwMode="auto">
          <a:xfrm>
            <a:off x="152400" y="1981200"/>
            <a:ext cx="3428783" cy="4067175"/>
          </a:xfrm>
          <a:prstGeom prst="rect">
            <a:avLst/>
          </a:prstGeom>
          <a:noFill/>
          <a:ln w="9525">
            <a:noFill/>
            <a:miter lim="800000"/>
            <a:headEnd/>
            <a:tailEnd/>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4339">
                                            <p:txEl>
                                              <p:pRg st="1" end="1"/>
                                            </p:txEl>
                                          </p:spTgt>
                                        </p:tgtEl>
                                        <p:attrNameLst>
                                          <p:attrName>style.visibility</p:attrName>
                                        </p:attrNameLst>
                                      </p:cBhvr>
                                      <p:to>
                                        <p:strVal val="visible"/>
                                      </p:to>
                                    </p:set>
                                    <p:anim calcmode="lin" valueType="num">
                                      <p:cBhvr additive="base">
                                        <p:cTn id="13" dur="500" fill="hold"/>
                                        <p:tgtEl>
                                          <p:spTgt spid="1433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43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4339">
                                            <p:txEl>
                                              <p:pRg st="2" end="2"/>
                                            </p:txEl>
                                          </p:spTgt>
                                        </p:tgtEl>
                                        <p:attrNameLst>
                                          <p:attrName>style.visibility</p:attrName>
                                        </p:attrNameLst>
                                      </p:cBhvr>
                                      <p:to>
                                        <p:strVal val="visible"/>
                                      </p:to>
                                    </p:set>
                                    <p:anim calcmode="lin" valueType="num">
                                      <p:cBhvr additive="base">
                                        <p:cTn id="19" dur="500" fill="hold"/>
                                        <p:tgtEl>
                                          <p:spTgt spid="1433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43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4339">
                                            <p:txEl>
                                              <p:pRg st="3" end="3"/>
                                            </p:txEl>
                                          </p:spTgt>
                                        </p:tgtEl>
                                        <p:attrNameLst>
                                          <p:attrName>style.visibility</p:attrName>
                                        </p:attrNameLst>
                                      </p:cBhvr>
                                      <p:to>
                                        <p:strVal val="visible"/>
                                      </p:to>
                                    </p:set>
                                    <p:anim calcmode="lin" valueType="num">
                                      <p:cBhvr additive="base">
                                        <p:cTn id="25" dur="500" fill="hold"/>
                                        <p:tgtEl>
                                          <p:spTgt spid="1433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43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4339">
                                            <p:txEl>
                                              <p:pRg st="4" end="4"/>
                                            </p:txEl>
                                          </p:spTgt>
                                        </p:tgtEl>
                                        <p:attrNameLst>
                                          <p:attrName>style.visibility</p:attrName>
                                        </p:attrNameLst>
                                      </p:cBhvr>
                                      <p:to>
                                        <p:strVal val="visible"/>
                                      </p:to>
                                    </p:set>
                                    <p:anim calcmode="lin" valueType="num">
                                      <p:cBhvr additive="base">
                                        <p:cTn id="31" dur="500" fill="hold"/>
                                        <p:tgtEl>
                                          <p:spTgt spid="1433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433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4339">
                                            <p:txEl>
                                              <p:pRg st="5" end="5"/>
                                            </p:txEl>
                                          </p:spTgt>
                                        </p:tgtEl>
                                        <p:attrNameLst>
                                          <p:attrName>style.visibility</p:attrName>
                                        </p:attrNameLst>
                                      </p:cBhvr>
                                      <p:to>
                                        <p:strVal val="visible"/>
                                      </p:to>
                                    </p:set>
                                    <p:anim calcmode="lin" valueType="num">
                                      <p:cBhvr additive="base">
                                        <p:cTn id="37" dur="500" fill="hold"/>
                                        <p:tgtEl>
                                          <p:spTgt spid="14339">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433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4339">
                                            <p:txEl>
                                              <p:pRg st="6" end="6"/>
                                            </p:txEl>
                                          </p:spTgt>
                                        </p:tgtEl>
                                        <p:attrNameLst>
                                          <p:attrName>style.visibility</p:attrName>
                                        </p:attrNameLst>
                                      </p:cBhvr>
                                      <p:to>
                                        <p:strVal val="visible"/>
                                      </p:to>
                                    </p:set>
                                    <p:anim calcmode="lin" valueType="num">
                                      <p:cBhvr additive="base">
                                        <p:cTn id="43" dur="500" fill="hold"/>
                                        <p:tgtEl>
                                          <p:spTgt spid="14339">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433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0"/>
            <a:ext cx="8229600" cy="1143000"/>
          </a:xfrm>
        </p:spPr>
        <p:txBody>
          <a:bodyPr/>
          <a:lstStyle/>
          <a:p>
            <a:r>
              <a:rPr lang="en-US" sz="6000" b="1" dirty="0">
                <a:effectLst>
                  <a:outerShdw blurRad="38100" dist="38100" dir="2700000" algn="tl">
                    <a:srgbClr val="000000">
                      <a:alpha val="43137"/>
                    </a:srgbClr>
                  </a:outerShdw>
                </a:effectLst>
                <a:latin typeface="Times New Roman" charset="0"/>
              </a:rPr>
              <a:t>Voting</a:t>
            </a:r>
          </a:p>
        </p:txBody>
      </p:sp>
      <p:sp>
        <p:nvSpPr>
          <p:cNvPr id="5123" name="Rectangle 3"/>
          <p:cNvSpPr>
            <a:spLocks noGrp="1" noChangeArrowheads="1"/>
          </p:cNvSpPr>
          <p:nvPr>
            <p:ph idx="1"/>
          </p:nvPr>
        </p:nvSpPr>
        <p:spPr>
          <a:xfrm>
            <a:off x="228600" y="1905000"/>
            <a:ext cx="4648200" cy="4267200"/>
          </a:xfrm>
        </p:spPr>
        <p:txBody>
          <a:bodyPr/>
          <a:lstStyle/>
          <a:p>
            <a:r>
              <a:rPr lang="en-US" sz="2800" dirty="0">
                <a:latin typeface="Times New Roman" charset="0"/>
              </a:rPr>
              <a:t>1880s-1890s—most states adopted the “</a:t>
            </a:r>
            <a:r>
              <a:rPr lang="en-US" sz="2800" dirty="0">
                <a:solidFill>
                  <a:srgbClr val="C00000"/>
                </a:solidFill>
                <a:latin typeface="Times New Roman" charset="0"/>
              </a:rPr>
              <a:t>Secret Ballot System</a:t>
            </a:r>
            <a:r>
              <a:rPr lang="en-US" sz="2800" dirty="0">
                <a:latin typeface="Times New Roman" charset="0"/>
              </a:rPr>
              <a:t>,” known as the </a:t>
            </a:r>
            <a:r>
              <a:rPr lang="en-US" sz="2800" u="sng" dirty="0">
                <a:solidFill>
                  <a:srgbClr val="C00000"/>
                </a:solidFill>
                <a:latin typeface="Times New Roman" charset="0"/>
              </a:rPr>
              <a:t>Australian Ballot</a:t>
            </a:r>
            <a:r>
              <a:rPr lang="en-US" sz="2800" dirty="0">
                <a:latin typeface="Times New Roman" charset="0"/>
              </a:rPr>
              <a:t>.</a:t>
            </a:r>
          </a:p>
          <a:p>
            <a:r>
              <a:rPr lang="en-US" sz="2800" dirty="0">
                <a:latin typeface="Times New Roman" charset="0"/>
              </a:rPr>
              <a:t>Prior to this time, Party Bosses could monitor and shape voting practices because they were the ones to distribute voting “tickets”</a:t>
            </a:r>
          </a:p>
        </p:txBody>
      </p:sp>
      <p:pic>
        <p:nvPicPr>
          <p:cNvPr id="5125" name="Picture 5"/>
          <p:cNvPicPr>
            <a:picLocks noChangeAspect="1" noChangeArrowheads="1"/>
          </p:cNvPicPr>
          <p:nvPr/>
        </p:nvPicPr>
        <p:blipFill>
          <a:blip r:embed="rId2" cstate="print"/>
          <a:srcRect/>
          <a:stretch>
            <a:fillRect/>
          </a:stretch>
        </p:blipFill>
        <p:spPr bwMode="auto">
          <a:xfrm>
            <a:off x="4800600" y="2514600"/>
            <a:ext cx="4145596" cy="26670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5486400"/>
            <a:ext cx="8229600" cy="1143000"/>
          </a:xfrm>
        </p:spPr>
        <p:txBody>
          <a:bodyPr/>
          <a:lstStyle/>
          <a:p>
            <a:pPr algn="l"/>
            <a:r>
              <a:rPr lang="en-US">
                <a:hlinkClick r:id="rId3"/>
              </a:rPr>
              <a:t> </a:t>
            </a:r>
            <a:endParaRPr lang="en-US"/>
          </a:p>
        </p:txBody>
      </p:sp>
      <p:pic>
        <p:nvPicPr>
          <p:cNvPr id="57348" name="Picture 4"/>
          <p:cNvPicPr>
            <a:picLocks noGrp="1" noChangeAspect="1" noChangeArrowheads="1"/>
          </p:cNvPicPr>
          <p:nvPr>
            <p:ph idx="1"/>
          </p:nvPr>
        </p:nvPicPr>
        <p:blipFill>
          <a:blip r:embed="rId4" cstate="print"/>
          <a:srcRect/>
          <a:stretch>
            <a:fillRect/>
          </a:stretch>
        </p:blipFill>
        <p:spPr>
          <a:xfrm>
            <a:off x="1143000" y="228600"/>
            <a:ext cx="7162800" cy="6459538"/>
          </a:xfrm>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81000" y="152400"/>
            <a:ext cx="8229600" cy="1143000"/>
          </a:xfrm>
        </p:spPr>
        <p:txBody>
          <a:bodyPr/>
          <a:lstStyle/>
          <a:p>
            <a:pPr algn="ctr"/>
            <a:r>
              <a:rPr lang="en-US" sz="3600" b="1" dirty="0">
                <a:effectLst>
                  <a:outerShdw blurRad="38100" dist="38100" dir="2700000" algn="tl">
                    <a:srgbClr val="000000">
                      <a:alpha val="43137"/>
                    </a:srgbClr>
                  </a:outerShdw>
                </a:effectLst>
                <a:latin typeface="Times New Roman" charset="0"/>
              </a:rPr>
              <a:t>The Advantages &amp; </a:t>
            </a:r>
            <a:r>
              <a:rPr lang="en-US" sz="3600" b="1" dirty="0" smtClean="0">
                <a:effectLst>
                  <a:outerShdw blurRad="38100" dist="38100" dir="2700000" algn="tl">
                    <a:srgbClr val="000000">
                      <a:alpha val="43137"/>
                    </a:srgbClr>
                  </a:outerShdw>
                </a:effectLst>
                <a:latin typeface="Times New Roman" charset="0"/>
              </a:rPr>
              <a:t/>
            </a:r>
            <a:br>
              <a:rPr lang="en-US" sz="3600" b="1" dirty="0" smtClean="0">
                <a:effectLst>
                  <a:outerShdw blurRad="38100" dist="38100" dir="2700000" algn="tl">
                    <a:srgbClr val="000000">
                      <a:alpha val="43137"/>
                    </a:srgbClr>
                  </a:outerShdw>
                </a:effectLst>
                <a:latin typeface="Times New Roman" charset="0"/>
              </a:rPr>
            </a:br>
            <a:r>
              <a:rPr lang="en-US" sz="3600" b="1" dirty="0" smtClean="0">
                <a:effectLst>
                  <a:outerShdw blurRad="38100" dist="38100" dir="2700000" algn="tl">
                    <a:srgbClr val="000000">
                      <a:alpha val="43137"/>
                    </a:srgbClr>
                  </a:outerShdw>
                </a:effectLst>
                <a:latin typeface="Times New Roman" charset="0"/>
              </a:rPr>
              <a:t>Significance </a:t>
            </a:r>
            <a:r>
              <a:rPr lang="en-US" sz="3600" b="1" dirty="0">
                <a:effectLst>
                  <a:outerShdw blurRad="38100" dist="38100" dir="2700000" algn="tl">
                    <a:srgbClr val="000000">
                      <a:alpha val="43137"/>
                    </a:srgbClr>
                  </a:outerShdw>
                </a:effectLst>
                <a:latin typeface="Times New Roman" charset="0"/>
              </a:rPr>
              <a:t>of the Secret </a:t>
            </a:r>
            <a:r>
              <a:rPr lang="en-US" sz="3600" b="1" dirty="0" smtClean="0">
                <a:effectLst>
                  <a:outerShdw blurRad="38100" dist="38100" dir="2700000" algn="tl">
                    <a:srgbClr val="000000">
                      <a:alpha val="43137"/>
                    </a:srgbClr>
                  </a:outerShdw>
                </a:effectLst>
                <a:latin typeface="Times New Roman" charset="0"/>
              </a:rPr>
              <a:t>Ballot</a:t>
            </a:r>
            <a:endParaRPr lang="en-US" sz="4000" dirty="0">
              <a:latin typeface="Times New Roman" charset="0"/>
            </a:endParaRPr>
          </a:p>
        </p:txBody>
      </p:sp>
      <p:sp>
        <p:nvSpPr>
          <p:cNvPr id="8195" name="Rectangle 3"/>
          <p:cNvSpPr>
            <a:spLocks noGrp="1" noChangeArrowheads="1"/>
          </p:cNvSpPr>
          <p:nvPr>
            <p:ph idx="1"/>
          </p:nvPr>
        </p:nvSpPr>
        <p:spPr>
          <a:xfrm>
            <a:off x="0" y="1447800"/>
            <a:ext cx="5235575" cy="4962525"/>
          </a:xfrm>
        </p:spPr>
        <p:txBody>
          <a:bodyPr/>
          <a:lstStyle/>
          <a:p>
            <a:pPr lvl="1"/>
            <a:r>
              <a:rPr lang="en-US" sz="3200" dirty="0">
                <a:latin typeface="Times New Roman" charset="0"/>
              </a:rPr>
              <a:t>Ballots were printed by the government</a:t>
            </a:r>
          </a:p>
          <a:p>
            <a:pPr lvl="1"/>
            <a:r>
              <a:rPr lang="en-US" sz="3200" dirty="0">
                <a:latin typeface="Times New Roman" charset="0"/>
              </a:rPr>
              <a:t>Voters filled out/cast ballots in </a:t>
            </a:r>
            <a:r>
              <a:rPr lang="en-US" sz="3200" dirty="0" smtClean="0">
                <a:latin typeface="Times New Roman" charset="0"/>
              </a:rPr>
              <a:t>secrecy</a:t>
            </a:r>
            <a:endParaRPr lang="en-US" sz="3200" dirty="0">
              <a:solidFill>
                <a:srgbClr val="FF0000"/>
              </a:solidFill>
              <a:latin typeface="Times New Roman" charset="0"/>
            </a:endParaRPr>
          </a:p>
          <a:p>
            <a:pPr lvl="1"/>
            <a:r>
              <a:rPr lang="en-US" sz="3200" dirty="0">
                <a:solidFill>
                  <a:srgbClr val="C00000"/>
                </a:solidFill>
                <a:latin typeface="Times New Roman" charset="0"/>
              </a:rPr>
              <a:t>Significance—chipped away at the power of political bosses and political parties and increased the power of the </a:t>
            </a:r>
            <a:r>
              <a:rPr lang="en-US" sz="3200" dirty="0" smtClean="0">
                <a:solidFill>
                  <a:srgbClr val="C00000"/>
                </a:solidFill>
                <a:latin typeface="Times New Roman" charset="0"/>
              </a:rPr>
              <a:t>voter.</a:t>
            </a:r>
            <a:endParaRPr lang="en-US" sz="3200" dirty="0">
              <a:solidFill>
                <a:srgbClr val="C00000"/>
              </a:solidFill>
              <a:latin typeface="Times New Roman" charset="0"/>
            </a:endParaRPr>
          </a:p>
        </p:txBody>
      </p:sp>
      <p:pic>
        <p:nvPicPr>
          <p:cNvPr id="8196" name="Picture 4"/>
          <p:cNvPicPr>
            <a:picLocks noChangeAspect="1" noChangeArrowheads="1"/>
          </p:cNvPicPr>
          <p:nvPr/>
        </p:nvPicPr>
        <p:blipFill>
          <a:blip r:embed="rId2" cstate="print"/>
          <a:srcRect/>
          <a:stretch>
            <a:fillRect/>
          </a:stretch>
        </p:blipFill>
        <p:spPr bwMode="auto">
          <a:xfrm>
            <a:off x="4953000" y="2209800"/>
            <a:ext cx="4003729" cy="3048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Political Machines</a:t>
            </a:r>
          </a:p>
        </p:txBody>
      </p:sp>
      <p:sp>
        <p:nvSpPr>
          <p:cNvPr id="9219" name="Rectangle 3"/>
          <p:cNvSpPr>
            <a:spLocks noGrp="1" noChangeArrowheads="1"/>
          </p:cNvSpPr>
          <p:nvPr>
            <p:ph type="body" idx="1"/>
          </p:nvPr>
        </p:nvSpPr>
        <p:spPr/>
        <p:txBody>
          <a:bodyPr/>
          <a:lstStyle/>
          <a:p>
            <a:pPr>
              <a:lnSpc>
                <a:spcPct val="90000"/>
              </a:lnSpc>
            </a:pPr>
            <a:r>
              <a:rPr lang="en-US" sz="2800"/>
              <a:t>Political Machines were </a:t>
            </a:r>
            <a:r>
              <a:rPr lang="en-US" sz="2800" b="1" u="sng"/>
              <a:t>powerful organizations linked to political parties.</a:t>
            </a:r>
            <a:r>
              <a:rPr lang="en-US" sz="2800"/>
              <a:t> These groups controlled local government in many cities.</a:t>
            </a:r>
          </a:p>
          <a:p>
            <a:pPr>
              <a:lnSpc>
                <a:spcPct val="90000"/>
              </a:lnSpc>
            </a:pPr>
            <a:r>
              <a:rPr lang="en-US" sz="2800"/>
              <a:t>These groups were controlled by a </a:t>
            </a:r>
            <a:r>
              <a:rPr lang="en-US" sz="2800" b="1" u="sng"/>
              <a:t>Political Boss</a:t>
            </a:r>
            <a:r>
              <a:rPr lang="en-US" sz="2800"/>
              <a:t>. They gained votes for their parties by doing favors for people. </a:t>
            </a:r>
          </a:p>
          <a:p>
            <a:pPr>
              <a:lnSpc>
                <a:spcPct val="90000"/>
              </a:lnSpc>
            </a:pPr>
            <a:r>
              <a:rPr lang="en-US" sz="2800"/>
              <a:t>They would offer turkey dinners and summer boat rides, and offer jobs to immigrants in return for votes.</a:t>
            </a:r>
          </a:p>
          <a:p>
            <a:pPr>
              <a:lnSpc>
                <a:spcPct val="90000"/>
              </a:lnSpc>
            </a:pPr>
            <a:r>
              <a:rPr lang="en-US" sz="2800"/>
              <a:t>Many political bosses were dishonest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3" name="Picture 3"/>
          <p:cNvPicPr>
            <a:picLocks noGrp="1" noChangeAspect="1" noChangeArrowheads="1"/>
          </p:cNvPicPr>
          <p:nvPr>
            <p:ph idx="1"/>
          </p:nvPr>
        </p:nvPicPr>
        <p:blipFill>
          <a:blip r:embed="rId3" cstate="print"/>
          <a:srcRect/>
          <a:stretch>
            <a:fillRect/>
          </a:stretch>
        </p:blipFill>
        <p:spPr>
          <a:xfrm>
            <a:off x="381000" y="685800"/>
            <a:ext cx="8382000" cy="5943600"/>
          </a:xfrm>
          <a:noFill/>
        </p:spPr>
      </p:pic>
      <p:sp>
        <p:nvSpPr>
          <p:cNvPr id="56324" name="Text Box 4"/>
          <p:cNvSpPr txBox="1">
            <a:spLocks noChangeArrowheads="1"/>
          </p:cNvSpPr>
          <p:nvPr/>
        </p:nvSpPr>
        <p:spPr bwMode="auto">
          <a:xfrm>
            <a:off x="0" y="0"/>
            <a:ext cx="9144000" cy="641350"/>
          </a:xfrm>
          <a:prstGeom prst="rect">
            <a:avLst/>
          </a:prstGeom>
          <a:noFill/>
          <a:ln w="9525">
            <a:noFill/>
            <a:miter lim="800000"/>
            <a:headEnd/>
            <a:tailEnd/>
          </a:ln>
          <a:effectLst/>
        </p:spPr>
        <p:txBody>
          <a:bodyPr>
            <a:spAutoFit/>
          </a:bodyPr>
          <a:lstStyle/>
          <a:p>
            <a:pPr algn="ctr"/>
            <a:r>
              <a:rPr lang="en-US" sz="3600" b="1" dirty="0">
                <a:solidFill>
                  <a:schemeClr val="bg1"/>
                </a:solidFill>
                <a:effectLst>
                  <a:outerShdw blurRad="38100" dist="38100" dir="2700000" algn="tl">
                    <a:srgbClr val="000000">
                      <a:alpha val="43137"/>
                    </a:srgbClr>
                  </a:outerShdw>
                </a:effectLst>
              </a:rPr>
              <a:t>Corruption in the Cities: The Political Boss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Mob Mentality</a:t>
            </a:r>
          </a:p>
        </p:txBody>
      </p:sp>
      <p:sp>
        <p:nvSpPr>
          <p:cNvPr id="10243" name="Rectangle 3"/>
          <p:cNvSpPr>
            <a:spLocks noGrp="1" noChangeArrowheads="1"/>
          </p:cNvSpPr>
          <p:nvPr>
            <p:ph type="body" idx="1"/>
          </p:nvPr>
        </p:nvSpPr>
        <p:spPr/>
        <p:txBody>
          <a:bodyPr/>
          <a:lstStyle/>
          <a:p>
            <a:pPr>
              <a:lnSpc>
                <a:spcPct val="90000"/>
              </a:lnSpc>
            </a:pPr>
            <a:r>
              <a:rPr lang="en-US" sz="2800"/>
              <a:t>Corrupt politicians found numerous ways to make money. </a:t>
            </a:r>
          </a:p>
          <a:p>
            <a:pPr>
              <a:lnSpc>
                <a:spcPct val="90000"/>
              </a:lnSpc>
            </a:pPr>
            <a:r>
              <a:rPr lang="en-US" sz="2800"/>
              <a:t>They received </a:t>
            </a:r>
            <a:r>
              <a:rPr lang="en-US" sz="2800" b="1" u="sng"/>
              <a:t>Kickbacks</a:t>
            </a:r>
            <a:r>
              <a:rPr lang="en-US" sz="2800"/>
              <a:t>.</a:t>
            </a:r>
          </a:p>
          <a:p>
            <a:pPr>
              <a:lnSpc>
                <a:spcPct val="90000"/>
              </a:lnSpc>
            </a:pPr>
            <a:r>
              <a:rPr lang="en-US" sz="2800"/>
              <a:t>Sometimes contractors would overcharge for a project and give the extra money to the political boss</a:t>
            </a:r>
          </a:p>
          <a:p>
            <a:pPr>
              <a:lnSpc>
                <a:spcPct val="90000"/>
              </a:lnSpc>
            </a:pPr>
            <a:r>
              <a:rPr lang="en-US" sz="2800"/>
              <a:t>EXAMPLE: At times people in city governments would gain knowledge of land to be used for highways, buy the land before the public knew about it, and sell it back to receive a higher profit.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Boss Tweed</a:t>
            </a:r>
          </a:p>
        </p:txBody>
      </p:sp>
      <p:sp>
        <p:nvSpPr>
          <p:cNvPr id="14339" name="Rectangle 3"/>
          <p:cNvSpPr>
            <a:spLocks noGrp="1" noChangeArrowheads="1"/>
          </p:cNvSpPr>
          <p:nvPr>
            <p:ph type="body" idx="1"/>
          </p:nvPr>
        </p:nvSpPr>
        <p:spPr>
          <a:xfrm>
            <a:off x="0" y="1600200"/>
            <a:ext cx="5692775" cy="4962525"/>
          </a:xfrm>
        </p:spPr>
        <p:txBody>
          <a:bodyPr/>
          <a:lstStyle/>
          <a:p>
            <a:pPr>
              <a:lnSpc>
                <a:spcPct val="90000"/>
              </a:lnSpc>
            </a:pPr>
            <a:r>
              <a:rPr lang="en-US" sz="2400" dirty="0"/>
              <a:t>Boss Tweed headed New York City’s political machine in the 1860’s and 1870’s.</a:t>
            </a:r>
          </a:p>
          <a:p>
            <a:pPr>
              <a:lnSpc>
                <a:spcPct val="90000"/>
              </a:lnSpc>
            </a:pPr>
            <a:r>
              <a:rPr lang="en-US" sz="2400" dirty="0"/>
              <a:t>Tweed was so powerful he controlled the police, courts, and some newspapers.</a:t>
            </a:r>
          </a:p>
          <a:p>
            <a:pPr>
              <a:lnSpc>
                <a:spcPct val="90000"/>
              </a:lnSpc>
            </a:pPr>
            <a:r>
              <a:rPr lang="en-US" sz="2400" dirty="0"/>
              <a:t>He collected millions of dollars in illegal payments.</a:t>
            </a:r>
          </a:p>
          <a:p>
            <a:pPr>
              <a:lnSpc>
                <a:spcPct val="90000"/>
              </a:lnSpc>
            </a:pPr>
            <a:r>
              <a:rPr lang="en-US" sz="2400" dirty="0"/>
              <a:t>Political Cartoonist </a:t>
            </a:r>
            <a:r>
              <a:rPr lang="en-US" sz="2400" b="1" u="sng" dirty="0"/>
              <a:t>Thomas Nast</a:t>
            </a:r>
            <a:r>
              <a:rPr lang="en-US" sz="2400" dirty="0"/>
              <a:t> exposed Tweed’s operations in his newspaper, </a:t>
            </a:r>
            <a:r>
              <a:rPr lang="en-US" sz="2400" i="1" dirty="0"/>
              <a:t>Harpers Weekly.</a:t>
            </a:r>
          </a:p>
          <a:p>
            <a:pPr>
              <a:lnSpc>
                <a:spcPct val="90000"/>
              </a:lnSpc>
            </a:pPr>
            <a:r>
              <a:rPr lang="en-US" sz="2400" dirty="0"/>
              <a:t>Tweed was sentenced to prison</a:t>
            </a:r>
          </a:p>
        </p:txBody>
      </p:sp>
      <p:pic>
        <p:nvPicPr>
          <p:cNvPr id="76802" name="Picture 2"/>
          <p:cNvPicPr>
            <a:picLocks noChangeAspect="1" noChangeArrowheads="1"/>
          </p:cNvPicPr>
          <p:nvPr/>
        </p:nvPicPr>
        <p:blipFill>
          <a:blip r:embed="rId3" cstate="print"/>
          <a:srcRect/>
          <a:stretch>
            <a:fillRect/>
          </a:stretch>
        </p:blipFill>
        <p:spPr bwMode="auto">
          <a:xfrm>
            <a:off x="5791200" y="838200"/>
            <a:ext cx="3048000" cy="2286000"/>
          </a:xfrm>
          <a:prstGeom prst="rect">
            <a:avLst/>
          </a:prstGeom>
          <a:noFill/>
          <a:ln w="9525">
            <a:noFill/>
            <a:miter lim="800000"/>
            <a:headEnd/>
            <a:tailEnd/>
          </a:ln>
        </p:spPr>
      </p:pic>
      <p:sp>
        <p:nvSpPr>
          <p:cNvPr id="5" name="Rectangle 4"/>
          <p:cNvSpPr/>
          <p:nvPr/>
        </p:nvSpPr>
        <p:spPr>
          <a:xfrm>
            <a:off x="5791200" y="3048000"/>
            <a:ext cx="3048000" cy="1754326"/>
          </a:xfrm>
          <a:prstGeom prst="rect">
            <a:avLst/>
          </a:prstGeom>
          <a:solidFill>
            <a:schemeClr val="bg1"/>
          </a:solidFill>
        </p:spPr>
        <p:txBody>
          <a:bodyPr wrap="square">
            <a:spAutoFit/>
          </a:bodyPr>
          <a:lstStyle/>
          <a:p>
            <a:pPr algn="ctr"/>
            <a:r>
              <a:rPr lang="en-US" b="1" dirty="0" smtClean="0"/>
              <a:t>In addition to housing the Department of Education's headquarters, Tweed Courthouse also has six classrooms on its ground floor. </a:t>
            </a:r>
            <a:endParaRPr lang="en-US"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endParaRPr lang="en-US"/>
          </a:p>
        </p:txBody>
      </p:sp>
      <p:sp>
        <p:nvSpPr>
          <p:cNvPr id="112643" name="Rectangle 3"/>
          <p:cNvSpPr>
            <a:spLocks noGrp="1" noChangeArrowheads="1"/>
          </p:cNvSpPr>
          <p:nvPr>
            <p:ph type="body" idx="1"/>
          </p:nvPr>
        </p:nvSpPr>
        <p:spPr/>
        <p:txBody>
          <a:bodyPr/>
          <a:lstStyle/>
          <a:p>
            <a:endParaRPr lang="en-US"/>
          </a:p>
        </p:txBody>
      </p:sp>
      <p:pic>
        <p:nvPicPr>
          <p:cNvPr id="112644" name="Picture 4" descr="C:\Documents and Settings\Ryan Poore\Desktop\Teaching Materials\8th Grade Materials\Unit 2\Chapter 21\Boss_Tweed,_Nast.jpg"/>
          <p:cNvPicPr>
            <a:picLocks noChangeAspect="1" noChangeArrowheads="1"/>
          </p:cNvPicPr>
          <p:nvPr/>
        </p:nvPicPr>
        <p:blipFill>
          <a:blip r:embed="rId3" cstate="print"/>
          <a:srcRect/>
          <a:stretch>
            <a:fillRect/>
          </a:stretch>
        </p:blipFill>
        <p:spPr bwMode="auto">
          <a:xfrm>
            <a:off x="1066800" y="-195263"/>
            <a:ext cx="6686550" cy="724852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bosstweed.wmv">
            <a:hlinkClick r:id="" action="ppaction://media"/>
          </p:cNvPr>
          <p:cNvPicPr>
            <a:picLocks noRot="1" noChangeAspect="1"/>
          </p:cNvPicPr>
          <p:nvPr>
            <a:videoFile r:link="rId1"/>
          </p:nvPr>
        </p:nvPicPr>
        <p:blipFill>
          <a:blip r:embed="rId3" cstate="print"/>
          <a:stretch>
            <a:fillRect/>
          </a:stretch>
        </p:blipFill>
        <p:spPr>
          <a:xfrm>
            <a:off x="914400" y="990600"/>
            <a:ext cx="7281300" cy="411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0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Spoils System</a:t>
            </a:r>
          </a:p>
        </p:txBody>
      </p:sp>
      <p:sp>
        <p:nvSpPr>
          <p:cNvPr id="16387" name="Rectangle 3"/>
          <p:cNvSpPr>
            <a:spLocks noGrp="1" noChangeArrowheads="1"/>
          </p:cNvSpPr>
          <p:nvPr>
            <p:ph type="body" idx="1"/>
          </p:nvPr>
        </p:nvSpPr>
        <p:spPr/>
        <p:txBody>
          <a:bodyPr/>
          <a:lstStyle/>
          <a:p>
            <a:pPr>
              <a:lnSpc>
                <a:spcPct val="90000"/>
              </a:lnSpc>
            </a:pPr>
            <a:r>
              <a:rPr lang="en-US" sz="2800"/>
              <a:t>The Spoils System (Patronage)– </a:t>
            </a:r>
            <a:r>
              <a:rPr lang="en-US" sz="2800" b="1" u="sng"/>
              <a:t>rewarding political supporters with jobs and favors</a:t>
            </a:r>
            <a:r>
              <a:rPr lang="en-US" sz="2800"/>
              <a:t>. Was common since Andrew Jackson.</a:t>
            </a:r>
          </a:p>
          <a:p>
            <a:pPr>
              <a:lnSpc>
                <a:spcPct val="90000"/>
              </a:lnSpc>
            </a:pPr>
            <a:r>
              <a:rPr lang="en-US" sz="2800"/>
              <a:t>President Rutherford B. Hayes and James Garfield tried to change the spoils system, and supported </a:t>
            </a:r>
            <a:r>
              <a:rPr lang="en-US" sz="2800" b="1" u="sng"/>
              <a:t>Civil Service</a:t>
            </a:r>
            <a:r>
              <a:rPr lang="en-US" sz="2800"/>
              <a:t>- the body of no elected government workers. </a:t>
            </a:r>
          </a:p>
          <a:p>
            <a:pPr>
              <a:lnSpc>
                <a:spcPct val="90000"/>
              </a:lnSpc>
            </a:pPr>
            <a:r>
              <a:rPr lang="en-US" sz="2800"/>
              <a:t>Garfield believed people should be appointed to jobs based on </a:t>
            </a:r>
            <a:r>
              <a:rPr lang="en-US" sz="2800" b="1" u="sng"/>
              <a:t>qualifications</a:t>
            </a:r>
            <a:r>
              <a:rPr lang="en-US" sz="2800"/>
              <a:t>, not on who supported who.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Spoils </a:t>
            </a:r>
            <a:r>
              <a:rPr lang="en-US" b="1" dirty="0" smtClean="0">
                <a:effectLst>
                  <a:outerShdw blurRad="38100" dist="38100" dir="2700000" algn="tl">
                    <a:srgbClr val="000000">
                      <a:alpha val="43137"/>
                    </a:srgbClr>
                  </a:outerShdw>
                </a:effectLst>
              </a:rPr>
              <a:t>System</a:t>
            </a:r>
            <a:endParaRPr lang="en-US" b="1" dirty="0">
              <a:effectLst>
                <a:outerShdw blurRad="38100" dist="38100" dir="2700000" algn="tl">
                  <a:srgbClr val="000000">
                    <a:alpha val="43137"/>
                  </a:srgbClr>
                </a:outerShdw>
              </a:effectLst>
            </a:endParaRPr>
          </a:p>
        </p:txBody>
      </p:sp>
      <p:sp>
        <p:nvSpPr>
          <p:cNvPr id="18435" name="Rectangle 3"/>
          <p:cNvSpPr>
            <a:spLocks noGrp="1" noChangeArrowheads="1"/>
          </p:cNvSpPr>
          <p:nvPr>
            <p:ph type="body" sz="half" idx="2"/>
          </p:nvPr>
        </p:nvSpPr>
        <p:spPr>
          <a:xfrm>
            <a:off x="4572000" y="1524000"/>
            <a:ext cx="4024312" cy="4114800"/>
          </a:xfrm>
        </p:spPr>
        <p:txBody>
          <a:bodyPr/>
          <a:lstStyle/>
          <a:p>
            <a:pPr>
              <a:lnSpc>
                <a:spcPct val="90000"/>
              </a:lnSpc>
            </a:pPr>
            <a:r>
              <a:rPr lang="en-US" sz="2400" dirty="0" smtClean="0"/>
              <a:t>President Garfield </a:t>
            </a:r>
            <a:r>
              <a:rPr lang="en-US" sz="2400" dirty="0"/>
              <a:t>was assassinated by an unsuccessful office seeker in 1881 before he could launch his reforms.</a:t>
            </a:r>
          </a:p>
          <a:p>
            <a:pPr>
              <a:lnSpc>
                <a:spcPct val="90000"/>
              </a:lnSpc>
            </a:pPr>
            <a:r>
              <a:rPr lang="en-US" sz="2400" dirty="0"/>
              <a:t>Chester A. Arthur succeeded Garfield.</a:t>
            </a:r>
          </a:p>
          <a:p>
            <a:pPr>
              <a:lnSpc>
                <a:spcPct val="90000"/>
              </a:lnSpc>
            </a:pPr>
            <a:r>
              <a:rPr lang="en-US" sz="2400" dirty="0"/>
              <a:t>He set up the </a:t>
            </a:r>
            <a:r>
              <a:rPr lang="en-US" sz="2400" b="1" u="sng" dirty="0"/>
              <a:t>Civil Service Commission</a:t>
            </a:r>
            <a:r>
              <a:rPr lang="en-US" sz="2400" dirty="0"/>
              <a:t>.</a:t>
            </a:r>
          </a:p>
          <a:p>
            <a:pPr>
              <a:lnSpc>
                <a:spcPct val="90000"/>
              </a:lnSpc>
            </a:pPr>
            <a:r>
              <a:rPr lang="en-US" sz="2400" dirty="0"/>
              <a:t>This commission set up exams for people who wanted government jobs.</a:t>
            </a:r>
          </a:p>
        </p:txBody>
      </p:sp>
      <p:pic>
        <p:nvPicPr>
          <p:cNvPr id="18438" name="Picture 6" descr="C:\Documents and Settings\Ryan Poore\Desktop\Teaching Materials\8th Grade Materials\Unit 2\Chapter 21\pictures Chapter 21\GarfieldAssasination.jpg"/>
          <p:cNvPicPr>
            <a:picLocks noGrp="1" noChangeAspect="1" noChangeArrowheads="1"/>
          </p:cNvPicPr>
          <p:nvPr>
            <p:ph type="clipArt" sz="half" idx="1"/>
          </p:nvPr>
        </p:nvPicPr>
        <p:blipFill>
          <a:blip r:embed="rId3" cstate="print"/>
          <a:srcRect/>
          <a:stretch>
            <a:fillRect/>
          </a:stretch>
        </p:blipFill>
        <p:spPr>
          <a:xfrm>
            <a:off x="498475" y="1941513"/>
            <a:ext cx="3684588" cy="4114800"/>
          </a:xfrm>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304800" y="457200"/>
            <a:ext cx="8642350" cy="868363"/>
          </a:xfrm>
        </p:spPr>
        <p:txBody>
          <a:bodyPr/>
          <a:lstStyle/>
          <a:p>
            <a:r>
              <a:rPr lang="en-US" sz="4000" b="1" dirty="0">
                <a:effectLst>
                  <a:outerShdw blurRad="38100" dist="38100" dir="2700000" algn="tl">
                    <a:srgbClr val="000000">
                      <a:alpha val="43137"/>
                    </a:srgbClr>
                  </a:outerShdw>
                </a:effectLst>
                <a:latin typeface="Times New Roman" charset="0"/>
              </a:rPr>
              <a:t>Two Important Changes in </a:t>
            </a:r>
            <a:r>
              <a:rPr lang="en-US" sz="4000" b="1" dirty="0" smtClean="0">
                <a:effectLst>
                  <a:outerShdw blurRad="38100" dist="38100" dir="2700000" algn="tl">
                    <a:srgbClr val="000000">
                      <a:alpha val="43137"/>
                    </a:srgbClr>
                  </a:outerShdw>
                </a:effectLst>
                <a:latin typeface="Times New Roman" charset="0"/>
              </a:rPr>
              <a:t/>
            </a:r>
            <a:br>
              <a:rPr lang="en-US" sz="4000" b="1" dirty="0" smtClean="0">
                <a:effectLst>
                  <a:outerShdw blurRad="38100" dist="38100" dir="2700000" algn="tl">
                    <a:srgbClr val="000000">
                      <a:alpha val="43137"/>
                    </a:srgbClr>
                  </a:outerShdw>
                </a:effectLst>
                <a:latin typeface="Times New Roman" charset="0"/>
              </a:rPr>
            </a:br>
            <a:r>
              <a:rPr lang="en-US" sz="4000" b="1" dirty="0" smtClean="0">
                <a:effectLst>
                  <a:outerShdw blurRad="38100" dist="38100" dir="2700000" algn="tl">
                    <a:srgbClr val="000000">
                      <a:alpha val="43137"/>
                    </a:srgbClr>
                  </a:outerShdw>
                </a:effectLst>
                <a:latin typeface="Times New Roman" charset="0"/>
              </a:rPr>
              <a:t>State </a:t>
            </a:r>
            <a:r>
              <a:rPr lang="en-US" sz="4000" b="1" dirty="0">
                <a:effectLst>
                  <a:outerShdw blurRad="38100" dist="38100" dir="2700000" algn="tl">
                    <a:srgbClr val="000000">
                      <a:alpha val="43137"/>
                    </a:srgbClr>
                  </a:outerShdw>
                </a:effectLst>
                <a:latin typeface="Times New Roman" charset="0"/>
              </a:rPr>
              <a:t>Governance</a:t>
            </a:r>
          </a:p>
        </p:txBody>
      </p:sp>
      <p:sp>
        <p:nvSpPr>
          <p:cNvPr id="62467" name="Rectangle 3"/>
          <p:cNvSpPr>
            <a:spLocks noGrp="1" noChangeArrowheads="1"/>
          </p:cNvSpPr>
          <p:nvPr>
            <p:ph idx="1"/>
          </p:nvPr>
        </p:nvSpPr>
        <p:spPr>
          <a:xfrm>
            <a:off x="304800" y="1447800"/>
            <a:ext cx="8534400" cy="5105400"/>
          </a:xfrm>
        </p:spPr>
        <p:txBody>
          <a:bodyPr/>
          <a:lstStyle/>
          <a:p>
            <a:r>
              <a:rPr lang="en-US" b="1" dirty="0">
                <a:solidFill>
                  <a:srgbClr val="C00000"/>
                </a:solidFill>
                <a:effectLst>
                  <a:outerShdw blurRad="38100" dist="38100" dir="2700000" algn="tl">
                    <a:srgbClr val="000000">
                      <a:alpha val="43137"/>
                    </a:srgbClr>
                  </a:outerShdw>
                </a:effectLst>
                <a:latin typeface="Times New Roman" charset="0"/>
              </a:rPr>
              <a:t>Initiative</a:t>
            </a:r>
            <a:r>
              <a:rPr lang="en-US" dirty="0">
                <a:latin typeface="Times New Roman" charset="0"/>
              </a:rPr>
              <a:t>—</a:t>
            </a:r>
          </a:p>
          <a:p>
            <a:pPr lvl="1"/>
            <a:r>
              <a:rPr lang="en-US" dirty="0">
                <a:latin typeface="Times New Roman" charset="0"/>
              </a:rPr>
              <a:t>Allowed reformers to circumvent state legislatures by submitting new legislation directly to the voters in general elections</a:t>
            </a:r>
          </a:p>
          <a:p>
            <a:r>
              <a:rPr lang="en-US" b="1" dirty="0">
                <a:solidFill>
                  <a:srgbClr val="C00000"/>
                </a:solidFill>
                <a:effectLst>
                  <a:outerShdw blurRad="38100" dist="38100" dir="2700000" algn="tl">
                    <a:srgbClr val="000000">
                      <a:alpha val="43137"/>
                    </a:srgbClr>
                  </a:outerShdw>
                </a:effectLst>
                <a:latin typeface="Times New Roman" charset="0"/>
              </a:rPr>
              <a:t>Referendum</a:t>
            </a:r>
            <a:r>
              <a:rPr lang="en-US" dirty="0">
                <a:latin typeface="Times New Roman" charset="0"/>
              </a:rPr>
              <a:t>—</a:t>
            </a:r>
          </a:p>
          <a:p>
            <a:pPr lvl="1"/>
            <a:r>
              <a:rPr lang="en-US" dirty="0">
                <a:latin typeface="Times New Roman" charset="0"/>
              </a:rPr>
              <a:t>Provided a method by which actions of the legislature could be returned to the electorate for approval </a:t>
            </a:r>
          </a:p>
          <a:p>
            <a:pPr lvl="2"/>
            <a:r>
              <a:rPr lang="en-US" dirty="0">
                <a:latin typeface="Times New Roman" charset="0"/>
              </a:rPr>
              <a:t>(i.e. city budget, school budget, laws that affected residents of the state)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latin typeface="Times New Roman" charset="0"/>
              </a:rPr>
              <a:t>Direct Primary</a:t>
            </a:r>
          </a:p>
        </p:txBody>
      </p:sp>
      <p:sp>
        <p:nvSpPr>
          <p:cNvPr id="63491" name="Rectangle 3"/>
          <p:cNvSpPr>
            <a:spLocks noGrp="1" noChangeArrowheads="1"/>
          </p:cNvSpPr>
          <p:nvPr>
            <p:ph idx="1"/>
          </p:nvPr>
        </p:nvSpPr>
        <p:spPr/>
        <p:txBody>
          <a:bodyPr/>
          <a:lstStyle/>
          <a:p>
            <a:r>
              <a:rPr lang="en-US" b="1" dirty="0">
                <a:solidFill>
                  <a:srgbClr val="C00000"/>
                </a:solidFill>
                <a:effectLst>
                  <a:outerShdw blurRad="38100" dist="38100" dir="2700000" algn="tl">
                    <a:srgbClr val="000000">
                      <a:alpha val="43137"/>
                    </a:srgbClr>
                  </a:outerShdw>
                </a:effectLst>
                <a:latin typeface="Times New Roman" charset="0"/>
              </a:rPr>
              <a:t>Direct Primary</a:t>
            </a:r>
            <a:r>
              <a:rPr lang="en-US" dirty="0">
                <a:latin typeface="Times New Roman" charset="0"/>
              </a:rPr>
              <a:t>—</a:t>
            </a:r>
          </a:p>
          <a:p>
            <a:pPr lvl="1"/>
            <a:r>
              <a:rPr lang="en-US" dirty="0">
                <a:latin typeface="Times New Roman" charset="0"/>
              </a:rPr>
              <a:t>Took selection of a candidate out of the hands of the party bosses</a:t>
            </a:r>
          </a:p>
          <a:p>
            <a:pPr lvl="1"/>
            <a:r>
              <a:rPr lang="en-US" dirty="0">
                <a:latin typeface="Times New Roman" charset="0"/>
              </a:rPr>
              <a:t>Primaries would determine which candidate for a particular political office would run as the party’s candidate</a:t>
            </a:r>
          </a:p>
          <a:p>
            <a:pPr lvl="1"/>
            <a:r>
              <a:rPr lang="en-US" dirty="0">
                <a:latin typeface="Times New Roman" charset="0"/>
              </a:rPr>
              <a:t>The South:  used direct primaries to regulate/limit black voting and instituted “black primaries”</a:t>
            </a:r>
          </a:p>
          <a:p>
            <a:pPr lvl="1"/>
            <a:endParaRPr lang="en-US" dirty="0">
              <a:latin typeface="Times New Roman"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52400" y="304800"/>
            <a:ext cx="8534400" cy="990600"/>
          </a:xfrm>
        </p:spPr>
        <p:txBody>
          <a:bodyPr/>
          <a:lstStyle/>
          <a:p>
            <a:r>
              <a:rPr lang="en-US" sz="3200" b="1" dirty="0">
                <a:latin typeface="Times New Roman" charset="0"/>
              </a:rPr>
              <a:t>The 17</a:t>
            </a:r>
            <a:r>
              <a:rPr lang="en-US" sz="3200" b="1" baseline="30000" dirty="0">
                <a:latin typeface="Times New Roman" charset="0"/>
              </a:rPr>
              <a:t>th</a:t>
            </a:r>
            <a:r>
              <a:rPr lang="en-US" sz="3200" b="1" dirty="0">
                <a:latin typeface="Times New Roman" charset="0"/>
              </a:rPr>
              <a:t> </a:t>
            </a:r>
            <a:r>
              <a:rPr lang="en-US" sz="3200" b="1" dirty="0" smtClean="0">
                <a:latin typeface="Times New Roman" charset="0"/>
              </a:rPr>
              <a:t>Amendment</a:t>
            </a:r>
            <a:br>
              <a:rPr lang="en-US" sz="3200" b="1" dirty="0" smtClean="0">
                <a:latin typeface="Times New Roman" charset="0"/>
              </a:rPr>
            </a:br>
            <a:r>
              <a:rPr lang="en-US" sz="1800" b="1" i="1" dirty="0" smtClean="0">
                <a:latin typeface="Times New Roman" charset="0"/>
              </a:rPr>
              <a:t>Passed </a:t>
            </a:r>
            <a:r>
              <a:rPr lang="en-US" sz="1800" b="1" i="1" dirty="0">
                <a:latin typeface="Times New Roman" charset="0"/>
              </a:rPr>
              <a:t>by Congress May 13, 1912. Ratified April 8, 1913.</a:t>
            </a:r>
            <a:r>
              <a:rPr lang="en-US" sz="4800" b="1" dirty="0"/>
              <a:t> </a:t>
            </a:r>
            <a:endParaRPr lang="en-US" sz="3600" b="1" dirty="0"/>
          </a:p>
        </p:txBody>
      </p:sp>
      <p:sp>
        <p:nvSpPr>
          <p:cNvPr id="64515" name="Rectangle 3"/>
          <p:cNvSpPr>
            <a:spLocks noGrp="1" noChangeArrowheads="1"/>
          </p:cNvSpPr>
          <p:nvPr>
            <p:ph idx="1"/>
          </p:nvPr>
        </p:nvSpPr>
        <p:spPr>
          <a:xfrm>
            <a:off x="0" y="1447800"/>
            <a:ext cx="8991600" cy="5257800"/>
          </a:xfrm>
        </p:spPr>
        <p:txBody>
          <a:bodyPr/>
          <a:lstStyle/>
          <a:p>
            <a:pPr>
              <a:lnSpc>
                <a:spcPct val="90000"/>
              </a:lnSpc>
            </a:pPr>
            <a:r>
              <a:rPr lang="en-US" sz="2800" dirty="0"/>
              <a:t>The Senate of the United States shall be composed of two Senators from each state, </a:t>
            </a:r>
            <a:r>
              <a:rPr lang="en-US" sz="2800" u="sng" dirty="0"/>
              <a:t>elected by the people thereof</a:t>
            </a:r>
            <a:r>
              <a:rPr lang="en-US" sz="2800" dirty="0"/>
              <a:t>, for six years; and each Senator shall have one vote. The electors in each state shall have the qualifications requisite for electors of the most numerous branch of the state legislatures. </a:t>
            </a:r>
          </a:p>
          <a:p>
            <a:pPr>
              <a:lnSpc>
                <a:spcPct val="90000"/>
              </a:lnSpc>
              <a:buNone/>
            </a:pPr>
            <a:endParaRPr lang="en-US" sz="2800" dirty="0" smtClean="0">
              <a:solidFill>
                <a:schemeClr val="accent2"/>
              </a:solidFill>
            </a:endParaRPr>
          </a:p>
          <a:p>
            <a:pPr indent="0">
              <a:lnSpc>
                <a:spcPct val="90000"/>
              </a:lnSpc>
              <a:buNone/>
            </a:pPr>
            <a:r>
              <a:rPr lang="en-US" sz="2800" dirty="0" smtClean="0">
                <a:solidFill>
                  <a:schemeClr val="accent2"/>
                </a:solidFill>
              </a:rPr>
              <a:t>How </a:t>
            </a:r>
            <a:r>
              <a:rPr lang="en-US" sz="2800" dirty="0">
                <a:solidFill>
                  <a:schemeClr val="accent2"/>
                </a:solidFill>
              </a:rPr>
              <a:t>did this limit the power of Party Bosses &amp; Political Parties on both the State &amp; National Level?  How did this amendment increase the power of the electorate?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228600" y="381000"/>
            <a:ext cx="8229600" cy="914400"/>
          </a:xfrm>
        </p:spPr>
        <p:txBody>
          <a:bodyPr/>
          <a:lstStyle/>
          <a:p>
            <a:r>
              <a:rPr lang="en-US" b="1" dirty="0">
                <a:effectLst>
                  <a:outerShdw blurRad="38100" dist="38100" dir="2700000" algn="tl">
                    <a:srgbClr val="000000">
                      <a:alpha val="43137"/>
                    </a:srgbClr>
                  </a:outerShdw>
                </a:effectLst>
                <a:latin typeface="Times New Roman" charset="0"/>
              </a:rPr>
              <a:t>Recall</a:t>
            </a:r>
          </a:p>
        </p:txBody>
      </p:sp>
      <p:sp>
        <p:nvSpPr>
          <p:cNvPr id="65539" name="Rectangle 3"/>
          <p:cNvSpPr>
            <a:spLocks noGrp="1" noChangeArrowheads="1"/>
          </p:cNvSpPr>
          <p:nvPr>
            <p:ph idx="1"/>
          </p:nvPr>
        </p:nvSpPr>
        <p:spPr>
          <a:xfrm>
            <a:off x="0" y="1600200"/>
            <a:ext cx="9144000" cy="5029200"/>
          </a:xfrm>
        </p:spPr>
        <p:txBody>
          <a:bodyPr/>
          <a:lstStyle/>
          <a:p>
            <a:r>
              <a:rPr lang="en-US" b="1" dirty="0">
                <a:solidFill>
                  <a:srgbClr val="C00000"/>
                </a:solidFill>
                <a:effectLst>
                  <a:outerShdw blurRad="38100" dist="38100" dir="2700000" algn="tl">
                    <a:srgbClr val="000000">
                      <a:alpha val="43137"/>
                    </a:srgbClr>
                  </a:outerShdw>
                </a:effectLst>
                <a:latin typeface="Times New Roman" charset="0"/>
              </a:rPr>
              <a:t>Recall</a:t>
            </a:r>
            <a:r>
              <a:rPr lang="en-US" dirty="0">
                <a:latin typeface="Times New Roman" charset="0"/>
              </a:rPr>
              <a:t>—</a:t>
            </a:r>
          </a:p>
          <a:p>
            <a:pPr lvl="1"/>
            <a:r>
              <a:rPr lang="en-US" dirty="0">
                <a:latin typeface="Times New Roman" charset="0"/>
              </a:rPr>
              <a:t>Gave voters the right to remove a public official from office at a special election which could be called after voters collected the required amount of signatures on a petition to recall a governmental official </a:t>
            </a:r>
          </a:p>
          <a:p>
            <a:pPr lvl="2"/>
            <a:r>
              <a:rPr lang="en-US" dirty="0">
                <a:latin typeface="Times New Roman" charset="0"/>
              </a:rPr>
              <a:t>Making Connections to today—Due to the failing economy and a general dissatisfaction with the performance of their governor, Californian’s voted in 2004 to hold a special election to determine whether Democratic Governor Gray Davis should be removed from office.  </a:t>
            </a:r>
          </a:p>
          <a:p>
            <a:pPr lvl="3"/>
            <a:r>
              <a:rPr lang="en-US" sz="2400" dirty="0">
                <a:solidFill>
                  <a:srgbClr val="FF0000"/>
                </a:solidFill>
                <a:latin typeface="Times New Roman" charset="0"/>
              </a:rPr>
              <a:t>Who did California voters elect to replace Governor Davis?</a:t>
            </a:r>
            <a:r>
              <a:rPr lang="en-US" sz="2400" dirty="0">
                <a:latin typeface="Times New Roman" charset="0"/>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0"/>
            <a:ext cx="8229600" cy="1143000"/>
          </a:xfrm>
        </p:spPr>
        <p:txBody>
          <a:bodyPr/>
          <a:lstStyle/>
          <a:p>
            <a:r>
              <a:rPr lang="en-US" b="1" dirty="0">
                <a:effectLst>
                  <a:outerShdw blurRad="38100" dist="38100" dir="2700000" algn="tl">
                    <a:srgbClr val="000000">
                      <a:alpha val="43137"/>
                    </a:srgbClr>
                  </a:outerShdw>
                </a:effectLst>
                <a:latin typeface="Times New Roman" charset="0"/>
              </a:rPr>
              <a:t>Other Political Reforms</a:t>
            </a:r>
          </a:p>
        </p:txBody>
      </p:sp>
      <p:sp>
        <p:nvSpPr>
          <p:cNvPr id="66563" name="Rectangle 3"/>
          <p:cNvSpPr>
            <a:spLocks noGrp="1" noChangeArrowheads="1"/>
          </p:cNvSpPr>
          <p:nvPr>
            <p:ph idx="1"/>
          </p:nvPr>
        </p:nvSpPr>
        <p:spPr>
          <a:xfrm>
            <a:off x="381000" y="1524000"/>
            <a:ext cx="8305800" cy="5334000"/>
          </a:xfrm>
        </p:spPr>
        <p:txBody>
          <a:bodyPr/>
          <a:lstStyle/>
          <a:p>
            <a:r>
              <a:rPr lang="en-US" dirty="0">
                <a:latin typeface="Times New Roman" charset="0"/>
              </a:rPr>
              <a:t>Between 1903-1908</a:t>
            </a:r>
          </a:p>
          <a:p>
            <a:pPr lvl="1"/>
            <a:r>
              <a:rPr lang="en-US" dirty="0">
                <a:latin typeface="Times New Roman" charset="0"/>
              </a:rPr>
              <a:t>12 states passed laws restricting lobbying of businesses in state legislatures</a:t>
            </a:r>
          </a:p>
          <a:p>
            <a:pPr lvl="1"/>
            <a:r>
              <a:rPr lang="en-US" dirty="0">
                <a:latin typeface="Times New Roman" charset="0"/>
              </a:rPr>
              <a:t>22 states banned campaign contributions by corporations</a:t>
            </a:r>
          </a:p>
          <a:p>
            <a:pPr lvl="1"/>
            <a:r>
              <a:rPr lang="en-US" dirty="0">
                <a:latin typeface="Times New Roman" charset="0"/>
              </a:rPr>
              <a:t>24 states forbade public officials from receiving free railroad passes</a:t>
            </a:r>
          </a:p>
          <a:p>
            <a:pPr lvl="1"/>
            <a:r>
              <a:rPr lang="en-US" dirty="0" smtClean="0">
                <a:solidFill>
                  <a:schemeClr val="accent2"/>
                </a:solidFill>
                <a:latin typeface="Times New Roman" charset="0"/>
              </a:rPr>
              <a:t> Is this the same as receiving “Free” </a:t>
            </a:r>
            <a:r>
              <a:rPr lang="en-US" dirty="0" err="1" smtClean="0">
                <a:solidFill>
                  <a:schemeClr val="accent2"/>
                </a:solidFill>
                <a:latin typeface="Times New Roman" charset="0"/>
              </a:rPr>
              <a:t>Metrocards</a:t>
            </a:r>
            <a:r>
              <a:rPr lang="en-US" dirty="0" smtClean="0">
                <a:solidFill>
                  <a:schemeClr val="accent2"/>
                </a:solidFill>
                <a:latin typeface="Times New Roman" charset="0"/>
              </a:rPr>
              <a:t>?</a:t>
            </a:r>
            <a:endParaRPr lang="en-US" dirty="0">
              <a:solidFill>
                <a:schemeClr val="accent2"/>
              </a:solidFill>
              <a:latin typeface="Times New Roman" charset="0"/>
            </a:endParaRPr>
          </a:p>
          <a:p>
            <a:endParaRPr lang="en-US" dirty="0">
              <a:latin typeface="Times New Roman"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0"/>
            <a:ext cx="8229600" cy="838200"/>
          </a:xfrm>
        </p:spPr>
        <p:txBody>
          <a:bodyPr/>
          <a:lstStyle/>
          <a:p>
            <a:r>
              <a:rPr lang="en-US" dirty="0">
                <a:latin typeface="Times New Roman" charset="0"/>
              </a:rPr>
              <a:t>“Laboratory for Democracy”</a:t>
            </a:r>
          </a:p>
        </p:txBody>
      </p:sp>
      <p:sp>
        <p:nvSpPr>
          <p:cNvPr id="67587" name="Rectangle 3"/>
          <p:cNvSpPr>
            <a:spLocks noGrp="1" noChangeArrowheads="1"/>
          </p:cNvSpPr>
          <p:nvPr>
            <p:ph idx="1"/>
          </p:nvPr>
        </p:nvSpPr>
        <p:spPr>
          <a:xfrm>
            <a:off x="0" y="1676400"/>
            <a:ext cx="4953000" cy="5638800"/>
          </a:xfrm>
        </p:spPr>
        <p:txBody>
          <a:bodyPr/>
          <a:lstStyle/>
          <a:p>
            <a:pPr>
              <a:lnSpc>
                <a:spcPct val="90000"/>
              </a:lnSpc>
            </a:pPr>
            <a:r>
              <a:rPr lang="en-US" dirty="0">
                <a:latin typeface="Times New Roman" charset="0"/>
              </a:rPr>
              <a:t>Robert La </a:t>
            </a:r>
            <a:r>
              <a:rPr lang="en-US" dirty="0" err="1">
                <a:latin typeface="Times New Roman" charset="0"/>
              </a:rPr>
              <a:t>Follette</a:t>
            </a:r>
            <a:r>
              <a:rPr lang="en-US" dirty="0">
                <a:latin typeface="Times New Roman" charset="0"/>
              </a:rPr>
              <a:t>—</a:t>
            </a:r>
          </a:p>
          <a:p>
            <a:pPr lvl="1">
              <a:lnSpc>
                <a:spcPct val="90000"/>
              </a:lnSpc>
            </a:pPr>
            <a:r>
              <a:rPr lang="en-US" dirty="0">
                <a:latin typeface="Times New Roman" charset="0"/>
              </a:rPr>
              <a:t>Elected governor of Wisconsin in 1900</a:t>
            </a:r>
          </a:p>
          <a:p>
            <a:pPr lvl="1">
              <a:lnSpc>
                <a:spcPct val="90000"/>
              </a:lnSpc>
            </a:pPr>
            <a:r>
              <a:rPr lang="en-US" dirty="0">
                <a:latin typeface="Times New Roman" charset="0"/>
              </a:rPr>
              <a:t>Successful in winning support for enacting </a:t>
            </a:r>
            <a:r>
              <a:rPr lang="en-US" dirty="0">
                <a:solidFill>
                  <a:srgbClr val="FF0000"/>
                </a:solidFill>
                <a:latin typeface="Times New Roman" charset="0"/>
              </a:rPr>
              <a:t>direct primaries</a:t>
            </a:r>
            <a:r>
              <a:rPr lang="en-US" dirty="0">
                <a:latin typeface="Times New Roman" charset="0"/>
              </a:rPr>
              <a:t>, </a:t>
            </a:r>
            <a:r>
              <a:rPr lang="en-US" dirty="0">
                <a:solidFill>
                  <a:schemeClr val="accent2"/>
                </a:solidFill>
                <a:latin typeface="Times New Roman" charset="0"/>
              </a:rPr>
              <a:t>referendums</a:t>
            </a:r>
            <a:r>
              <a:rPr lang="en-US" dirty="0">
                <a:latin typeface="Times New Roman" charset="0"/>
              </a:rPr>
              <a:t>, and </a:t>
            </a:r>
            <a:r>
              <a:rPr lang="en-US" dirty="0">
                <a:solidFill>
                  <a:srgbClr val="FF0000"/>
                </a:solidFill>
                <a:latin typeface="Times New Roman" charset="0"/>
              </a:rPr>
              <a:t>initiatives</a:t>
            </a:r>
            <a:r>
              <a:rPr lang="en-US" dirty="0">
                <a:latin typeface="Times New Roman" charset="0"/>
              </a:rPr>
              <a:t> in Wisconsin.</a:t>
            </a:r>
          </a:p>
          <a:p>
            <a:pPr lvl="1">
              <a:lnSpc>
                <a:spcPct val="90000"/>
              </a:lnSpc>
            </a:pPr>
            <a:r>
              <a:rPr lang="en-US" dirty="0">
                <a:latin typeface="Times New Roman" charset="0"/>
              </a:rPr>
              <a:t>Eventually led to success in regulating Rail Roads and Public Utilities in Wisconsin</a:t>
            </a:r>
          </a:p>
        </p:txBody>
      </p:sp>
      <p:pic>
        <p:nvPicPr>
          <p:cNvPr id="67588" name="Picture 4"/>
          <p:cNvPicPr>
            <a:picLocks noChangeAspect="1" noChangeArrowheads="1"/>
          </p:cNvPicPr>
          <p:nvPr/>
        </p:nvPicPr>
        <p:blipFill>
          <a:blip r:embed="rId2" cstate="print"/>
          <a:srcRect/>
          <a:stretch>
            <a:fillRect/>
          </a:stretch>
        </p:blipFill>
        <p:spPr bwMode="auto">
          <a:xfrm>
            <a:off x="5410200" y="990600"/>
            <a:ext cx="3201988" cy="4191000"/>
          </a:xfrm>
          <a:prstGeom prst="rect">
            <a:avLst/>
          </a:prstGeom>
          <a:noFill/>
          <a:ln w="9525">
            <a:noFill/>
            <a:miter lim="800000"/>
            <a:headEnd/>
            <a:tailEnd/>
          </a:ln>
          <a:effectLst/>
        </p:spPr>
      </p:pic>
      <p:sp>
        <p:nvSpPr>
          <p:cNvPr id="67589" name="Rectangle 5"/>
          <p:cNvSpPr>
            <a:spLocks noChangeArrowheads="1"/>
          </p:cNvSpPr>
          <p:nvPr/>
        </p:nvSpPr>
        <p:spPr bwMode="auto">
          <a:xfrm>
            <a:off x="5410200" y="5257800"/>
            <a:ext cx="3422650" cy="730250"/>
          </a:xfrm>
          <a:prstGeom prst="rect">
            <a:avLst/>
          </a:prstGeom>
          <a:noFill/>
          <a:ln w="9525">
            <a:noFill/>
            <a:miter lim="800000"/>
            <a:headEnd/>
            <a:tailEnd/>
          </a:ln>
          <a:effectLst/>
        </p:spPr>
        <p:txBody>
          <a:bodyPr wrap="none" anchor="ctr">
            <a:spAutoFit/>
          </a:bodyPr>
          <a:lstStyle/>
          <a:p>
            <a:r>
              <a:rPr lang="en-US" sz="1400" b="1" i="1" dirty="0"/>
              <a:t>Photo of Robert M. La </a:t>
            </a:r>
            <a:r>
              <a:rPr lang="en-US" sz="1400" b="1" i="1" dirty="0" err="1"/>
              <a:t>Follette</a:t>
            </a:r>
            <a:r>
              <a:rPr lang="en-US" sz="1400" b="1" i="1" dirty="0"/>
              <a:t> (1855-1925) </a:t>
            </a:r>
          </a:p>
          <a:p>
            <a:r>
              <a:rPr lang="en-US" sz="1400" b="1" i="1" dirty="0"/>
              <a:t>speaking before an audience of 12,000 in </a:t>
            </a:r>
          </a:p>
          <a:p>
            <a:r>
              <a:rPr lang="en-US" sz="1400" b="1" i="1" dirty="0"/>
              <a:t>Los Angeles, 1907</a:t>
            </a:r>
            <a:r>
              <a:rPr lang="en-US" sz="1400" dirty="0"/>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228600" y="274638"/>
            <a:ext cx="8763000" cy="1143000"/>
          </a:xfrm>
        </p:spPr>
        <p:txBody>
          <a:bodyPr/>
          <a:lstStyle/>
          <a:p>
            <a:r>
              <a:rPr lang="en-US" sz="4000" b="1" dirty="0"/>
              <a:t>Decline of Influence </a:t>
            </a:r>
            <a:r>
              <a:rPr lang="en-US" sz="4000" b="1" dirty="0" smtClean="0"/>
              <a:t/>
            </a:r>
            <a:br>
              <a:rPr lang="en-US" sz="4000" b="1" dirty="0" smtClean="0"/>
            </a:br>
            <a:r>
              <a:rPr lang="en-US" sz="4000" b="1" dirty="0" smtClean="0"/>
              <a:t>of Political </a:t>
            </a:r>
            <a:r>
              <a:rPr lang="en-US" sz="4000" b="1" dirty="0"/>
              <a:t>Parties</a:t>
            </a:r>
          </a:p>
        </p:txBody>
      </p:sp>
      <p:sp>
        <p:nvSpPr>
          <p:cNvPr id="70659" name="Rectangle 3"/>
          <p:cNvSpPr>
            <a:spLocks noGrp="1" noChangeArrowheads="1"/>
          </p:cNvSpPr>
          <p:nvPr>
            <p:ph idx="1"/>
          </p:nvPr>
        </p:nvSpPr>
        <p:spPr>
          <a:xfrm>
            <a:off x="0" y="2743200"/>
            <a:ext cx="8642350" cy="4962525"/>
          </a:xfrm>
        </p:spPr>
        <p:txBody>
          <a:bodyPr/>
          <a:lstStyle/>
          <a:p>
            <a:r>
              <a:rPr lang="en-US" dirty="0">
                <a:latin typeface="Times New Roman" charset="0"/>
              </a:rPr>
              <a:t>Decline in the power of political parties due to the following:</a:t>
            </a:r>
          </a:p>
          <a:p>
            <a:pPr lvl="1"/>
            <a:r>
              <a:rPr lang="en-US" dirty="0">
                <a:solidFill>
                  <a:srgbClr val="C00000"/>
                </a:solidFill>
                <a:latin typeface="Times New Roman" charset="0"/>
              </a:rPr>
              <a:t>Low voter turn out</a:t>
            </a:r>
          </a:p>
          <a:p>
            <a:pPr lvl="1"/>
            <a:r>
              <a:rPr lang="en-US" dirty="0">
                <a:solidFill>
                  <a:srgbClr val="C00000"/>
                </a:solidFill>
                <a:latin typeface="Times New Roman" charset="0"/>
              </a:rPr>
              <a:t>Successful progressive reforms aimed at corrupt party bosses &amp; political machines</a:t>
            </a:r>
          </a:p>
          <a:p>
            <a:pPr lvl="1"/>
            <a:r>
              <a:rPr lang="en-US" dirty="0">
                <a:latin typeface="Times New Roman" charset="0"/>
              </a:rPr>
              <a:t>3</a:t>
            </a:r>
            <a:r>
              <a:rPr lang="en-US" baseline="30000" dirty="0">
                <a:latin typeface="Times New Roman" charset="0"/>
              </a:rPr>
              <a:t>rd</a:t>
            </a:r>
            <a:r>
              <a:rPr lang="en-US" dirty="0">
                <a:latin typeface="Times New Roman" charset="0"/>
              </a:rPr>
              <a:t> party power &amp; influence decreased</a:t>
            </a:r>
          </a:p>
          <a:p>
            <a:pPr lvl="1"/>
            <a:r>
              <a:rPr lang="en-US" dirty="0">
                <a:solidFill>
                  <a:srgbClr val="C00000"/>
                </a:solidFill>
                <a:latin typeface="Times New Roman" charset="0"/>
              </a:rPr>
              <a:t>Rise of interest groups</a:t>
            </a:r>
          </a:p>
          <a:p>
            <a:endParaRPr lang="en-US" dirty="0">
              <a:latin typeface="Times New Roman" charset="0"/>
            </a:endParaRPr>
          </a:p>
        </p:txBody>
      </p:sp>
      <p:pic>
        <p:nvPicPr>
          <p:cNvPr id="70661" name="Picture 5"/>
          <p:cNvPicPr>
            <a:picLocks noChangeAspect="1" noChangeArrowheads="1"/>
          </p:cNvPicPr>
          <p:nvPr/>
        </p:nvPicPr>
        <p:blipFill>
          <a:blip r:embed="rId2" cstate="print"/>
          <a:srcRect/>
          <a:stretch>
            <a:fillRect/>
          </a:stretch>
        </p:blipFill>
        <p:spPr bwMode="auto">
          <a:xfrm>
            <a:off x="5791200" y="457200"/>
            <a:ext cx="3124200" cy="21336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latin typeface="Times New Roman" charset="0"/>
              </a:rPr>
              <a:t>Interest Groups</a:t>
            </a:r>
          </a:p>
        </p:txBody>
      </p:sp>
      <p:sp>
        <p:nvSpPr>
          <p:cNvPr id="71683" name="Rectangle 3"/>
          <p:cNvSpPr>
            <a:spLocks noGrp="1" noChangeArrowheads="1"/>
          </p:cNvSpPr>
          <p:nvPr>
            <p:ph idx="1"/>
          </p:nvPr>
        </p:nvSpPr>
        <p:spPr>
          <a:xfrm>
            <a:off x="4038600" y="1524000"/>
            <a:ext cx="4953000" cy="5105400"/>
          </a:xfrm>
        </p:spPr>
        <p:txBody>
          <a:bodyPr/>
          <a:lstStyle/>
          <a:p>
            <a:r>
              <a:rPr lang="en-US" sz="2800" dirty="0">
                <a:solidFill>
                  <a:srgbClr val="C00000"/>
                </a:solidFill>
                <a:latin typeface="Times New Roman" charset="0"/>
              </a:rPr>
              <a:t>Organizations that emerged outside the party system</a:t>
            </a:r>
          </a:p>
          <a:p>
            <a:r>
              <a:rPr lang="en-US" sz="2800" dirty="0">
                <a:latin typeface="Times New Roman" charset="0"/>
              </a:rPr>
              <a:t>Designed to pressure the government to do its members’ bidding and advance its demands on government</a:t>
            </a:r>
          </a:p>
          <a:p>
            <a:pPr lvl="1"/>
            <a:r>
              <a:rPr lang="en-US" sz="2400" dirty="0">
                <a:solidFill>
                  <a:srgbClr val="002060"/>
                </a:solidFill>
                <a:latin typeface="Times New Roman" charset="0"/>
              </a:rPr>
              <a:t>Examples: labor organizations, farm lobbies, particular businesses &amp; industries (steel/oil companies/industries), social rights groups, social workers</a:t>
            </a:r>
          </a:p>
        </p:txBody>
      </p:sp>
      <p:pic>
        <p:nvPicPr>
          <p:cNvPr id="71684" name="Picture 4"/>
          <p:cNvPicPr>
            <a:picLocks noChangeAspect="1" noChangeArrowheads="1"/>
          </p:cNvPicPr>
          <p:nvPr/>
        </p:nvPicPr>
        <p:blipFill>
          <a:blip r:embed="rId2" cstate="print"/>
          <a:srcRect/>
          <a:stretch>
            <a:fillRect/>
          </a:stretch>
        </p:blipFill>
        <p:spPr bwMode="auto">
          <a:xfrm>
            <a:off x="152400" y="1828800"/>
            <a:ext cx="3800475" cy="39243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152400" y="304800"/>
            <a:ext cx="8991600" cy="1143000"/>
          </a:xfrm>
        </p:spPr>
        <p:txBody>
          <a:bodyPr/>
          <a:lstStyle/>
          <a:p>
            <a:r>
              <a:rPr lang="en-US" sz="3600" b="1" dirty="0">
                <a:latin typeface="Times New Roman" charset="0"/>
              </a:rPr>
              <a:t>Evaluation:  How successful were political reforms during the Progressive Era?</a:t>
            </a:r>
          </a:p>
        </p:txBody>
      </p:sp>
      <p:sp>
        <p:nvSpPr>
          <p:cNvPr id="72707" name="Rectangle 3"/>
          <p:cNvSpPr>
            <a:spLocks noGrp="1" noChangeArrowheads="1"/>
          </p:cNvSpPr>
          <p:nvPr>
            <p:ph idx="1"/>
          </p:nvPr>
        </p:nvSpPr>
        <p:spPr>
          <a:xfrm>
            <a:off x="228600" y="1676400"/>
            <a:ext cx="8686800" cy="5029200"/>
          </a:xfrm>
        </p:spPr>
        <p:txBody>
          <a:bodyPr/>
          <a:lstStyle/>
          <a:p>
            <a:r>
              <a:rPr lang="en-US" dirty="0">
                <a:latin typeface="Times New Roman" charset="0"/>
              </a:rPr>
              <a:t>What is the significance of reforming city and state governments during the progressive era?</a:t>
            </a:r>
          </a:p>
          <a:p>
            <a:r>
              <a:rPr lang="en-US" dirty="0">
                <a:latin typeface="Times New Roman" charset="0"/>
              </a:rPr>
              <a:t>What is the significance of reforming political parties?</a:t>
            </a:r>
          </a:p>
          <a:p>
            <a:r>
              <a:rPr lang="en-US" dirty="0">
                <a:latin typeface="Times New Roman" charset="0"/>
              </a:rPr>
              <a:t>In terms of government, voting, and political parties, were the objectives of the progressive reformers met?  Explain your answer &amp; provide at least 2 specific examples to support your answer.</a:t>
            </a:r>
          </a:p>
        </p:txBody>
      </p:sp>
    </p:spTree>
  </p:cSld>
  <p:clrMapOvr>
    <a:masterClrMapping/>
  </p:clrMapOvr>
</p:sld>
</file>

<file path=ppt/theme/theme1.xml><?xml version="1.0" encoding="utf-8"?>
<a:theme xmlns:a="http://schemas.openxmlformats.org/drawingml/2006/main" name="Competition">
  <a:themeElements>
    <a:clrScheme name="Competition 1">
      <a:dk1>
        <a:srgbClr val="000066"/>
      </a:dk1>
      <a:lt1>
        <a:srgbClr val="FFFFFF"/>
      </a:lt1>
      <a:dk2>
        <a:srgbClr val="000066"/>
      </a:dk2>
      <a:lt2>
        <a:srgbClr val="5C1F00"/>
      </a:lt2>
      <a:accent1>
        <a:srgbClr val="FF1515"/>
      </a:accent1>
      <a:accent2>
        <a:srgbClr val="381AEA"/>
      </a:accent2>
      <a:accent3>
        <a:srgbClr val="FFFFFF"/>
      </a:accent3>
      <a:accent4>
        <a:srgbClr val="000056"/>
      </a:accent4>
      <a:accent5>
        <a:srgbClr val="FFAAAA"/>
      </a:accent5>
      <a:accent6>
        <a:srgbClr val="3216D4"/>
      </a:accent6>
      <a:hlink>
        <a:srgbClr val="FFFFFF"/>
      </a:hlink>
      <a:folHlink>
        <a:srgbClr val="000000"/>
      </a:folHlink>
    </a:clrScheme>
    <a:fontScheme name="Competition">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mpetition 1">
        <a:dk1>
          <a:srgbClr val="000066"/>
        </a:dk1>
        <a:lt1>
          <a:srgbClr val="FFFFFF"/>
        </a:lt1>
        <a:dk2>
          <a:srgbClr val="000066"/>
        </a:dk2>
        <a:lt2>
          <a:srgbClr val="5C1F00"/>
        </a:lt2>
        <a:accent1>
          <a:srgbClr val="FF1515"/>
        </a:accent1>
        <a:accent2>
          <a:srgbClr val="381AEA"/>
        </a:accent2>
        <a:accent3>
          <a:srgbClr val="FFFFFF"/>
        </a:accent3>
        <a:accent4>
          <a:srgbClr val="000056"/>
        </a:accent4>
        <a:accent5>
          <a:srgbClr val="FFAAAA"/>
        </a:accent5>
        <a:accent6>
          <a:srgbClr val="3216D4"/>
        </a:accent6>
        <a:hlink>
          <a:srgbClr val="FFFFFF"/>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264</TotalTime>
  <Words>1167</Words>
  <Application>Microsoft Office PowerPoint</Application>
  <PresentationFormat>On-screen Show (4:3)</PresentationFormat>
  <Paragraphs>113</Paragraphs>
  <Slides>24</Slides>
  <Notes>9</Notes>
  <HiddenSlides>0</HiddenSlides>
  <MMClips>1</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Competition</vt:lpstr>
      <vt:lpstr>The Progressive Era:  Government &amp; Election Reform</vt:lpstr>
      <vt:lpstr>The Assault on Political Parties</vt:lpstr>
      <vt:lpstr>Why the urge to Reform Government</vt:lpstr>
      <vt:lpstr>Political Reforms</vt:lpstr>
      <vt:lpstr>Voting</vt:lpstr>
      <vt:lpstr> </vt:lpstr>
      <vt:lpstr>The Advantages &amp;  Significance of the Secret Ballot</vt:lpstr>
      <vt:lpstr>Political Machines</vt:lpstr>
      <vt:lpstr>Slide 9</vt:lpstr>
      <vt:lpstr>Mob Mentality</vt:lpstr>
      <vt:lpstr>Boss Tweed</vt:lpstr>
      <vt:lpstr>Slide 12</vt:lpstr>
      <vt:lpstr>Slide 13</vt:lpstr>
      <vt:lpstr>Spoils System</vt:lpstr>
      <vt:lpstr>Spoils System</vt:lpstr>
      <vt:lpstr>Two Important Changes in  State Governance</vt:lpstr>
      <vt:lpstr>Direct Primary</vt:lpstr>
      <vt:lpstr>The 17th Amendment Passed by Congress May 13, 1912. Ratified April 8, 1913. </vt:lpstr>
      <vt:lpstr>Recall</vt:lpstr>
      <vt:lpstr>Other Political Reforms</vt:lpstr>
      <vt:lpstr>“Laboratory for Democracy”</vt:lpstr>
      <vt:lpstr>Decline of Influence  of Political Parties</vt:lpstr>
      <vt:lpstr>Interest Groups</vt:lpstr>
      <vt:lpstr>Evaluation:  How successful were political reforms during the Progressive Era?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Progressive Era:  Government &amp; Election Reform</dc:title>
  <dc:creator>Christopher Morin</dc:creator>
  <cp:lastModifiedBy>Alex</cp:lastModifiedBy>
  <cp:revision>9</cp:revision>
  <dcterms:created xsi:type="dcterms:W3CDTF">2006-04-24T21:57:00Z</dcterms:created>
  <dcterms:modified xsi:type="dcterms:W3CDTF">2012-02-24T20:01:40Z</dcterms:modified>
</cp:coreProperties>
</file>