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18"/>
  </p:notesMasterIdLst>
  <p:sldIdLst>
    <p:sldId id="256" r:id="rId2"/>
    <p:sldId id="289" r:id="rId3"/>
    <p:sldId id="290" r:id="rId4"/>
    <p:sldId id="291" r:id="rId5"/>
    <p:sldId id="297" r:id="rId6"/>
    <p:sldId id="292" r:id="rId7"/>
    <p:sldId id="298" r:id="rId8"/>
    <p:sldId id="293" r:id="rId9"/>
    <p:sldId id="294" r:id="rId10"/>
    <p:sldId id="295" r:id="rId11"/>
    <p:sldId id="300" r:id="rId12"/>
    <p:sldId id="301" r:id="rId13"/>
    <p:sldId id="303" r:id="rId14"/>
    <p:sldId id="304" r:id="rId15"/>
    <p:sldId id="305" r:id="rId16"/>
    <p:sldId id="29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525" autoAdjust="0"/>
  </p:normalViewPr>
  <p:slideViewPr>
    <p:cSldViewPr>
      <p:cViewPr varScale="1">
        <p:scale>
          <a:sx n="65" d="100"/>
          <a:sy n="65" d="100"/>
        </p:scale>
        <p:origin x="-1306" y="-8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DEBB805-4953-48BF-A182-74238FC617AD}" type="datetimeFigureOut">
              <a:rPr lang="en-US" smtClean="0"/>
              <a:pPr/>
              <a:t>3/18/2012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6514F4-3E24-4AAF-8F97-F77FC0CDA22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E62D79D-0986-4C09-A3D9-4FC92490EF7A}" type="datetimeFigureOut">
              <a:rPr lang="en-US" smtClean="0"/>
              <a:pPr/>
              <a:t>3/18/2012</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603B246-7BC5-4334-A08B-614DAF983F2E}"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E62D79D-0986-4C09-A3D9-4FC92490EF7A}" type="datetimeFigureOut">
              <a:rPr lang="en-US" smtClean="0"/>
              <a:pPr/>
              <a:t>3/18/2012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9603B246-7BC5-4334-A08B-614DAF983F2E}"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E62D79D-0986-4C09-A3D9-4FC92490EF7A}" type="datetimeFigureOut">
              <a:rPr lang="en-US" smtClean="0"/>
              <a:pPr/>
              <a:t>3/18/2012</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603B246-7BC5-4334-A08B-614DAF983F2E}"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E62D79D-0986-4C09-A3D9-4FC92490EF7A}" type="datetimeFigureOut">
              <a:rPr lang="en-US" smtClean="0"/>
              <a:pPr/>
              <a:t>3/18/2012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03B246-7BC5-4334-A08B-614DAF983F2E}"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E62D79D-0986-4C09-A3D9-4FC92490EF7A}" type="datetimeFigureOut">
              <a:rPr lang="en-US" smtClean="0"/>
              <a:pPr/>
              <a:t>3/18/2012</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603B246-7BC5-4334-A08B-614DAF983F2E}"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E62D79D-0986-4C09-A3D9-4FC92490EF7A}" type="datetimeFigureOut">
              <a:rPr lang="en-US" smtClean="0"/>
              <a:pPr/>
              <a:t>3/18/2012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9603B246-7BC5-4334-A08B-614DAF983F2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E62D79D-0986-4C09-A3D9-4FC92490EF7A}" type="datetimeFigureOut">
              <a:rPr lang="en-US" smtClean="0"/>
              <a:pPr/>
              <a:t>3/18/2012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603B246-7BC5-4334-A08B-614DAF983F2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603B246-7BC5-4334-A08B-614DAF983F2E}"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E62D79D-0986-4C09-A3D9-4FC92490EF7A}" type="datetimeFigureOut">
              <a:rPr lang="en-US" smtClean="0"/>
              <a:pPr/>
              <a:t>3/18/2012</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9603B246-7BC5-4334-A08B-614DAF983F2E}"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E62D79D-0986-4C09-A3D9-4FC92490EF7A}" type="datetimeFigureOut">
              <a:rPr lang="en-US" smtClean="0"/>
              <a:pPr/>
              <a:t>3/18/2012</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62D79D-0986-4C09-A3D9-4FC92490EF7A}" type="datetimeFigureOut">
              <a:rPr lang="en-US" smtClean="0"/>
              <a:pPr/>
              <a:t>3/18/2012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03B246-7BC5-4334-A08B-614DAF983F2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9603B246-7BC5-4334-A08B-614DAF983F2E}"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E62D79D-0986-4C09-A3D9-4FC92490EF7A}" type="datetimeFigureOut">
              <a:rPr lang="en-US" smtClean="0"/>
              <a:pPr/>
              <a:t>3/18/2012</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E62D79D-0986-4C09-A3D9-4FC92490EF7A}" type="datetimeFigureOut">
              <a:rPr lang="en-US" smtClean="0"/>
              <a:pPr/>
              <a:t>3/18/2012</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603B246-7BC5-4334-A08B-614DAF983F2E}"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228600"/>
            <a:ext cx="4495800" cy="1981200"/>
          </a:xfrm>
        </p:spPr>
        <p:txBody>
          <a:bodyPr anchor="ctr">
            <a:noAutofit/>
          </a:bodyPr>
          <a:lstStyle/>
          <a:p>
            <a:r>
              <a:rPr lang="en-US" sz="3200" b="1" dirty="0" smtClean="0">
                <a:effectLst>
                  <a:outerShdw blurRad="38100" dist="38100" dir="2700000" algn="tl">
                    <a:srgbClr val="000000">
                      <a:alpha val="43137"/>
                    </a:srgbClr>
                  </a:outerShdw>
                </a:effectLst>
              </a:rPr>
              <a:t>End of World War I</a:t>
            </a:r>
            <a:r>
              <a:rPr lang="en-US" sz="3600" b="1" dirty="0" smtClean="0">
                <a:effectLst>
                  <a:outerShdw blurRad="38100" dist="38100" dir="2700000" algn="tl">
                    <a:srgbClr val="000000">
                      <a:alpha val="43137"/>
                    </a:srgbClr>
                  </a:outerShdw>
                </a:effectLst>
              </a:rPr>
              <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&amp;</a:t>
            </a:r>
            <a:br>
              <a:rPr lang="en-US" sz="3600" b="1" dirty="0" smtClean="0">
                <a:effectLst>
                  <a:outerShdw blurRad="38100" dist="38100" dir="2700000" algn="tl">
                    <a:srgbClr val="000000">
                      <a:alpha val="43137"/>
                    </a:srgbClr>
                  </a:outerShdw>
                </a:effectLst>
              </a:rPr>
            </a:br>
            <a:r>
              <a:rPr lang="en-US" sz="3600" b="1" dirty="0" smtClean="0">
                <a:effectLst>
                  <a:outerShdw blurRad="38100" dist="38100" dir="2700000" algn="tl">
                    <a:srgbClr val="000000">
                      <a:alpha val="43137"/>
                    </a:srgbClr>
                  </a:outerShdw>
                </a:effectLst>
              </a:rPr>
              <a:t>The League of Nations</a:t>
            </a:r>
            <a:endParaRPr lang="en-US" sz="3600" b="1" dirty="0">
              <a:effectLst>
                <a:outerShdw blurRad="38100" dist="38100" dir="2700000" algn="tl">
                  <a:srgbClr val="000000">
                    <a:alpha val="43137"/>
                  </a:srgbClr>
                </a:outerShdw>
              </a:effectLst>
            </a:endParaRPr>
          </a:p>
        </p:txBody>
      </p:sp>
      <p:sp>
        <p:nvSpPr>
          <p:cNvPr id="4" name="Subtitle 3"/>
          <p:cNvSpPr>
            <a:spLocks noGrp="1"/>
          </p:cNvSpPr>
          <p:nvPr>
            <p:ph type="subTitle" idx="1"/>
          </p:nvPr>
        </p:nvSpPr>
        <p:spPr>
          <a:xfrm>
            <a:off x="381000" y="2895600"/>
            <a:ext cx="4800600" cy="3505200"/>
          </a:xfrm>
        </p:spPr>
        <p:txBody>
          <a:bodyPr>
            <a:normAutofit/>
          </a:bodyPr>
          <a:lstStyle/>
          <a:p>
            <a:pPr algn="l"/>
            <a:r>
              <a:rPr lang="en-US" sz="2800" dirty="0" smtClean="0">
                <a:solidFill>
                  <a:schemeClr val="tx1"/>
                </a:solidFill>
              </a:rPr>
              <a:t>Aim: WHAT WERE THE RESULTS OF WORLD WAR </a:t>
            </a:r>
            <a:r>
              <a:rPr lang="en-US" sz="2800" dirty="0" err="1" smtClean="0">
                <a:solidFill>
                  <a:schemeClr val="tx1"/>
                </a:solidFill>
              </a:rPr>
              <a:t>i</a:t>
            </a:r>
            <a:r>
              <a:rPr lang="en-US" sz="2800" dirty="0" smtClean="0">
                <a:solidFill>
                  <a:schemeClr val="tx1"/>
                </a:solidFill>
              </a:rPr>
              <a:t>?</a:t>
            </a:r>
          </a:p>
          <a:p>
            <a:pPr algn="l"/>
            <a:endParaRPr lang="en-US" sz="2800" dirty="0" smtClean="0">
              <a:solidFill>
                <a:schemeClr val="tx1"/>
              </a:solidFill>
            </a:endParaRPr>
          </a:p>
          <a:p>
            <a:pPr algn="l"/>
            <a:r>
              <a:rPr lang="en-US" sz="2800" dirty="0" smtClean="0">
                <a:solidFill>
                  <a:schemeClr val="tx1"/>
                </a:solidFill>
              </a:rPr>
              <a:t>Do Now: Take a quiz – you have</a:t>
            </a:r>
            <a:br>
              <a:rPr lang="en-US" sz="2800" dirty="0" smtClean="0">
                <a:solidFill>
                  <a:schemeClr val="tx1"/>
                </a:solidFill>
              </a:rPr>
            </a:br>
            <a:r>
              <a:rPr lang="en-US" sz="2800" dirty="0" smtClean="0">
                <a:solidFill>
                  <a:schemeClr val="tx1"/>
                </a:solidFill>
              </a:rPr>
              <a:t> 5 minutes.</a:t>
            </a:r>
            <a:endParaRPr lang="en-US" sz="2800" dirty="0">
              <a:solidFill>
                <a:schemeClr val="tx1"/>
              </a:solidFill>
            </a:endParaRPr>
          </a:p>
        </p:txBody>
      </p:sp>
      <p:pic>
        <p:nvPicPr>
          <p:cNvPr id="1026" name="Picture 2"/>
          <p:cNvPicPr>
            <a:picLocks noChangeAspect="1" noChangeArrowheads="1"/>
          </p:cNvPicPr>
          <p:nvPr/>
        </p:nvPicPr>
        <p:blipFill>
          <a:blip r:embed="rId2" cstate="print"/>
          <a:srcRect/>
          <a:stretch>
            <a:fillRect/>
          </a:stretch>
        </p:blipFill>
        <p:spPr bwMode="auto">
          <a:xfrm>
            <a:off x="4876800" y="228600"/>
            <a:ext cx="4038600" cy="6400800"/>
          </a:xfrm>
          <a:prstGeom prst="rect">
            <a:avLst/>
          </a:prstGeom>
          <a:noFill/>
          <a:ln w="9525">
            <a:noFill/>
            <a:miter lim="800000"/>
            <a:headEnd/>
            <a:tailEnd/>
          </a:ln>
        </p:spPr>
      </p:pic>
      <p:sp>
        <p:nvSpPr>
          <p:cNvPr id="6" name="TextBox 5"/>
          <p:cNvSpPr txBox="1"/>
          <p:nvPr/>
        </p:nvSpPr>
        <p:spPr>
          <a:xfrm>
            <a:off x="228600" y="6324600"/>
            <a:ext cx="3505200" cy="369332"/>
          </a:xfrm>
          <a:prstGeom prst="rect">
            <a:avLst/>
          </a:prstGeom>
          <a:noFill/>
        </p:spPr>
        <p:txBody>
          <a:bodyPr wrap="square" rtlCol="0">
            <a:spAutoFit/>
          </a:bodyPr>
          <a:lstStyle/>
          <a:p>
            <a:r>
              <a:rPr lang="en-US" b="1" dirty="0" smtClean="0"/>
              <a:t>Mr. Ott @ BETA 2011-12</a:t>
            </a:r>
            <a:endParaRPr lang="en-US"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cstate="print"/>
          <a:srcRect/>
          <a:stretch>
            <a:fillRect/>
          </a:stretch>
        </p:blipFill>
        <p:spPr bwMode="auto">
          <a:xfrm>
            <a:off x="381000" y="609600"/>
            <a:ext cx="3810000" cy="3810000"/>
          </a:xfrm>
          <a:prstGeom prst="rect">
            <a:avLst/>
          </a:prstGeom>
          <a:noFill/>
          <a:ln w="9525">
            <a:noFill/>
            <a:miter lim="800000"/>
            <a:headEnd/>
            <a:tailEnd/>
          </a:ln>
        </p:spPr>
      </p:pic>
      <p:sp>
        <p:nvSpPr>
          <p:cNvPr id="31746" name="Text Box 2"/>
          <p:cNvSpPr txBox="1">
            <a:spLocks noChangeArrowheads="1"/>
          </p:cNvSpPr>
          <p:nvPr/>
        </p:nvSpPr>
        <p:spPr bwMode="auto">
          <a:xfrm>
            <a:off x="457200" y="228600"/>
            <a:ext cx="8305800" cy="830997"/>
          </a:xfrm>
          <a:prstGeom prst="rect">
            <a:avLst/>
          </a:prstGeom>
          <a:noFill/>
          <a:ln w="9525">
            <a:noFill/>
            <a:miter lim="800000"/>
            <a:headEnd/>
            <a:tailEnd/>
          </a:ln>
          <a:effectLst/>
        </p:spPr>
        <p:txBody>
          <a:bodyPr>
            <a:spAutoFit/>
          </a:bodyPr>
          <a:lstStyle/>
          <a:p>
            <a:pPr algn="ctr">
              <a:spcBef>
                <a:spcPct val="50000"/>
              </a:spcBef>
            </a:pPr>
            <a:r>
              <a:rPr lang="en-US" sz="4800" b="1" dirty="0">
                <a:latin typeface="Chiller" pitchFamily="82" charset="0"/>
              </a:rPr>
              <a:t>How World War I Comes to an End!</a:t>
            </a:r>
          </a:p>
        </p:txBody>
      </p:sp>
      <p:sp>
        <p:nvSpPr>
          <p:cNvPr id="31747" name="Text Box 3"/>
          <p:cNvSpPr txBox="1">
            <a:spLocks noChangeArrowheads="1"/>
          </p:cNvSpPr>
          <p:nvPr/>
        </p:nvSpPr>
        <p:spPr bwMode="auto">
          <a:xfrm>
            <a:off x="4419600" y="1600200"/>
            <a:ext cx="3733800" cy="2308324"/>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marL="457200" indent="-457200">
              <a:spcBef>
                <a:spcPct val="50000"/>
              </a:spcBef>
            </a:pPr>
            <a:r>
              <a:rPr lang="en-US" b="1" dirty="0"/>
              <a:t>      Russia signs the </a:t>
            </a:r>
            <a:r>
              <a:rPr lang="en-US" b="1" u="sng" dirty="0">
                <a:solidFill>
                  <a:srgbClr val="FF0000"/>
                </a:solidFill>
              </a:rPr>
              <a:t>Brest-Litovsk</a:t>
            </a:r>
            <a:r>
              <a:rPr lang="en-US" b="1" dirty="0"/>
              <a:t> Peace Treaty with Germany pulling out of the war.  Russia gave up large territories of land to Germany -  Finland, Poland, Ukraine, and the Baltic States.</a:t>
            </a:r>
          </a:p>
        </p:txBody>
      </p:sp>
      <p:sp>
        <p:nvSpPr>
          <p:cNvPr id="31750" name="Text Box 6"/>
          <p:cNvSpPr txBox="1">
            <a:spLocks noChangeArrowheads="1"/>
          </p:cNvSpPr>
          <p:nvPr/>
        </p:nvSpPr>
        <p:spPr bwMode="auto">
          <a:xfrm>
            <a:off x="304800" y="4724400"/>
            <a:ext cx="8001000" cy="1338828"/>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spcBef>
                <a:spcPct val="50000"/>
              </a:spcBef>
            </a:pPr>
            <a:r>
              <a:rPr lang="en-US" b="1" i="1" dirty="0"/>
              <a:t>Germany loses the Western Front</a:t>
            </a:r>
          </a:p>
          <a:p>
            <a:pPr>
              <a:spcBef>
                <a:spcPct val="50000"/>
              </a:spcBef>
              <a:buFontTx/>
              <a:buChar char="•"/>
            </a:pPr>
            <a:r>
              <a:rPr lang="en-US" b="1" dirty="0"/>
              <a:t>The help of the eager-for-action U.S. doughboys against the low-morale German troops forced them to surrender to end the war on 11/11/11 – </a:t>
            </a:r>
            <a:r>
              <a:rPr lang="en-US" b="1" u="sng" dirty="0">
                <a:solidFill>
                  <a:srgbClr val="FF0000"/>
                </a:solidFill>
              </a:rPr>
              <a:t>Armistice Day</a:t>
            </a:r>
            <a:r>
              <a:rPr lang="en-US" b="1" dirty="0">
                <a:solidFill>
                  <a:srgbClr val="FF0000"/>
                </a:solidFill>
              </a:rPr>
              <a:t>.</a:t>
            </a:r>
          </a:p>
        </p:txBody>
      </p:sp>
      <p:sp>
        <p:nvSpPr>
          <p:cNvPr id="31749" name="Text Box 5"/>
          <p:cNvSpPr txBox="1">
            <a:spLocks noChangeArrowheads="1"/>
          </p:cNvSpPr>
          <p:nvPr/>
        </p:nvSpPr>
        <p:spPr bwMode="auto">
          <a:xfrm>
            <a:off x="304800" y="4267200"/>
            <a:ext cx="8001000" cy="369332"/>
          </a:xfrm>
          <a:prstGeom prst="rect">
            <a:avLst/>
          </a:prstGeom>
          <a:ln>
            <a:headEnd/>
            <a:tailEnd/>
          </a:ln>
        </p:spPr>
        <p:style>
          <a:lnRef idx="2">
            <a:schemeClr val="dk1">
              <a:shade val="50000"/>
            </a:schemeClr>
          </a:lnRef>
          <a:fillRef idx="1">
            <a:schemeClr val="dk1"/>
          </a:fillRef>
          <a:effectRef idx="0">
            <a:schemeClr val="dk1"/>
          </a:effectRef>
          <a:fontRef idx="minor">
            <a:schemeClr val="lt1"/>
          </a:fontRef>
        </p:style>
        <p:txBody>
          <a:bodyPr>
            <a:spAutoFit/>
          </a:bodyPr>
          <a:lstStyle/>
          <a:p>
            <a:pPr>
              <a:spcBef>
                <a:spcPct val="50000"/>
              </a:spcBef>
            </a:pPr>
            <a:r>
              <a:rPr lang="en-US" b="1" dirty="0"/>
              <a:t> Austria-Hungary surrendered to the Allies in November of  </a:t>
            </a:r>
            <a:r>
              <a:rPr lang="en-US" b="1" dirty="0" smtClean="0"/>
              <a:t>1917</a:t>
            </a:r>
            <a:endParaRPr lang="en-US" b="1"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1746"/>
                                        </p:tgtEl>
                                        <p:attrNameLst>
                                          <p:attrName>style.visibility</p:attrName>
                                        </p:attrNameLst>
                                      </p:cBhvr>
                                      <p:to>
                                        <p:strVal val="visible"/>
                                      </p:to>
                                    </p:set>
                                    <p:anim calcmode="lin" valueType="num">
                                      <p:cBhvr additive="base">
                                        <p:cTn id="7" dur="500" fill="hold"/>
                                        <p:tgtEl>
                                          <p:spTgt spid="31746"/>
                                        </p:tgtEl>
                                        <p:attrNameLst>
                                          <p:attrName>ppt_x</p:attrName>
                                        </p:attrNameLst>
                                      </p:cBhvr>
                                      <p:tavLst>
                                        <p:tav tm="0">
                                          <p:val>
                                            <p:strVal val="0-#ppt_w/2"/>
                                          </p:val>
                                        </p:tav>
                                        <p:tav tm="100000">
                                          <p:val>
                                            <p:strVal val="#ppt_x"/>
                                          </p:val>
                                        </p:tav>
                                      </p:tavLst>
                                    </p:anim>
                                    <p:anim calcmode="lin" valueType="num">
                                      <p:cBhvr additive="base">
                                        <p:cTn id="8" dur="500" fill="hold"/>
                                        <p:tgtEl>
                                          <p:spTgt spid="317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1747"/>
                                        </p:tgtEl>
                                        <p:attrNameLst>
                                          <p:attrName>style.visibility</p:attrName>
                                        </p:attrNameLst>
                                      </p:cBhvr>
                                      <p:to>
                                        <p:strVal val="visible"/>
                                      </p:to>
                                    </p:set>
                                    <p:anim calcmode="lin" valueType="num">
                                      <p:cBhvr additive="base">
                                        <p:cTn id="13" dur="500" fill="hold"/>
                                        <p:tgtEl>
                                          <p:spTgt spid="31747"/>
                                        </p:tgtEl>
                                        <p:attrNameLst>
                                          <p:attrName>ppt_x</p:attrName>
                                        </p:attrNameLst>
                                      </p:cBhvr>
                                      <p:tavLst>
                                        <p:tav tm="0">
                                          <p:val>
                                            <p:strVal val="0-#ppt_w/2"/>
                                          </p:val>
                                        </p:tav>
                                        <p:tav tm="100000">
                                          <p:val>
                                            <p:strVal val="#ppt_x"/>
                                          </p:val>
                                        </p:tav>
                                      </p:tavLst>
                                    </p:anim>
                                    <p:anim calcmode="lin" valueType="num">
                                      <p:cBhvr additive="base">
                                        <p:cTn id="14" dur="500" fill="hold"/>
                                        <p:tgtEl>
                                          <p:spTgt spid="3174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1749"/>
                                        </p:tgtEl>
                                        <p:attrNameLst>
                                          <p:attrName>style.visibility</p:attrName>
                                        </p:attrNameLst>
                                      </p:cBhvr>
                                      <p:to>
                                        <p:strVal val="visible"/>
                                      </p:to>
                                    </p:set>
                                    <p:anim calcmode="lin" valueType="num">
                                      <p:cBhvr additive="base">
                                        <p:cTn id="19" dur="500" fill="hold"/>
                                        <p:tgtEl>
                                          <p:spTgt spid="31749"/>
                                        </p:tgtEl>
                                        <p:attrNameLst>
                                          <p:attrName>ppt_x</p:attrName>
                                        </p:attrNameLst>
                                      </p:cBhvr>
                                      <p:tavLst>
                                        <p:tav tm="0">
                                          <p:val>
                                            <p:strVal val="0-#ppt_w/2"/>
                                          </p:val>
                                        </p:tav>
                                        <p:tav tm="100000">
                                          <p:val>
                                            <p:strVal val="#ppt_x"/>
                                          </p:val>
                                        </p:tav>
                                      </p:tavLst>
                                    </p:anim>
                                    <p:anim calcmode="lin" valueType="num">
                                      <p:cBhvr additive="base">
                                        <p:cTn id="20" dur="500" fill="hold"/>
                                        <p:tgtEl>
                                          <p:spTgt spid="3174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1750"/>
                                        </p:tgtEl>
                                        <p:attrNameLst>
                                          <p:attrName>style.visibility</p:attrName>
                                        </p:attrNameLst>
                                      </p:cBhvr>
                                      <p:to>
                                        <p:strVal val="visible"/>
                                      </p:to>
                                    </p:set>
                                    <p:anim calcmode="lin" valueType="num">
                                      <p:cBhvr additive="base">
                                        <p:cTn id="25" dur="500" fill="hold"/>
                                        <p:tgtEl>
                                          <p:spTgt spid="31750"/>
                                        </p:tgtEl>
                                        <p:attrNameLst>
                                          <p:attrName>ppt_x</p:attrName>
                                        </p:attrNameLst>
                                      </p:cBhvr>
                                      <p:tavLst>
                                        <p:tav tm="0">
                                          <p:val>
                                            <p:strVal val="0-#ppt_w/2"/>
                                          </p:val>
                                        </p:tav>
                                        <p:tav tm="100000">
                                          <p:val>
                                            <p:strVal val="#ppt_x"/>
                                          </p:val>
                                        </p:tav>
                                      </p:tavLst>
                                    </p:anim>
                                    <p:anim calcmode="lin" valueType="num">
                                      <p:cBhvr additive="base">
                                        <p:cTn id="26" dur="500" fill="hold"/>
                                        <p:tgtEl>
                                          <p:spTgt spid="317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7" grpId="0" autoUpdateAnimBg="0"/>
      <p:bldP spid="31750" grpId="0" autoUpdateAnimBg="0"/>
      <p:bldP spid="31749"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ext Box 2"/>
          <p:cNvSpPr txBox="1">
            <a:spLocks noChangeArrowheads="1"/>
          </p:cNvSpPr>
          <p:nvPr/>
        </p:nvSpPr>
        <p:spPr bwMode="auto">
          <a:xfrm>
            <a:off x="533400" y="152400"/>
            <a:ext cx="8001000" cy="1006475"/>
          </a:xfrm>
          <a:prstGeom prst="rect">
            <a:avLst/>
          </a:prstGeom>
          <a:noFill/>
          <a:ln w="9525">
            <a:noFill/>
            <a:miter lim="800000"/>
            <a:headEnd/>
            <a:tailEnd/>
          </a:ln>
          <a:effectLst/>
        </p:spPr>
        <p:txBody>
          <a:bodyPr>
            <a:spAutoFit/>
          </a:bodyPr>
          <a:lstStyle/>
          <a:p>
            <a:pPr algn="ctr">
              <a:spcBef>
                <a:spcPct val="50000"/>
              </a:spcBef>
            </a:pPr>
            <a:r>
              <a:rPr lang="en-US" sz="6000" dirty="0">
                <a:solidFill>
                  <a:srgbClr val="C00000"/>
                </a:solidFill>
                <a:effectLst>
                  <a:outerShdw blurRad="38100" dist="38100" dir="2700000" algn="tl">
                    <a:srgbClr val="C0C0C0"/>
                  </a:outerShdw>
                </a:effectLst>
                <a:latin typeface="Carbon Block" pitchFamily="2" charset="0"/>
              </a:rPr>
              <a:t>Wilson’s 14 Points</a:t>
            </a:r>
          </a:p>
        </p:txBody>
      </p:sp>
      <p:sp>
        <p:nvSpPr>
          <p:cNvPr id="32771" name="Text Box 3"/>
          <p:cNvSpPr txBox="1">
            <a:spLocks noChangeArrowheads="1"/>
          </p:cNvSpPr>
          <p:nvPr/>
        </p:nvSpPr>
        <p:spPr bwMode="auto">
          <a:xfrm>
            <a:off x="609600" y="1066800"/>
            <a:ext cx="8077200" cy="701675"/>
          </a:xfrm>
          <a:prstGeom prst="rect">
            <a:avLst/>
          </a:prstGeom>
          <a:ln>
            <a:headEnd/>
            <a:tailEnd/>
          </a:ln>
        </p:spPr>
        <p:style>
          <a:lnRef idx="1">
            <a:schemeClr val="dk1"/>
          </a:lnRef>
          <a:fillRef idx="2">
            <a:schemeClr val="dk1"/>
          </a:fillRef>
          <a:effectRef idx="1">
            <a:schemeClr val="dk1"/>
          </a:effectRef>
          <a:fontRef idx="minor">
            <a:schemeClr val="dk1"/>
          </a:fontRef>
        </p:style>
        <p:txBody>
          <a:bodyPr>
            <a:spAutoFit/>
          </a:bodyPr>
          <a:lstStyle/>
          <a:p>
            <a:pPr>
              <a:spcBef>
                <a:spcPct val="50000"/>
              </a:spcBef>
            </a:pPr>
            <a:r>
              <a:rPr lang="en-US" sz="2000" b="1" i="1" dirty="0"/>
              <a:t>A plan drawn up by </a:t>
            </a:r>
            <a:r>
              <a:rPr lang="en-US" sz="2000" b="1" i="1" dirty="0" err="1"/>
              <a:t>W.Wilson</a:t>
            </a:r>
            <a:r>
              <a:rPr lang="en-US" sz="2000" b="1" i="1" dirty="0"/>
              <a:t> that included </a:t>
            </a:r>
            <a:r>
              <a:rPr lang="en-US" sz="2000" b="1" i="1" dirty="0">
                <a:solidFill>
                  <a:srgbClr val="C00000"/>
                </a:solidFill>
              </a:rPr>
              <a:t>14 specific strategies for ending the war and making peace.</a:t>
            </a:r>
          </a:p>
        </p:txBody>
      </p:sp>
      <p:sp>
        <p:nvSpPr>
          <p:cNvPr id="32772" name="Text Box 4"/>
          <p:cNvSpPr txBox="1">
            <a:spLocks noChangeArrowheads="1"/>
          </p:cNvSpPr>
          <p:nvPr/>
        </p:nvSpPr>
        <p:spPr bwMode="auto">
          <a:xfrm>
            <a:off x="762000" y="2590800"/>
            <a:ext cx="7620000" cy="457200"/>
          </a:xfrm>
          <a:prstGeom prst="rect">
            <a:avLst/>
          </a:prstGeom>
          <a:noFill/>
          <a:ln w="9525">
            <a:noFill/>
            <a:miter lim="800000"/>
            <a:headEnd/>
            <a:tailEnd/>
          </a:ln>
          <a:effectLst/>
        </p:spPr>
        <p:txBody>
          <a:bodyPr>
            <a:spAutoFit/>
          </a:bodyPr>
          <a:lstStyle/>
          <a:p>
            <a:pPr>
              <a:spcBef>
                <a:spcPct val="50000"/>
              </a:spcBef>
            </a:pPr>
            <a:endParaRPr lang="en-US"/>
          </a:p>
        </p:txBody>
      </p:sp>
      <p:sp>
        <p:nvSpPr>
          <p:cNvPr id="32773" name="Text Box 5"/>
          <p:cNvSpPr txBox="1">
            <a:spLocks noChangeArrowheads="1"/>
          </p:cNvSpPr>
          <p:nvPr/>
        </p:nvSpPr>
        <p:spPr bwMode="auto">
          <a:xfrm>
            <a:off x="381000" y="1905000"/>
            <a:ext cx="8153400" cy="1370013"/>
          </a:xfrm>
          <a:prstGeom prst="rect">
            <a:avLst/>
          </a:prstGeom>
          <a:noFill/>
          <a:ln w="9525">
            <a:noFill/>
            <a:miter lim="800000"/>
            <a:headEnd/>
            <a:tailEnd/>
          </a:ln>
          <a:effectLst/>
        </p:spPr>
        <p:txBody>
          <a:bodyPr>
            <a:spAutoFit/>
          </a:bodyPr>
          <a:lstStyle/>
          <a:p>
            <a:pPr>
              <a:spcBef>
                <a:spcPct val="50000"/>
              </a:spcBef>
              <a:buFontTx/>
              <a:buChar char="•"/>
            </a:pPr>
            <a:r>
              <a:rPr lang="en-US" dirty="0"/>
              <a:t>  Was very lenient on conquered countries.</a:t>
            </a:r>
          </a:p>
          <a:p>
            <a:pPr>
              <a:spcBef>
                <a:spcPct val="50000"/>
              </a:spcBef>
              <a:buFontTx/>
              <a:buChar char="•"/>
            </a:pPr>
            <a:r>
              <a:rPr lang="en-US" dirty="0"/>
              <a:t> Wanted to establish a </a:t>
            </a:r>
            <a:r>
              <a:rPr lang="en-US" b="1" dirty="0">
                <a:solidFill>
                  <a:srgbClr val="FF0000"/>
                </a:solidFill>
              </a:rPr>
              <a:t>League of Nations</a:t>
            </a:r>
            <a:r>
              <a:rPr lang="en-US" dirty="0"/>
              <a:t> to oversee and enforce the terms of surrender.</a:t>
            </a:r>
          </a:p>
        </p:txBody>
      </p:sp>
      <p:sp>
        <p:nvSpPr>
          <p:cNvPr id="32777" name="Text Box 9"/>
          <p:cNvSpPr txBox="1">
            <a:spLocks noChangeArrowheads="1"/>
          </p:cNvSpPr>
          <p:nvPr/>
        </p:nvSpPr>
        <p:spPr bwMode="auto">
          <a:xfrm>
            <a:off x="533400" y="3048000"/>
            <a:ext cx="8077200" cy="701675"/>
          </a:xfrm>
          <a:prstGeom prst="rect">
            <a:avLst/>
          </a:prstGeom>
          <a:noFill/>
          <a:ln w="9525">
            <a:noFill/>
            <a:miter lim="800000"/>
            <a:headEnd/>
            <a:tailEnd/>
          </a:ln>
          <a:effectLst/>
        </p:spPr>
        <p:txBody>
          <a:bodyPr>
            <a:spAutoFit/>
          </a:bodyPr>
          <a:lstStyle/>
          <a:p>
            <a:pPr>
              <a:spcBef>
                <a:spcPct val="50000"/>
              </a:spcBef>
            </a:pPr>
            <a:r>
              <a:rPr lang="en-US" sz="2000" b="1" i="1" dirty="0"/>
              <a:t>1.  It would be an international organization with the purpose of preserving peace throughout the world.  </a:t>
            </a:r>
          </a:p>
        </p:txBody>
      </p:sp>
      <p:sp>
        <p:nvSpPr>
          <p:cNvPr id="32778" name="Text Box 10"/>
          <p:cNvSpPr txBox="1">
            <a:spLocks noChangeArrowheads="1"/>
          </p:cNvSpPr>
          <p:nvPr/>
        </p:nvSpPr>
        <p:spPr bwMode="auto">
          <a:xfrm>
            <a:off x="457200" y="3810000"/>
            <a:ext cx="8077200" cy="396875"/>
          </a:xfrm>
          <a:prstGeom prst="rect">
            <a:avLst/>
          </a:prstGeom>
          <a:noFill/>
          <a:ln w="9525">
            <a:noFill/>
            <a:miter lim="800000"/>
            <a:headEnd/>
            <a:tailEnd/>
          </a:ln>
          <a:effectLst/>
        </p:spPr>
        <p:txBody>
          <a:bodyPr>
            <a:spAutoFit/>
          </a:bodyPr>
          <a:lstStyle/>
          <a:p>
            <a:pPr>
              <a:spcBef>
                <a:spcPct val="50000"/>
              </a:spcBef>
            </a:pPr>
            <a:r>
              <a:rPr lang="en-US" sz="2000" b="1" i="1" dirty="0"/>
              <a:t>2.  Every nation would have an equal vote.</a:t>
            </a:r>
          </a:p>
        </p:txBody>
      </p:sp>
      <p:sp>
        <p:nvSpPr>
          <p:cNvPr id="32779" name="Text Box 11"/>
          <p:cNvSpPr txBox="1">
            <a:spLocks noChangeArrowheads="1"/>
          </p:cNvSpPr>
          <p:nvPr/>
        </p:nvSpPr>
        <p:spPr bwMode="auto">
          <a:xfrm>
            <a:off x="457200" y="4191000"/>
            <a:ext cx="8077200" cy="701675"/>
          </a:xfrm>
          <a:prstGeom prst="rect">
            <a:avLst/>
          </a:prstGeom>
          <a:noFill/>
          <a:ln w="9525">
            <a:noFill/>
            <a:miter lim="800000"/>
            <a:headEnd/>
            <a:tailEnd/>
          </a:ln>
          <a:effectLst/>
        </p:spPr>
        <p:txBody>
          <a:bodyPr>
            <a:spAutoFit/>
          </a:bodyPr>
          <a:lstStyle/>
          <a:p>
            <a:pPr>
              <a:spcBef>
                <a:spcPct val="50000"/>
              </a:spcBef>
            </a:pPr>
            <a:r>
              <a:rPr lang="en-US" sz="2000" b="1" i="1"/>
              <a:t>3.  Every nation in the world would be a member, and each nation would have an equal vote.</a:t>
            </a:r>
          </a:p>
        </p:txBody>
      </p:sp>
      <p:sp>
        <p:nvSpPr>
          <p:cNvPr id="32780" name="Text Box 12"/>
          <p:cNvSpPr txBox="1">
            <a:spLocks noChangeArrowheads="1"/>
          </p:cNvSpPr>
          <p:nvPr/>
        </p:nvSpPr>
        <p:spPr bwMode="auto">
          <a:xfrm>
            <a:off x="381000" y="4876800"/>
            <a:ext cx="8077200" cy="701675"/>
          </a:xfrm>
          <a:prstGeom prst="rect">
            <a:avLst/>
          </a:prstGeom>
          <a:noFill/>
          <a:ln w="9525">
            <a:noFill/>
            <a:miter lim="800000"/>
            <a:headEnd/>
            <a:tailEnd/>
          </a:ln>
          <a:effectLst/>
        </p:spPr>
        <p:txBody>
          <a:bodyPr>
            <a:spAutoFit/>
          </a:bodyPr>
          <a:lstStyle/>
          <a:p>
            <a:pPr>
              <a:spcBef>
                <a:spcPct val="50000"/>
              </a:spcBef>
            </a:pPr>
            <a:r>
              <a:rPr lang="en-US" sz="2000" b="1" i="1" dirty="0"/>
              <a:t> 4.  Any controversy within the League would be turned over to the Central Council:  France, Britain, Italy, Japan, the U.S., and five small nations.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2770"/>
                                        </p:tgtEl>
                                        <p:attrNameLst>
                                          <p:attrName>style.visibility</p:attrName>
                                        </p:attrNameLst>
                                      </p:cBhvr>
                                      <p:to>
                                        <p:strVal val="visible"/>
                                      </p:to>
                                    </p:set>
                                    <p:anim calcmode="lin" valueType="num">
                                      <p:cBhvr additive="base">
                                        <p:cTn id="7" dur="500" fill="hold"/>
                                        <p:tgtEl>
                                          <p:spTgt spid="32770"/>
                                        </p:tgtEl>
                                        <p:attrNameLst>
                                          <p:attrName>ppt_x</p:attrName>
                                        </p:attrNameLst>
                                      </p:cBhvr>
                                      <p:tavLst>
                                        <p:tav tm="0">
                                          <p:val>
                                            <p:strVal val="0-#ppt_w/2"/>
                                          </p:val>
                                        </p:tav>
                                        <p:tav tm="100000">
                                          <p:val>
                                            <p:strVal val="#ppt_x"/>
                                          </p:val>
                                        </p:tav>
                                      </p:tavLst>
                                    </p:anim>
                                    <p:anim calcmode="lin" valueType="num">
                                      <p:cBhvr additive="base">
                                        <p:cTn id="8" dur="500" fill="hold"/>
                                        <p:tgtEl>
                                          <p:spTgt spid="327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2771"/>
                                        </p:tgtEl>
                                        <p:attrNameLst>
                                          <p:attrName>style.visibility</p:attrName>
                                        </p:attrNameLst>
                                      </p:cBhvr>
                                      <p:to>
                                        <p:strVal val="visible"/>
                                      </p:to>
                                    </p:set>
                                    <p:anim calcmode="lin" valueType="num">
                                      <p:cBhvr additive="base">
                                        <p:cTn id="13" dur="500" fill="hold"/>
                                        <p:tgtEl>
                                          <p:spTgt spid="32771"/>
                                        </p:tgtEl>
                                        <p:attrNameLst>
                                          <p:attrName>ppt_x</p:attrName>
                                        </p:attrNameLst>
                                      </p:cBhvr>
                                      <p:tavLst>
                                        <p:tav tm="0">
                                          <p:val>
                                            <p:strVal val="0-#ppt_w/2"/>
                                          </p:val>
                                        </p:tav>
                                        <p:tav tm="100000">
                                          <p:val>
                                            <p:strVal val="#ppt_x"/>
                                          </p:val>
                                        </p:tav>
                                      </p:tavLst>
                                    </p:anim>
                                    <p:anim calcmode="lin" valueType="num">
                                      <p:cBhvr additive="base">
                                        <p:cTn id="14" dur="500" fill="hold"/>
                                        <p:tgtEl>
                                          <p:spTgt spid="3277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2773"/>
                                        </p:tgtEl>
                                        <p:attrNameLst>
                                          <p:attrName>style.visibility</p:attrName>
                                        </p:attrNameLst>
                                      </p:cBhvr>
                                      <p:to>
                                        <p:strVal val="visible"/>
                                      </p:to>
                                    </p:set>
                                    <p:anim calcmode="lin" valueType="num">
                                      <p:cBhvr additive="base">
                                        <p:cTn id="19" dur="500" fill="hold"/>
                                        <p:tgtEl>
                                          <p:spTgt spid="32773"/>
                                        </p:tgtEl>
                                        <p:attrNameLst>
                                          <p:attrName>ppt_x</p:attrName>
                                        </p:attrNameLst>
                                      </p:cBhvr>
                                      <p:tavLst>
                                        <p:tav tm="0">
                                          <p:val>
                                            <p:strVal val="0-#ppt_w/2"/>
                                          </p:val>
                                        </p:tav>
                                        <p:tav tm="100000">
                                          <p:val>
                                            <p:strVal val="#ppt_x"/>
                                          </p:val>
                                        </p:tav>
                                      </p:tavLst>
                                    </p:anim>
                                    <p:anim calcmode="lin" valueType="num">
                                      <p:cBhvr additive="base">
                                        <p:cTn id="20" dur="500" fill="hold"/>
                                        <p:tgtEl>
                                          <p:spTgt spid="32773"/>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2777"/>
                                        </p:tgtEl>
                                        <p:attrNameLst>
                                          <p:attrName>style.visibility</p:attrName>
                                        </p:attrNameLst>
                                      </p:cBhvr>
                                      <p:to>
                                        <p:strVal val="visible"/>
                                      </p:to>
                                    </p:set>
                                    <p:anim calcmode="lin" valueType="num">
                                      <p:cBhvr additive="base">
                                        <p:cTn id="25" dur="500" fill="hold"/>
                                        <p:tgtEl>
                                          <p:spTgt spid="32777"/>
                                        </p:tgtEl>
                                        <p:attrNameLst>
                                          <p:attrName>ppt_x</p:attrName>
                                        </p:attrNameLst>
                                      </p:cBhvr>
                                      <p:tavLst>
                                        <p:tav tm="0">
                                          <p:val>
                                            <p:strVal val="0-#ppt_w/2"/>
                                          </p:val>
                                        </p:tav>
                                        <p:tav tm="100000">
                                          <p:val>
                                            <p:strVal val="#ppt_x"/>
                                          </p:val>
                                        </p:tav>
                                      </p:tavLst>
                                    </p:anim>
                                    <p:anim calcmode="lin" valueType="num">
                                      <p:cBhvr additive="base">
                                        <p:cTn id="26" dur="500" fill="hold"/>
                                        <p:tgtEl>
                                          <p:spTgt spid="3277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2778"/>
                                        </p:tgtEl>
                                        <p:attrNameLst>
                                          <p:attrName>style.visibility</p:attrName>
                                        </p:attrNameLst>
                                      </p:cBhvr>
                                      <p:to>
                                        <p:strVal val="visible"/>
                                      </p:to>
                                    </p:set>
                                    <p:anim calcmode="lin" valueType="num">
                                      <p:cBhvr additive="base">
                                        <p:cTn id="31" dur="500" fill="hold"/>
                                        <p:tgtEl>
                                          <p:spTgt spid="32778"/>
                                        </p:tgtEl>
                                        <p:attrNameLst>
                                          <p:attrName>ppt_x</p:attrName>
                                        </p:attrNameLst>
                                      </p:cBhvr>
                                      <p:tavLst>
                                        <p:tav tm="0">
                                          <p:val>
                                            <p:strVal val="0-#ppt_w/2"/>
                                          </p:val>
                                        </p:tav>
                                        <p:tav tm="100000">
                                          <p:val>
                                            <p:strVal val="#ppt_x"/>
                                          </p:val>
                                        </p:tav>
                                      </p:tavLst>
                                    </p:anim>
                                    <p:anim calcmode="lin" valueType="num">
                                      <p:cBhvr additive="base">
                                        <p:cTn id="32" dur="500" fill="hold"/>
                                        <p:tgtEl>
                                          <p:spTgt spid="3277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2779"/>
                                        </p:tgtEl>
                                        <p:attrNameLst>
                                          <p:attrName>style.visibility</p:attrName>
                                        </p:attrNameLst>
                                      </p:cBhvr>
                                      <p:to>
                                        <p:strVal val="visible"/>
                                      </p:to>
                                    </p:set>
                                    <p:anim calcmode="lin" valueType="num">
                                      <p:cBhvr additive="base">
                                        <p:cTn id="37" dur="500" fill="hold"/>
                                        <p:tgtEl>
                                          <p:spTgt spid="32779"/>
                                        </p:tgtEl>
                                        <p:attrNameLst>
                                          <p:attrName>ppt_x</p:attrName>
                                        </p:attrNameLst>
                                      </p:cBhvr>
                                      <p:tavLst>
                                        <p:tav tm="0">
                                          <p:val>
                                            <p:strVal val="0-#ppt_w/2"/>
                                          </p:val>
                                        </p:tav>
                                        <p:tav tm="100000">
                                          <p:val>
                                            <p:strVal val="#ppt_x"/>
                                          </p:val>
                                        </p:tav>
                                      </p:tavLst>
                                    </p:anim>
                                    <p:anim calcmode="lin" valueType="num">
                                      <p:cBhvr additive="base">
                                        <p:cTn id="38" dur="500" fill="hold"/>
                                        <p:tgtEl>
                                          <p:spTgt spid="3277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32780"/>
                                        </p:tgtEl>
                                        <p:attrNameLst>
                                          <p:attrName>style.visibility</p:attrName>
                                        </p:attrNameLst>
                                      </p:cBhvr>
                                      <p:to>
                                        <p:strVal val="visible"/>
                                      </p:to>
                                    </p:set>
                                    <p:anim calcmode="lin" valueType="num">
                                      <p:cBhvr additive="base">
                                        <p:cTn id="43" dur="500" fill="hold"/>
                                        <p:tgtEl>
                                          <p:spTgt spid="32780"/>
                                        </p:tgtEl>
                                        <p:attrNameLst>
                                          <p:attrName>ppt_x</p:attrName>
                                        </p:attrNameLst>
                                      </p:cBhvr>
                                      <p:tavLst>
                                        <p:tav tm="0">
                                          <p:val>
                                            <p:strVal val="0-#ppt_w/2"/>
                                          </p:val>
                                        </p:tav>
                                        <p:tav tm="100000">
                                          <p:val>
                                            <p:strVal val="#ppt_x"/>
                                          </p:val>
                                        </p:tav>
                                      </p:tavLst>
                                    </p:anim>
                                    <p:anim calcmode="lin" valueType="num">
                                      <p:cBhvr additive="base">
                                        <p:cTn id="44" dur="500" fill="hold"/>
                                        <p:tgtEl>
                                          <p:spTgt spid="3278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nodePh="1">
                                  <p:stCondLst>
                                    <p:cond delay="0"/>
                                  </p:stCondLst>
                                  <p:endCondLst>
                                    <p:cond evt="begin" delay="0">
                                      <p:tn val="47"/>
                                    </p:cond>
                                  </p:endCondLst>
                                  <p:childTnLst>
                                    <p:set>
                                      <p:cBhvr>
                                        <p:cTn id="48" dur="1" fill="hold">
                                          <p:stCondLst>
                                            <p:cond delay="0"/>
                                          </p:stCondLst>
                                        </p:cTn>
                                        <p:tgtEl>
                                          <p:spTgt spid="32772"/>
                                        </p:tgtEl>
                                        <p:attrNameLst>
                                          <p:attrName>style.visibility</p:attrName>
                                        </p:attrNameLst>
                                      </p:cBhvr>
                                      <p:to>
                                        <p:strVal val="visible"/>
                                      </p:to>
                                    </p:set>
                                    <p:anim calcmode="lin" valueType="num">
                                      <p:cBhvr additive="base">
                                        <p:cTn id="49" dur="500" fill="hold"/>
                                        <p:tgtEl>
                                          <p:spTgt spid="32772"/>
                                        </p:tgtEl>
                                        <p:attrNameLst>
                                          <p:attrName>ppt_x</p:attrName>
                                        </p:attrNameLst>
                                      </p:cBhvr>
                                      <p:tavLst>
                                        <p:tav tm="0">
                                          <p:val>
                                            <p:strVal val="0-#ppt_w/2"/>
                                          </p:val>
                                        </p:tav>
                                        <p:tav tm="100000">
                                          <p:val>
                                            <p:strVal val="#ppt_x"/>
                                          </p:val>
                                        </p:tav>
                                      </p:tavLst>
                                    </p:anim>
                                    <p:anim calcmode="lin" valueType="num">
                                      <p:cBhvr additive="base">
                                        <p:cTn id="50" dur="500" fill="hold"/>
                                        <p:tgtEl>
                                          <p:spTgt spid="327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0" grpId="0" autoUpdateAnimBg="0"/>
      <p:bldP spid="32771" grpId="0" autoUpdateAnimBg="0"/>
      <p:bldP spid="32772" grpId="0" autoUpdateAnimBg="0"/>
      <p:bldP spid="32773" grpId="0" autoUpdateAnimBg="0"/>
      <p:bldP spid="32777" grpId="0" autoUpdateAnimBg="0"/>
      <p:bldP spid="32778" grpId="0" autoUpdateAnimBg="0"/>
      <p:bldP spid="32779" grpId="0" autoUpdateAnimBg="0"/>
      <p:bldP spid="32780"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33400" y="152400"/>
            <a:ext cx="8077200" cy="762000"/>
          </a:xfrm>
          <a:prstGeom prst="rect">
            <a:avLst/>
          </a:prstGeom>
          <a:noFill/>
          <a:ln w="9525">
            <a:noFill/>
            <a:miter lim="800000"/>
            <a:headEnd/>
            <a:tailEnd/>
          </a:ln>
          <a:effectLst/>
        </p:spPr>
        <p:txBody>
          <a:bodyPr>
            <a:spAutoFit/>
          </a:bodyPr>
          <a:lstStyle/>
          <a:p>
            <a:pPr algn="ctr">
              <a:spcBef>
                <a:spcPct val="50000"/>
              </a:spcBef>
            </a:pPr>
            <a:r>
              <a:rPr lang="en-US" sz="4400" b="1" dirty="0">
                <a:solidFill>
                  <a:srgbClr val="FF0000"/>
                </a:solidFill>
                <a:effectLst>
                  <a:outerShdw blurRad="38100" dist="38100" dir="2700000" algn="tl">
                    <a:srgbClr val="C0C0C0"/>
                  </a:outerShdw>
                </a:effectLst>
                <a:latin typeface="Carbon Block" pitchFamily="2" charset="0"/>
              </a:rPr>
              <a:t>Treaty of Versailles</a:t>
            </a:r>
          </a:p>
        </p:txBody>
      </p:sp>
      <p:sp>
        <p:nvSpPr>
          <p:cNvPr id="33795" name="Text Box 3"/>
          <p:cNvSpPr txBox="1">
            <a:spLocks noChangeArrowheads="1"/>
          </p:cNvSpPr>
          <p:nvPr/>
        </p:nvSpPr>
        <p:spPr bwMode="auto">
          <a:xfrm>
            <a:off x="457200" y="990600"/>
            <a:ext cx="5029200" cy="5478423"/>
          </a:xfrm>
          <a:prstGeom prst="rect">
            <a:avLst/>
          </a:prstGeom>
          <a:noFill/>
          <a:ln w="9525">
            <a:noFill/>
            <a:miter lim="800000"/>
            <a:headEnd/>
            <a:tailEnd/>
          </a:ln>
          <a:effectLst/>
        </p:spPr>
        <p:txBody>
          <a:bodyPr wrap="square">
            <a:spAutoFit/>
          </a:bodyPr>
          <a:lstStyle/>
          <a:p>
            <a:pPr>
              <a:spcBef>
                <a:spcPct val="50000"/>
              </a:spcBef>
              <a:buFontTx/>
              <a:buChar char="•"/>
            </a:pPr>
            <a:r>
              <a:rPr lang="en-US" sz="2000" dirty="0"/>
              <a:t>  Wilson would negotiate the treaty in Paris without much input from the new majority Republican Congress.  </a:t>
            </a:r>
          </a:p>
          <a:p>
            <a:pPr>
              <a:spcBef>
                <a:spcPct val="50000"/>
              </a:spcBef>
              <a:buFontTx/>
              <a:buChar char="•"/>
            </a:pPr>
            <a:r>
              <a:rPr lang="en-US" sz="2000" dirty="0"/>
              <a:t>   France and Britain would not approve most of Wilson’s 14 Points.  They felt that they were too lenient.</a:t>
            </a:r>
          </a:p>
          <a:p>
            <a:pPr>
              <a:spcBef>
                <a:spcPct val="50000"/>
              </a:spcBef>
              <a:buFontTx/>
              <a:buChar char="•"/>
            </a:pPr>
            <a:r>
              <a:rPr lang="en-US" sz="2000" dirty="0"/>
              <a:t>   The League of Nations was approved to enforce the terms of the surrender.</a:t>
            </a:r>
          </a:p>
          <a:p>
            <a:pPr>
              <a:spcBef>
                <a:spcPct val="50000"/>
              </a:spcBef>
              <a:buFontTx/>
              <a:buChar char="•"/>
            </a:pPr>
            <a:r>
              <a:rPr lang="en-US" sz="2000" dirty="0"/>
              <a:t>   It was signed in Paris, France on June 28, 1919 officially ending WWI.</a:t>
            </a:r>
          </a:p>
          <a:p>
            <a:pPr>
              <a:spcBef>
                <a:spcPct val="50000"/>
              </a:spcBef>
              <a:buFontTx/>
              <a:buChar char="•"/>
            </a:pPr>
            <a:r>
              <a:rPr lang="en-US" sz="2000" dirty="0"/>
              <a:t>   The U.S. Congress did not approve of the treaty or the League of Nations, so they refused to sign it.  Why? Because they felt that it did not benefit the U.S.</a:t>
            </a:r>
          </a:p>
          <a:p>
            <a:pPr>
              <a:spcBef>
                <a:spcPct val="50000"/>
              </a:spcBef>
            </a:pPr>
            <a:r>
              <a:rPr lang="en-US" sz="2000" dirty="0"/>
              <a:t> </a:t>
            </a:r>
          </a:p>
        </p:txBody>
      </p:sp>
      <p:sp>
        <p:nvSpPr>
          <p:cNvPr id="33801" name="Text Box 9"/>
          <p:cNvSpPr txBox="1">
            <a:spLocks noChangeArrowheads="1"/>
          </p:cNvSpPr>
          <p:nvPr/>
        </p:nvSpPr>
        <p:spPr bwMode="auto">
          <a:xfrm>
            <a:off x="381000" y="5715000"/>
            <a:ext cx="8305800" cy="396875"/>
          </a:xfrm>
          <a:prstGeom prst="rect">
            <a:avLst/>
          </a:prstGeom>
          <a:noFill/>
          <a:ln w="9525">
            <a:noFill/>
            <a:miter lim="800000"/>
            <a:headEnd/>
            <a:tailEnd/>
          </a:ln>
          <a:effectLst/>
        </p:spPr>
        <p:txBody>
          <a:bodyPr>
            <a:spAutoFit/>
          </a:bodyPr>
          <a:lstStyle/>
          <a:p>
            <a:pPr>
              <a:spcBef>
                <a:spcPct val="50000"/>
              </a:spcBef>
            </a:pPr>
            <a:endParaRPr lang="en-US" sz="2000"/>
          </a:p>
        </p:txBody>
      </p:sp>
      <p:pic>
        <p:nvPicPr>
          <p:cNvPr id="3074" name="Picture 2"/>
          <p:cNvPicPr>
            <a:picLocks noChangeAspect="1" noChangeArrowheads="1"/>
          </p:cNvPicPr>
          <p:nvPr/>
        </p:nvPicPr>
        <p:blipFill>
          <a:blip r:embed="rId2" cstate="print"/>
          <a:srcRect/>
          <a:stretch>
            <a:fillRect/>
          </a:stretch>
        </p:blipFill>
        <p:spPr bwMode="auto">
          <a:xfrm>
            <a:off x="5562600" y="1066800"/>
            <a:ext cx="3171825" cy="4724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nodePh="1">
                                  <p:stCondLst>
                                    <p:cond delay="0"/>
                                  </p:stCondLst>
                                  <p:endCondLst>
                                    <p:cond evt="begin" delay="0">
                                      <p:tn val="5"/>
                                    </p:cond>
                                  </p:endCondLst>
                                  <p:childTnLst>
                                    <p:set>
                                      <p:cBhvr>
                                        <p:cTn id="6" dur="1" fill="hold">
                                          <p:stCondLst>
                                            <p:cond delay="0"/>
                                          </p:stCondLst>
                                        </p:cTn>
                                        <p:tgtEl>
                                          <p:spTgt spid="33801"/>
                                        </p:tgtEl>
                                        <p:attrNameLst>
                                          <p:attrName>style.visibility</p:attrName>
                                        </p:attrNameLst>
                                      </p:cBhvr>
                                      <p:to>
                                        <p:strVal val="visible"/>
                                      </p:to>
                                    </p:set>
                                    <p:anim calcmode="lin" valueType="num">
                                      <p:cBhvr additive="base">
                                        <p:cTn id="7" dur="500" fill="hold"/>
                                        <p:tgtEl>
                                          <p:spTgt spid="33801"/>
                                        </p:tgtEl>
                                        <p:attrNameLst>
                                          <p:attrName>ppt_x</p:attrName>
                                        </p:attrNameLst>
                                      </p:cBhvr>
                                      <p:tavLst>
                                        <p:tav tm="0">
                                          <p:val>
                                            <p:strVal val="0-#ppt_w/2"/>
                                          </p:val>
                                        </p:tav>
                                        <p:tav tm="100000">
                                          <p:val>
                                            <p:strVal val="#ppt_x"/>
                                          </p:val>
                                        </p:tav>
                                      </p:tavLst>
                                    </p:anim>
                                    <p:anim calcmode="lin" valueType="num">
                                      <p:cBhvr additive="base">
                                        <p:cTn id="8" dur="500" fill="hold"/>
                                        <p:tgtEl>
                                          <p:spTgt spid="3380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01"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533400" y="152400"/>
            <a:ext cx="8077200" cy="762000"/>
          </a:xfrm>
          <a:prstGeom prst="rect">
            <a:avLst/>
          </a:prstGeom>
          <a:noFill/>
          <a:ln w="9525">
            <a:noFill/>
            <a:miter lim="800000"/>
            <a:headEnd/>
            <a:tailEnd/>
          </a:ln>
          <a:effectLst/>
        </p:spPr>
        <p:txBody>
          <a:bodyPr>
            <a:spAutoFit/>
          </a:bodyPr>
          <a:lstStyle/>
          <a:p>
            <a:pPr algn="ctr">
              <a:spcBef>
                <a:spcPct val="50000"/>
              </a:spcBef>
            </a:pPr>
            <a:r>
              <a:rPr lang="en-US" sz="4400" b="1" dirty="0" smtClean="0">
                <a:solidFill>
                  <a:srgbClr val="FF0000"/>
                </a:solidFill>
                <a:effectLst>
                  <a:outerShdw blurRad="38100" dist="38100" dir="2700000" algn="tl">
                    <a:srgbClr val="C0C0C0"/>
                  </a:outerShdw>
                </a:effectLst>
                <a:latin typeface="Carbon Block" pitchFamily="2" charset="0"/>
              </a:rPr>
              <a:t>Congress &amp; The Treaty of </a:t>
            </a:r>
            <a:r>
              <a:rPr lang="en-US" sz="4400" b="1" dirty="0" err="1" smtClean="0">
                <a:solidFill>
                  <a:srgbClr val="FF0000"/>
                </a:solidFill>
                <a:effectLst>
                  <a:outerShdw blurRad="38100" dist="38100" dir="2700000" algn="tl">
                    <a:srgbClr val="C0C0C0"/>
                  </a:outerShdw>
                </a:effectLst>
                <a:latin typeface="Carbon Block" pitchFamily="2" charset="0"/>
              </a:rPr>
              <a:t>versailles</a:t>
            </a:r>
            <a:endParaRPr lang="en-US" sz="4400" b="1" dirty="0">
              <a:solidFill>
                <a:srgbClr val="FF0000"/>
              </a:solidFill>
              <a:effectLst>
                <a:outerShdw blurRad="38100" dist="38100" dir="2700000" algn="tl">
                  <a:srgbClr val="C0C0C0"/>
                </a:outerShdw>
              </a:effectLst>
              <a:latin typeface="Carbon Block" pitchFamily="2" charset="0"/>
            </a:endParaRPr>
          </a:p>
        </p:txBody>
      </p:sp>
      <p:sp>
        <p:nvSpPr>
          <p:cNvPr id="33799" name="Text Box 7"/>
          <p:cNvSpPr txBox="1">
            <a:spLocks noChangeArrowheads="1"/>
          </p:cNvSpPr>
          <p:nvPr/>
        </p:nvSpPr>
        <p:spPr bwMode="auto">
          <a:xfrm>
            <a:off x="228600" y="2362200"/>
            <a:ext cx="8153400" cy="701675"/>
          </a:xfrm>
          <a:prstGeom prst="rect">
            <a:avLst/>
          </a:prstGeom>
          <a:noFill/>
          <a:ln w="9525">
            <a:noFill/>
            <a:miter lim="800000"/>
            <a:headEnd/>
            <a:tailEnd/>
          </a:ln>
          <a:effectLst/>
        </p:spPr>
        <p:txBody>
          <a:bodyPr>
            <a:spAutoFit/>
          </a:bodyPr>
          <a:lstStyle/>
          <a:p>
            <a:pPr>
              <a:spcBef>
                <a:spcPct val="50000"/>
              </a:spcBef>
            </a:pPr>
            <a:r>
              <a:rPr lang="en-US" sz="2000" dirty="0"/>
              <a:t>1.  A group of thirty-nine Republican senators led by Henry Cabot Lodge opposed the League of Nations, citing several flaws in its structure.</a:t>
            </a:r>
          </a:p>
        </p:txBody>
      </p:sp>
      <p:sp>
        <p:nvSpPr>
          <p:cNvPr id="33800" name="Text Box 8"/>
          <p:cNvSpPr txBox="1">
            <a:spLocks noChangeArrowheads="1"/>
          </p:cNvSpPr>
          <p:nvPr/>
        </p:nvSpPr>
        <p:spPr bwMode="auto">
          <a:xfrm>
            <a:off x="533400" y="3505200"/>
            <a:ext cx="8153400" cy="396875"/>
          </a:xfrm>
          <a:prstGeom prst="rect">
            <a:avLst/>
          </a:prstGeom>
          <a:noFill/>
          <a:ln w="9525">
            <a:noFill/>
            <a:miter lim="800000"/>
            <a:headEnd/>
            <a:tailEnd/>
          </a:ln>
          <a:effectLst/>
        </p:spPr>
        <p:txBody>
          <a:bodyPr>
            <a:spAutoFit/>
          </a:bodyPr>
          <a:lstStyle/>
          <a:p>
            <a:pPr>
              <a:spcBef>
                <a:spcPct val="50000"/>
              </a:spcBef>
            </a:pPr>
            <a:r>
              <a:rPr lang="en-US" sz="2000" b="1" dirty="0">
                <a:solidFill>
                  <a:srgbClr val="FF0000"/>
                </a:solidFill>
              </a:rPr>
              <a:t>-  Reservationists</a:t>
            </a:r>
            <a:r>
              <a:rPr lang="en-US" sz="2000" dirty="0"/>
              <a:t> (Lodge) -  willing to pass the treaty if changes are made.</a:t>
            </a:r>
          </a:p>
        </p:txBody>
      </p:sp>
      <p:sp>
        <p:nvSpPr>
          <p:cNvPr id="33801" name="Text Box 9"/>
          <p:cNvSpPr txBox="1">
            <a:spLocks noChangeArrowheads="1"/>
          </p:cNvSpPr>
          <p:nvPr/>
        </p:nvSpPr>
        <p:spPr bwMode="auto">
          <a:xfrm>
            <a:off x="381000" y="5715000"/>
            <a:ext cx="8305800" cy="396875"/>
          </a:xfrm>
          <a:prstGeom prst="rect">
            <a:avLst/>
          </a:prstGeom>
          <a:noFill/>
          <a:ln w="9525">
            <a:noFill/>
            <a:miter lim="800000"/>
            <a:headEnd/>
            <a:tailEnd/>
          </a:ln>
          <a:effectLst/>
        </p:spPr>
        <p:txBody>
          <a:bodyPr>
            <a:spAutoFit/>
          </a:bodyPr>
          <a:lstStyle/>
          <a:p>
            <a:pPr>
              <a:spcBef>
                <a:spcPct val="50000"/>
              </a:spcBef>
            </a:pPr>
            <a:endParaRPr lang="en-US" sz="2000"/>
          </a:p>
        </p:txBody>
      </p:sp>
      <p:sp>
        <p:nvSpPr>
          <p:cNvPr id="33802" name="Text Box 10"/>
          <p:cNvSpPr txBox="1">
            <a:spLocks noChangeArrowheads="1"/>
          </p:cNvSpPr>
          <p:nvPr/>
        </p:nvSpPr>
        <p:spPr bwMode="auto">
          <a:xfrm>
            <a:off x="609600" y="4267200"/>
            <a:ext cx="8153400" cy="396875"/>
          </a:xfrm>
          <a:prstGeom prst="rect">
            <a:avLst/>
          </a:prstGeom>
          <a:noFill/>
          <a:ln w="9525">
            <a:noFill/>
            <a:miter lim="800000"/>
            <a:headEnd/>
            <a:tailEnd/>
          </a:ln>
          <a:effectLst/>
        </p:spPr>
        <p:txBody>
          <a:bodyPr>
            <a:spAutoFit/>
          </a:bodyPr>
          <a:lstStyle/>
          <a:p>
            <a:pPr>
              <a:spcBef>
                <a:spcPct val="50000"/>
              </a:spcBef>
            </a:pPr>
            <a:r>
              <a:rPr lang="en-US" sz="2000" b="1" dirty="0">
                <a:solidFill>
                  <a:srgbClr val="FF0000"/>
                </a:solidFill>
              </a:rPr>
              <a:t>-  Irreconcilables</a:t>
            </a:r>
            <a:r>
              <a:rPr lang="en-US" sz="2000" dirty="0"/>
              <a:t> -  no treaty, no way!</a:t>
            </a:r>
          </a:p>
        </p:txBody>
      </p:sp>
      <p:sp>
        <p:nvSpPr>
          <p:cNvPr id="33803" name="Text Box 11"/>
          <p:cNvSpPr txBox="1">
            <a:spLocks noChangeArrowheads="1"/>
          </p:cNvSpPr>
          <p:nvPr/>
        </p:nvSpPr>
        <p:spPr bwMode="auto">
          <a:xfrm>
            <a:off x="228600" y="4800600"/>
            <a:ext cx="8686800" cy="707886"/>
          </a:xfrm>
          <a:prstGeom prst="rect">
            <a:avLst/>
          </a:prstGeom>
          <a:noFill/>
          <a:ln w="9525">
            <a:noFill/>
            <a:miter lim="800000"/>
            <a:headEnd/>
            <a:tailEnd/>
          </a:ln>
          <a:effectLst/>
        </p:spPr>
        <p:txBody>
          <a:bodyPr>
            <a:spAutoFit/>
          </a:bodyPr>
          <a:lstStyle/>
          <a:p>
            <a:pPr>
              <a:spcBef>
                <a:spcPct val="50000"/>
              </a:spcBef>
            </a:pPr>
            <a:r>
              <a:rPr lang="en-US" sz="2000" dirty="0"/>
              <a:t>2.  The Senators believed that the </a:t>
            </a:r>
            <a:r>
              <a:rPr lang="en-US" sz="2000" b="1" dirty="0">
                <a:solidFill>
                  <a:srgbClr val="C00000"/>
                </a:solidFill>
              </a:rPr>
              <a:t>U.S. should remain “isolationist” after the war.</a:t>
            </a:r>
          </a:p>
        </p:txBody>
      </p:sp>
      <p:sp>
        <p:nvSpPr>
          <p:cNvPr id="9" name="Rectangle 8"/>
          <p:cNvSpPr/>
          <p:nvPr/>
        </p:nvSpPr>
        <p:spPr>
          <a:xfrm>
            <a:off x="457200" y="914400"/>
            <a:ext cx="8077200" cy="1200329"/>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r>
              <a:rPr lang="en-US" sz="2400" dirty="0" smtClean="0">
                <a:solidFill>
                  <a:srgbClr val="C00000"/>
                </a:solidFill>
              </a:rPr>
              <a:t> The U.S. Congress did not approve of the treaty or the League of Nations, so they refused to sign it.  Why? Because they felt that it did not benefit the U.S.</a:t>
            </a:r>
            <a:endParaRPr lang="en-US" sz="2400" dirty="0">
              <a:solidFill>
                <a:srgbClr val="C00000"/>
              </a:solidFill>
            </a:endParaRPr>
          </a:p>
        </p:txBody>
      </p:sp>
      <p:sp>
        <p:nvSpPr>
          <p:cNvPr id="10" name="Text Box 2"/>
          <p:cNvSpPr txBox="1">
            <a:spLocks noChangeArrowheads="1"/>
          </p:cNvSpPr>
          <p:nvPr/>
        </p:nvSpPr>
        <p:spPr bwMode="auto">
          <a:xfrm>
            <a:off x="304800" y="5638800"/>
            <a:ext cx="8153400" cy="701675"/>
          </a:xfrm>
          <a:prstGeom prst="rect">
            <a:avLst/>
          </a:prstGeom>
          <a:noFill/>
          <a:ln w="9525">
            <a:noFill/>
            <a:miter lim="800000"/>
            <a:headEnd/>
            <a:tailEnd/>
          </a:ln>
          <a:effectLst/>
        </p:spPr>
        <p:txBody>
          <a:bodyPr>
            <a:spAutoFit/>
          </a:bodyPr>
          <a:lstStyle/>
          <a:p>
            <a:pPr>
              <a:spcBef>
                <a:spcPct val="50000"/>
              </a:spcBef>
            </a:pPr>
            <a:r>
              <a:rPr lang="en-US" sz="2000" dirty="0"/>
              <a:t>3.  In March of 1920, the Senate defeated the vote for approval of the Treaty of Versailles and the League of Nations.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3799"/>
                                        </p:tgtEl>
                                        <p:attrNameLst>
                                          <p:attrName>style.visibility</p:attrName>
                                        </p:attrNameLst>
                                      </p:cBhvr>
                                      <p:to>
                                        <p:strVal val="visible"/>
                                      </p:to>
                                    </p:set>
                                    <p:anim calcmode="lin" valueType="num">
                                      <p:cBhvr additive="base">
                                        <p:cTn id="7" dur="500" fill="hold"/>
                                        <p:tgtEl>
                                          <p:spTgt spid="33799"/>
                                        </p:tgtEl>
                                        <p:attrNameLst>
                                          <p:attrName>ppt_x</p:attrName>
                                        </p:attrNameLst>
                                      </p:cBhvr>
                                      <p:tavLst>
                                        <p:tav tm="0">
                                          <p:val>
                                            <p:strVal val="0-#ppt_w/2"/>
                                          </p:val>
                                        </p:tav>
                                        <p:tav tm="100000">
                                          <p:val>
                                            <p:strVal val="#ppt_x"/>
                                          </p:val>
                                        </p:tav>
                                      </p:tavLst>
                                    </p:anim>
                                    <p:anim calcmode="lin" valueType="num">
                                      <p:cBhvr additive="base">
                                        <p:cTn id="8" dur="500" fill="hold"/>
                                        <p:tgtEl>
                                          <p:spTgt spid="3379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3800"/>
                                        </p:tgtEl>
                                        <p:attrNameLst>
                                          <p:attrName>style.visibility</p:attrName>
                                        </p:attrNameLst>
                                      </p:cBhvr>
                                      <p:to>
                                        <p:strVal val="visible"/>
                                      </p:to>
                                    </p:set>
                                    <p:anim calcmode="lin" valueType="num">
                                      <p:cBhvr additive="base">
                                        <p:cTn id="13" dur="500" fill="hold"/>
                                        <p:tgtEl>
                                          <p:spTgt spid="33800"/>
                                        </p:tgtEl>
                                        <p:attrNameLst>
                                          <p:attrName>ppt_x</p:attrName>
                                        </p:attrNameLst>
                                      </p:cBhvr>
                                      <p:tavLst>
                                        <p:tav tm="0">
                                          <p:val>
                                            <p:strVal val="0-#ppt_w/2"/>
                                          </p:val>
                                        </p:tav>
                                        <p:tav tm="100000">
                                          <p:val>
                                            <p:strVal val="#ppt_x"/>
                                          </p:val>
                                        </p:tav>
                                      </p:tavLst>
                                    </p:anim>
                                    <p:anim calcmode="lin" valueType="num">
                                      <p:cBhvr additive="base">
                                        <p:cTn id="14" dur="500" fill="hold"/>
                                        <p:tgtEl>
                                          <p:spTgt spid="3380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nodePh="1">
                                  <p:stCondLst>
                                    <p:cond delay="0"/>
                                  </p:stCondLst>
                                  <p:endCondLst>
                                    <p:cond evt="begin" delay="0">
                                      <p:tn val="17"/>
                                    </p:cond>
                                  </p:endCondLst>
                                  <p:childTnLst>
                                    <p:set>
                                      <p:cBhvr>
                                        <p:cTn id="18" dur="1" fill="hold">
                                          <p:stCondLst>
                                            <p:cond delay="0"/>
                                          </p:stCondLst>
                                        </p:cTn>
                                        <p:tgtEl>
                                          <p:spTgt spid="33801"/>
                                        </p:tgtEl>
                                        <p:attrNameLst>
                                          <p:attrName>style.visibility</p:attrName>
                                        </p:attrNameLst>
                                      </p:cBhvr>
                                      <p:to>
                                        <p:strVal val="visible"/>
                                      </p:to>
                                    </p:set>
                                    <p:anim calcmode="lin" valueType="num">
                                      <p:cBhvr additive="base">
                                        <p:cTn id="19" dur="500" fill="hold"/>
                                        <p:tgtEl>
                                          <p:spTgt spid="33801"/>
                                        </p:tgtEl>
                                        <p:attrNameLst>
                                          <p:attrName>ppt_x</p:attrName>
                                        </p:attrNameLst>
                                      </p:cBhvr>
                                      <p:tavLst>
                                        <p:tav tm="0">
                                          <p:val>
                                            <p:strVal val="0-#ppt_w/2"/>
                                          </p:val>
                                        </p:tav>
                                        <p:tav tm="100000">
                                          <p:val>
                                            <p:strVal val="#ppt_x"/>
                                          </p:val>
                                        </p:tav>
                                      </p:tavLst>
                                    </p:anim>
                                    <p:anim calcmode="lin" valueType="num">
                                      <p:cBhvr additive="base">
                                        <p:cTn id="20" dur="500" fill="hold"/>
                                        <p:tgtEl>
                                          <p:spTgt spid="3380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3802"/>
                                        </p:tgtEl>
                                        <p:attrNameLst>
                                          <p:attrName>style.visibility</p:attrName>
                                        </p:attrNameLst>
                                      </p:cBhvr>
                                      <p:to>
                                        <p:strVal val="visible"/>
                                      </p:to>
                                    </p:set>
                                    <p:anim calcmode="lin" valueType="num">
                                      <p:cBhvr additive="base">
                                        <p:cTn id="25" dur="500" fill="hold"/>
                                        <p:tgtEl>
                                          <p:spTgt spid="33802"/>
                                        </p:tgtEl>
                                        <p:attrNameLst>
                                          <p:attrName>ppt_x</p:attrName>
                                        </p:attrNameLst>
                                      </p:cBhvr>
                                      <p:tavLst>
                                        <p:tav tm="0">
                                          <p:val>
                                            <p:strVal val="0-#ppt_w/2"/>
                                          </p:val>
                                        </p:tav>
                                        <p:tav tm="100000">
                                          <p:val>
                                            <p:strVal val="#ppt_x"/>
                                          </p:val>
                                        </p:tav>
                                      </p:tavLst>
                                    </p:anim>
                                    <p:anim calcmode="lin" valueType="num">
                                      <p:cBhvr additive="base">
                                        <p:cTn id="26" dur="500" fill="hold"/>
                                        <p:tgtEl>
                                          <p:spTgt spid="3380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3803"/>
                                        </p:tgtEl>
                                        <p:attrNameLst>
                                          <p:attrName>style.visibility</p:attrName>
                                        </p:attrNameLst>
                                      </p:cBhvr>
                                      <p:to>
                                        <p:strVal val="visible"/>
                                      </p:to>
                                    </p:set>
                                    <p:anim calcmode="lin" valueType="num">
                                      <p:cBhvr additive="base">
                                        <p:cTn id="31" dur="500" fill="hold"/>
                                        <p:tgtEl>
                                          <p:spTgt spid="33803"/>
                                        </p:tgtEl>
                                        <p:attrNameLst>
                                          <p:attrName>ppt_x</p:attrName>
                                        </p:attrNameLst>
                                      </p:cBhvr>
                                      <p:tavLst>
                                        <p:tav tm="0">
                                          <p:val>
                                            <p:strVal val="0-#ppt_w/2"/>
                                          </p:val>
                                        </p:tav>
                                        <p:tav tm="100000">
                                          <p:val>
                                            <p:strVal val="#ppt_x"/>
                                          </p:val>
                                        </p:tav>
                                      </p:tavLst>
                                    </p:anim>
                                    <p:anim calcmode="lin" valueType="num">
                                      <p:cBhvr additive="base">
                                        <p:cTn id="32" dur="500" fill="hold"/>
                                        <p:tgtEl>
                                          <p:spTgt spid="3380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0-#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9" grpId="0" autoUpdateAnimBg="0"/>
      <p:bldP spid="33800" grpId="0" autoUpdateAnimBg="0"/>
      <p:bldP spid="33801" grpId="0" autoUpdateAnimBg="0"/>
      <p:bldP spid="33802" grpId="0" autoUpdateAnimBg="0"/>
      <p:bldP spid="33803" grpId="0" autoUpdateAnimBg="0"/>
      <p:bldP spid="1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Text Box 3"/>
          <p:cNvSpPr txBox="1">
            <a:spLocks noChangeArrowheads="1"/>
          </p:cNvSpPr>
          <p:nvPr/>
        </p:nvSpPr>
        <p:spPr bwMode="auto">
          <a:xfrm>
            <a:off x="228600" y="228600"/>
            <a:ext cx="8153400" cy="396875"/>
          </a:xfrm>
          <a:prstGeom prst="rect">
            <a:avLst/>
          </a:prstGeom>
          <a:noFill/>
          <a:ln w="9525">
            <a:noFill/>
            <a:miter lim="800000"/>
            <a:headEnd/>
            <a:tailEnd/>
          </a:ln>
          <a:effectLst/>
        </p:spPr>
        <p:txBody>
          <a:bodyPr>
            <a:spAutoFit/>
          </a:bodyPr>
          <a:lstStyle/>
          <a:p>
            <a:pPr>
              <a:spcBef>
                <a:spcPct val="50000"/>
              </a:spcBef>
            </a:pPr>
            <a:r>
              <a:rPr lang="en-US" sz="2000" dirty="0"/>
              <a:t>Reasons Why?</a:t>
            </a:r>
          </a:p>
        </p:txBody>
      </p:sp>
      <p:sp>
        <p:nvSpPr>
          <p:cNvPr id="64516" name="Text Box 4"/>
          <p:cNvSpPr txBox="1">
            <a:spLocks noChangeArrowheads="1"/>
          </p:cNvSpPr>
          <p:nvPr/>
        </p:nvSpPr>
        <p:spPr bwMode="auto">
          <a:xfrm>
            <a:off x="228600" y="685800"/>
            <a:ext cx="4419600" cy="1015663"/>
          </a:xfrm>
          <a:prstGeom prst="rect">
            <a:avLst/>
          </a:prstGeom>
          <a:noFill/>
          <a:ln w="9525">
            <a:noFill/>
            <a:miter lim="800000"/>
            <a:headEnd/>
            <a:tailEnd/>
          </a:ln>
          <a:effectLst/>
        </p:spPr>
        <p:txBody>
          <a:bodyPr wrap="square">
            <a:spAutoFit/>
          </a:bodyPr>
          <a:lstStyle/>
          <a:p>
            <a:pPr>
              <a:spcBef>
                <a:spcPct val="50000"/>
              </a:spcBef>
            </a:pPr>
            <a:r>
              <a:rPr lang="en-US" sz="2000" dirty="0"/>
              <a:t> </a:t>
            </a:r>
            <a:r>
              <a:rPr lang="en-US" sz="2000" dirty="0">
                <a:solidFill>
                  <a:srgbClr val="C00000"/>
                </a:solidFill>
              </a:rPr>
              <a:t>-  Upset with Wilson for not </a:t>
            </a:r>
            <a:r>
              <a:rPr lang="en-US" sz="2000" dirty="0" smtClean="0">
                <a:solidFill>
                  <a:srgbClr val="C00000"/>
                </a:solidFill>
              </a:rPr>
              <a:t/>
            </a:r>
            <a:br>
              <a:rPr lang="en-US" sz="2000" dirty="0" smtClean="0">
                <a:solidFill>
                  <a:srgbClr val="C00000"/>
                </a:solidFill>
              </a:rPr>
            </a:br>
            <a:r>
              <a:rPr lang="en-US" sz="2000" dirty="0" smtClean="0">
                <a:solidFill>
                  <a:srgbClr val="C00000"/>
                </a:solidFill>
              </a:rPr>
              <a:t>     including </a:t>
            </a:r>
            <a:r>
              <a:rPr lang="en-US" sz="2000" dirty="0">
                <a:solidFill>
                  <a:srgbClr val="C00000"/>
                </a:solidFill>
              </a:rPr>
              <a:t>them in making the </a:t>
            </a:r>
            <a:r>
              <a:rPr lang="en-US" sz="2000" dirty="0" smtClean="0">
                <a:solidFill>
                  <a:srgbClr val="C00000"/>
                </a:solidFill>
              </a:rPr>
              <a:t/>
            </a:r>
            <a:br>
              <a:rPr lang="en-US" sz="2000" dirty="0" smtClean="0">
                <a:solidFill>
                  <a:srgbClr val="C00000"/>
                </a:solidFill>
              </a:rPr>
            </a:br>
            <a:r>
              <a:rPr lang="en-US" sz="2000" dirty="0" smtClean="0">
                <a:solidFill>
                  <a:srgbClr val="C00000"/>
                </a:solidFill>
              </a:rPr>
              <a:t>     treaty</a:t>
            </a:r>
            <a:r>
              <a:rPr lang="en-US" sz="2000" dirty="0">
                <a:solidFill>
                  <a:srgbClr val="C00000"/>
                </a:solidFill>
              </a:rPr>
              <a:t>.</a:t>
            </a:r>
          </a:p>
        </p:txBody>
      </p:sp>
      <p:sp>
        <p:nvSpPr>
          <p:cNvPr id="64517" name="Text Box 5"/>
          <p:cNvSpPr txBox="1">
            <a:spLocks noChangeArrowheads="1"/>
          </p:cNvSpPr>
          <p:nvPr/>
        </p:nvSpPr>
        <p:spPr bwMode="auto">
          <a:xfrm>
            <a:off x="152400" y="1600200"/>
            <a:ext cx="4495800" cy="1015663"/>
          </a:xfrm>
          <a:prstGeom prst="rect">
            <a:avLst/>
          </a:prstGeom>
          <a:noFill/>
          <a:ln w="9525">
            <a:noFill/>
            <a:miter lim="800000"/>
            <a:headEnd/>
            <a:tailEnd/>
          </a:ln>
          <a:effectLst/>
        </p:spPr>
        <p:txBody>
          <a:bodyPr wrap="square">
            <a:spAutoFit/>
          </a:bodyPr>
          <a:lstStyle/>
          <a:p>
            <a:pPr>
              <a:spcBef>
                <a:spcPct val="50000"/>
              </a:spcBef>
            </a:pPr>
            <a:r>
              <a:rPr lang="en-US" sz="2000" dirty="0">
                <a:solidFill>
                  <a:srgbClr val="FF0000"/>
                </a:solidFill>
              </a:rPr>
              <a:t> </a:t>
            </a:r>
            <a:r>
              <a:rPr lang="en-US" sz="2000" dirty="0"/>
              <a:t>-  Fear of involvement on war without </a:t>
            </a:r>
            <a:r>
              <a:rPr lang="en-US" sz="2000" dirty="0" smtClean="0"/>
              <a:t/>
            </a:r>
            <a:br>
              <a:rPr lang="en-US" sz="2000" dirty="0" smtClean="0"/>
            </a:br>
            <a:r>
              <a:rPr lang="en-US" sz="2000" dirty="0" smtClean="0"/>
              <a:t>    Congressional </a:t>
            </a:r>
            <a:r>
              <a:rPr lang="en-US" sz="2000" dirty="0"/>
              <a:t>declaration of </a:t>
            </a:r>
            <a:r>
              <a:rPr lang="en-US" sz="2000" dirty="0" smtClean="0"/>
              <a:t/>
            </a:r>
            <a:br>
              <a:rPr lang="en-US" sz="2000" dirty="0" smtClean="0"/>
            </a:br>
            <a:r>
              <a:rPr lang="en-US" sz="2000" dirty="0" smtClean="0"/>
              <a:t>    war</a:t>
            </a:r>
            <a:r>
              <a:rPr lang="en-US" sz="2000" dirty="0"/>
              <a:t>.</a:t>
            </a:r>
          </a:p>
        </p:txBody>
      </p:sp>
      <p:sp>
        <p:nvSpPr>
          <p:cNvPr id="64518" name="Text Box 6"/>
          <p:cNvSpPr txBox="1">
            <a:spLocks noChangeArrowheads="1"/>
          </p:cNvSpPr>
          <p:nvPr/>
        </p:nvSpPr>
        <p:spPr bwMode="auto">
          <a:xfrm>
            <a:off x="152400" y="2590800"/>
            <a:ext cx="4419600" cy="707886"/>
          </a:xfrm>
          <a:prstGeom prst="rect">
            <a:avLst/>
          </a:prstGeom>
          <a:noFill/>
          <a:ln w="9525">
            <a:noFill/>
            <a:miter lim="800000"/>
            <a:headEnd/>
            <a:tailEnd/>
          </a:ln>
          <a:effectLst/>
        </p:spPr>
        <p:txBody>
          <a:bodyPr wrap="square">
            <a:spAutoFit/>
          </a:bodyPr>
          <a:lstStyle/>
          <a:p>
            <a:pPr>
              <a:spcBef>
                <a:spcPct val="50000"/>
              </a:spcBef>
            </a:pPr>
            <a:r>
              <a:rPr lang="en-US" sz="2000" dirty="0"/>
              <a:t> -  Fear of foreign control of military decision-making.</a:t>
            </a:r>
          </a:p>
        </p:txBody>
      </p:sp>
      <p:sp>
        <p:nvSpPr>
          <p:cNvPr id="64519" name="Text Box 7"/>
          <p:cNvSpPr txBox="1">
            <a:spLocks noChangeArrowheads="1"/>
          </p:cNvSpPr>
          <p:nvPr/>
        </p:nvSpPr>
        <p:spPr bwMode="auto">
          <a:xfrm>
            <a:off x="152400" y="3276600"/>
            <a:ext cx="4495800" cy="707886"/>
          </a:xfrm>
          <a:prstGeom prst="rect">
            <a:avLst/>
          </a:prstGeom>
          <a:noFill/>
          <a:ln w="9525">
            <a:noFill/>
            <a:miter lim="800000"/>
            <a:headEnd/>
            <a:tailEnd/>
          </a:ln>
          <a:effectLst/>
        </p:spPr>
        <p:txBody>
          <a:bodyPr wrap="square">
            <a:spAutoFit/>
          </a:bodyPr>
          <a:lstStyle/>
          <a:p>
            <a:pPr>
              <a:spcBef>
                <a:spcPct val="50000"/>
              </a:spcBef>
            </a:pPr>
            <a:r>
              <a:rPr lang="en-US" sz="2000" dirty="0"/>
              <a:t> -  Questioned using “War to prevent </a:t>
            </a:r>
            <a:r>
              <a:rPr lang="en-US" sz="2000" dirty="0" smtClean="0"/>
              <a:t/>
            </a:r>
            <a:br>
              <a:rPr lang="en-US" sz="2000" dirty="0" smtClean="0"/>
            </a:br>
            <a:r>
              <a:rPr lang="en-US" sz="2000" dirty="0" smtClean="0"/>
              <a:t>     War</a:t>
            </a:r>
            <a:r>
              <a:rPr lang="en-US" sz="2000" dirty="0"/>
              <a:t>.”</a:t>
            </a:r>
          </a:p>
        </p:txBody>
      </p:sp>
      <p:sp>
        <p:nvSpPr>
          <p:cNvPr id="64520" name="Text Box 8"/>
          <p:cNvSpPr txBox="1">
            <a:spLocks noChangeArrowheads="1"/>
          </p:cNvSpPr>
          <p:nvPr/>
        </p:nvSpPr>
        <p:spPr bwMode="auto">
          <a:xfrm>
            <a:off x="228600" y="4419600"/>
            <a:ext cx="8153400" cy="1323439"/>
          </a:xfrm>
          <a:prstGeom prst="rect">
            <a:avLst/>
          </a:prstGeom>
          <a:noFill/>
          <a:ln w="9525">
            <a:noFill/>
            <a:miter lim="800000"/>
            <a:headEnd/>
            <a:tailEnd/>
          </a:ln>
          <a:effectLst/>
        </p:spPr>
        <p:txBody>
          <a:bodyPr>
            <a:spAutoFit/>
          </a:bodyPr>
          <a:lstStyle/>
          <a:p>
            <a:pPr>
              <a:spcBef>
                <a:spcPct val="50000"/>
              </a:spcBef>
            </a:pPr>
            <a:r>
              <a:rPr lang="en-US" sz="2000" dirty="0"/>
              <a:t> -  The refusal of Wilson to compromise on </a:t>
            </a:r>
            <a:r>
              <a:rPr lang="en-US" sz="2000" b="1" dirty="0">
                <a:solidFill>
                  <a:srgbClr val="FF0000"/>
                </a:solidFill>
              </a:rPr>
              <a:t>Article X</a:t>
            </a:r>
            <a:r>
              <a:rPr lang="en-US" sz="2000" dirty="0"/>
              <a:t> (ten) </a:t>
            </a:r>
            <a:r>
              <a:rPr lang="en-US" sz="2000" dirty="0">
                <a:solidFill>
                  <a:srgbClr val="C00000"/>
                </a:solidFill>
              </a:rPr>
              <a:t>-  it made </a:t>
            </a:r>
            <a:r>
              <a:rPr lang="en-US" sz="2000" dirty="0" smtClean="0">
                <a:solidFill>
                  <a:srgbClr val="C00000"/>
                </a:solidFill>
              </a:rPr>
              <a:t/>
            </a:r>
            <a:br>
              <a:rPr lang="en-US" sz="2000" dirty="0" smtClean="0">
                <a:solidFill>
                  <a:srgbClr val="C00000"/>
                </a:solidFill>
              </a:rPr>
            </a:br>
            <a:r>
              <a:rPr lang="en-US" sz="2000" dirty="0" smtClean="0">
                <a:solidFill>
                  <a:srgbClr val="C00000"/>
                </a:solidFill>
              </a:rPr>
              <a:t>     members </a:t>
            </a:r>
            <a:r>
              <a:rPr lang="en-US" sz="2000" dirty="0">
                <a:solidFill>
                  <a:srgbClr val="C00000"/>
                </a:solidFill>
              </a:rPr>
              <a:t>promise to protect each other’s territorial integrity against </a:t>
            </a:r>
            <a:r>
              <a:rPr lang="en-US" sz="2000" dirty="0" smtClean="0">
                <a:solidFill>
                  <a:srgbClr val="C00000"/>
                </a:solidFill>
              </a:rPr>
              <a:t/>
            </a:r>
            <a:br>
              <a:rPr lang="en-US" sz="2000" dirty="0" smtClean="0">
                <a:solidFill>
                  <a:srgbClr val="C00000"/>
                </a:solidFill>
              </a:rPr>
            </a:br>
            <a:r>
              <a:rPr lang="en-US" sz="2000" dirty="0" smtClean="0">
                <a:solidFill>
                  <a:srgbClr val="C00000"/>
                </a:solidFill>
              </a:rPr>
              <a:t>     aggressors</a:t>
            </a:r>
            <a:r>
              <a:rPr lang="en-US" sz="2000" dirty="0">
                <a:solidFill>
                  <a:srgbClr val="C00000"/>
                </a:solidFill>
              </a:rPr>
              <a:t>.  Congressmen did not want to be pulled into foreign </a:t>
            </a:r>
            <a:r>
              <a:rPr lang="en-US" sz="2000" dirty="0" smtClean="0">
                <a:solidFill>
                  <a:srgbClr val="C00000"/>
                </a:solidFill>
              </a:rPr>
              <a:t/>
            </a:r>
            <a:br>
              <a:rPr lang="en-US" sz="2000" dirty="0" smtClean="0">
                <a:solidFill>
                  <a:srgbClr val="C00000"/>
                </a:solidFill>
              </a:rPr>
            </a:br>
            <a:r>
              <a:rPr lang="en-US" sz="2000" dirty="0" smtClean="0">
                <a:solidFill>
                  <a:srgbClr val="C00000"/>
                </a:solidFill>
              </a:rPr>
              <a:t>     conflicts</a:t>
            </a:r>
            <a:r>
              <a:rPr lang="en-US" sz="2000" dirty="0">
                <a:solidFill>
                  <a:srgbClr val="C00000"/>
                </a:solidFill>
              </a:rPr>
              <a:t>.</a:t>
            </a:r>
          </a:p>
        </p:txBody>
      </p:sp>
      <p:pic>
        <p:nvPicPr>
          <p:cNvPr id="4098" name="Picture 2"/>
          <p:cNvPicPr>
            <a:picLocks noChangeAspect="1" noChangeArrowheads="1"/>
          </p:cNvPicPr>
          <p:nvPr/>
        </p:nvPicPr>
        <p:blipFill>
          <a:blip r:embed="rId2" cstate="print"/>
          <a:srcRect/>
          <a:stretch>
            <a:fillRect/>
          </a:stretch>
        </p:blipFill>
        <p:spPr bwMode="auto">
          <a:xfrm>
            <a:off x="4648200" y="228600"/>
            <a:ext cx="4273170" cy="39147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4515"/>
                                        </p:tgtEl>
                                        <p:attrNameLst>
                                          <p:attrName>style.visibility</p:attrName>
                                        </p:attrNameLst>
                                      </p:cBhvr>
                                      <p:to>
                                        <p:strVal val="visible"/>
                                      </p:to>
                                    </p:set>
                                    <p:anim calcmode="lin" valueType="num">
                                      <p:cBhvr additive="base">
                                        <p:cTn id="7" dur="500" fill="hold"/>
                                        <p:tgtEl>
                                          <p:spTgt spid="64515"/>
                                        </p:tgtEl>
                                        <p:attrNameLst>
                                          <p:attrName>ppt_x</p:attrName>
                                        </p:attrNameLst>
                                      </p:cBhvr>
                                      <p:tavLst>
                                        <p:tav tm="0">
                                          <p:val>
                                            <p:strVal val="0-#ppt_w/2"/>
                                          </p:val>
                                        </p:tav>
                                        <p:tav tm="100000">
                                          <p:val>
                                            <p:strVal val="#ppt_x"/>
                                          </p:val>
                                        </p:tav>
                                      </p:tavLst>
                                    </p:anim>
                                    <p:anim calcmode="lin" valueType="num">
                                      <p:cBhvr additive="base">
                                        <p:cTn id="8" dur="500" fill="hold"/>
                                        <p:tgtEl>
                                          <p:spTgt spid="645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4516"/>
                                        </p:tgtEl>
                                        <p:attrNameLst>
                                          <p:attrName>style.visibility</p:attrName>
                                        </p:attrNameLst>
                                      </p:cBhvr>
                                      <p:to>
                                        <p:strVal val="visible"/>
                                      </p:to>
                                    </p:set>
                                    <p:anim calcmode="lin" valueType="num">
                                      <p:cBhvr additive="base">
                                        <p:cTn id="13" dur="500" fill="hold"/>
                                        <p:tgtEl>
                                          <p:spTgt spid="64516"/>
                                        </p:tgtEl>
                                        <p:attrNameLst>
                                          <p:attrName>ppt_x</p:attrName>
                                        </p:attrNameLst>
                                      </p:cBhvr>
                                      <p:tavLst>
                                        <p:tav tm="0">
                                          <p:val>
                                            <p:strVal val="0-#ppt_w/2"/>
                                          </p:val>
                                        </p:tav>
                                        <p:tav tm="100000">
                                          <p:val>
                                            <p:strVal val="#ppt_x"/>
                                          </p:val>
                                        </p:tav>
                                      </p:tavLst>
                                    </p:anim>
                                    <p:anim calcmode="lin" valueType="num">
                                      <p:cBhvr additive="base">
                                        <p:cTn id="14" dur="500" fill="hold"/>
                                        <p:tgtEl>
                                          <p:spTgt spid="645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4517"/>
                                        </p:tgtEl>
                                        <p:attrNameLst>
                                          <p:attrName>style.visibility</p:attrName>
                                        </p:attrNameLst>
                                      </p:cBhvr>
                                      <p:to>
                                        <p:strVal val="visible"/>
                                      </p:to>
                                    </p:set>
                                    <p:anim calcmode="lin" valueType="num">
                                      <p:cBhvr additive="base">
                                        <p:cTn id="19" dur="500" fill="hold"/>
                                        <p:tgtEl>
                                          <p:spTgt spid="64517"/>
                                        </p:tgtEl>
                                        <p:attrNameLst>
                                          <p:attrName>ppt_x</p:attrName>
                                        </p:attrNameLst>
                                      </p:cBhvr>
                                      <p:tavLst>
                                        <p:tav tm="0">
                                          <p:val>
                                            <p:strVal val="0-#ppt_w/2"/>
                                          </p:val>
                                        </p:tav>
                                        <p:tav tm="100000">
                                          <p:val>
                                            <p:strVal val="#ppt_x"/>
                                          </p:val>
                                        </p:tav>
                                      </p:tavLst>
                                    </p:anim>
                                    <p:anim calcmode="lin" valueType="num">
                                      <p:cBhvr additive="base">
                                        <p:cTn id="20" dur="500" fill="hold"/>
                                        <p:tgtEl>
                                          <p:spTgt spid="6451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4518"/>
                                        </p:tgtEl>
                                        <p:attrNameLst>
                                          <p:attrName>style.visibility</p:attrName>
                                        </p:attrNameLst>
                                      </p:cBhvr>
                                      <p:to>
                                        <p:strVal val="visible"/>
                                      </p:to>
                                    </p:set>
                                    <p:anim calcmode="lin" valueType="num">
                                      <p:cBhvr additive="base">
                                        <p:cTn id="25" dur="500" fill="hold"/>
                                        <p:tgtEl>
                                          <p:spTgt spid="64518"/>
                                        </p:tgtEl>
                                        <p:attrNameLst>
                                          <p:attrName>ppt_x</p:attrName>
                                        </p:attrNameLst>
                                      </p:cBhvr>
                                      <p:tavLst>
                                        <p:tav tm="0">
                                          <p:val>
                                            <p:strVal val="0-#ppt_w/2"/>
                                          </p:val>
                                        </p:tav>
                                        <p:tav tm="100000">
                                          <p:val>
                                            <p:strVal val="#ppt_x"/>
                                          </p:val>
                                        </p:tav>
                                      </p:tavLst>
                                    </p:anim>
                                    <p:anim calcmode="lin" valueType="num">
                                      <p:cBhvr additive="base">
                                        <p:cTn id="26" dur="500" fill="hold"/>
                                        <p:tgtEl>
                                          <p:spTgt spid="6451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4519"/>
                                        </p:tgtEl>
                                        <p:attrNameLst>
                                          <p:attrName>style.visibility</p:attrName>
                                        </p:attrNameLst>
                                      </p:cBhvr>
                                      <p:to>
                                        <p:strVal val="visible"/>
                                      </p:to>
                                    </p:set>
                                    <p:anim calcmode="lin" valueType="num">
                                      <p:cBhvr additive="base">
                                        <p:cTn id="31" dur="500" fill="hold"/>
                                        <p:tgtEl>
                                          <p:spTgt spid="64519"/>
                                        </p:tgtEl>
                                        <p:attrNameLst>
                                          <p:attrName>ppt_x</p:attrName>
                                        </p:attrNameLst>
                                      </p:cBhvr>
                                      <p:tavLst>
                                        <p:tav tm="0">
                                          <p:val>
                                            <p:strVal val="0-#ppt_w/2"/>
                                          </p:val>
                                        </p:tav>
                                        <p:tav tm="100000">
                                          <p:val>
                                            <p:strVal val="#ppt_x"/>
                                          </p:val>
                                        </p:tav>
                                      </p:tavLst>
                                    </p:anim>
                                    <p:anim calcmode="lin" valueType="num">
                                      <p:cBhvr additive="base">
                                        <p:cTn id="32" dur="500" fill="hold"/>
                                        <p:tgtEl>
                                          <p:spTgt spid="6451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4520"/>
                                        </p:tgtEl>
                                        <p:attrNameLst>
                                          <p:attrName>style.visibility</p:attrName>
                                        </p:attrNameLst>
                                      </p:cBhvr>
                                      <p:to>
                                        <p:strVal val="visible"/>
                                      </p:to>
                                    </p:set>
                                    <p:anim calcmode="lin" valueType="num">
                                      <p:cBhvr additive="base">
                                        <p:cTn id="37" dur="500" fill="hold"/>
                                        <p:tgtEl>
                                          <p:spTgt spid="64520"/>
                                        </p:tgtEl>
                                        <p:attrNameLst>
                                          <p:attrName>ppt_x</p:attrName>
                                        </p:attrNameLst>
                                      </p:cBhvr>
                                      <p:tavLst>
                                        <p:tav tm="0">
                                          <p:val>
                                            <p:strVal val="0-#ppt_w/2"/>
                                          </p:val>
                                        </p:tav>
                                        <p:tav tm="100000">
                                          <p:val>
                                            <p:strVal val="#ppt_x"/>
                                          </p:val>
                                        </p:tav>
                                      </p:tavLst>
                                    </p:anim>
                                    <p:anim calcmode="lin" valueType="num">
                                      <p:cBhvr additive="base">
                                        <p:cTn id="38" dur="500" fill="hold"/>
                                        <p:tgtEl>
                                          <p:spTgt spid="645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5" grpId="0" autoUpdateAnimBg="0"/>
      <p:bldP spid="64516" grpId="0" autoUpdateAnimBg="0"/>
      <p:bldP spid="64517" grpId="0" autoUpdateAnimBg="0"/>
      <p:bldP spid="64518" grpId="0" autoUpdateAnimBg="0"/>
      <p:bldP spid="64519" grpId="0" autoUpdateAnimBg="0"/>
      <p:bldP spid="64520"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auto">
          <a:xfrm>
            <a:off x="838200" y="228600"/>
            <a:ext cx="7772400" cy="641350"/>
          </a:xfrm>
          <a:prstGeom prst="rect">
            <a:avLst/>
          </a:prstGeom>
          <a:noFill/>
          <a:ln w="9525">
            <a:noFill/>
            <a:miter lim="800000"/>
            <a:headEnd/>
            <a:tailEnd/>
          </a:ln>
          <a:effectLst/>
        </p:spPr>
        <p:txBody>
          <a:bodyPr>
            <a:spAutoFit/>
          </a:bodyPr>
          <a:lstStyle/>
          <a:p>
            <a:pPr algn="ctr">
              <a:spcBef>
                <a:spcPct val="50000"/>
              </a:spcBef>
            </a:pPr>
            <a:r>
              <a:rPr lang="en-US" sz="3600" b="1" dirty="0">
                <a:solidFill>
                  <a:srgbClr val="FF0000"/>
                </a:solidFill>
                <a:latin typeface="Carbon Block" pitchFamily="2" charset="0"/>
              </a:rPr>
              <a:t>Results of the Treaty of Versailles</a:t>
            </a:r>
          </a:p>
        </p:txBody>
      </p:sp>
      <p:sp>
        <p:nvSpPr>
          <p:cNvPr id="3" name="Text Box 10"/>
          <p:cNvSpPr txBox="1">
            <a:spLocks noChangeArrowheads="1"/>
          </p:cNvSpPr>
          <p:nvPr/>
        </p:nvSpPr>
        <p:spPr bwMode="auto">
          <a:xfrm>
            <a:off x="381000" y="1066800"/>
            <a:ext cx="8534400" cy="701675"/>
          </a:xfrm>
          <a:prstGeom prst="rect">
            <a:avLst/>
          </a:prstGeom>
          <a:noFill/>
          <a:ln w="9525">
            <a:noFill/>
            <a:miter lim="800000"/>
            <a:headEnd/>
            <a:tailEnd/>
          </a:ln>
          <a:effectLst/>
        </p:spPr>
        <p:txBody>
          <a:bodyPr>
            <a:spAutoFit/>
          </a:bodyPr>
          <a:lstStyle/>
          <a:p>
            <a:pPr>
              <a:spcBef>
                <a:spcPct val="50000"/>
              </a:spcBef>
            </a:pPr>
            <a:r>
              <a:rPr lang="en-US" sz="2000" b="1" dirty="0"/>
              <a:t>A.  Kaiser Wilhelm II (German leader) was forced to give up his throne and he fled to Holland for the next 23 years.</a:t>
            </a:r>
          </a:p>
        </p:txBody>
      </p:sp>
      <p:sp>
        <p:nvSpPr>
          <p:cNvPr id="4" name="Text Box 11"/>
          <p:cNvSpPr txBox="1">
            <a:spLocks noChangeArrowheads="1"/>
          </p:cNvSpPr>
          <p:nvPr/>
        </p:nvSpPr>
        <p:spPr bwMode="auto">
          <a:xfrm>
            <a:off x="381000" y="1981200"/>
            <a:ext cx="8534400" cy="854075"/>
          </a:xfrm>
          <a:prstGeom prst="rect">
            <a:avLst/>
          </a:prstGeom>
          <a:noFill/>
          <a:ln w="9525">
            <a:noFill/>
            <a:miter lim="800000"/>
            <a:headEnd/>
            <a:tailEnd/>
          </a:ln>
          <a:effectLst/>
        </p:spPr>
        <p:txBody>
          <a:bodyPr>
            <a:spAutoFit/>
          </a:bodyPr>
          <a:lstStyle/>
          <a:p>
            <a:pPr marL="457200" indent="-457200">
              <a:spcBef>
                <a:spcPct val="50000"/>
              </a:spcBef>
            </a:pPr>
            <a:r>
              <a:rPr lang="en-US" sz="2000" b="1" dirty="0"/>
              <a:t>B.  Germany had to pay back </a:t>
            </a:r>
            <a:r>
              <a:rPr lang="en-US" sz="2000" i="1" dirty="0">
                <a:solidFill>
                  <a:srgbClr val="FF0000"/>
                </a:solidFill>
              </a:rPr>
              <a:t>$30 Billion</a:t>
            </a:r>
            <a:r>
              <a:rPr lang="en-US" sz="2000" b="1" dirty="0"/>
              <a:t> in war </a:t>
            </a:r>
            <a:r>
              <a:rPr lang="en-US" sz="2000" b="1" dirty="0">
                <a:solidFill>
                  <a:srgbClr val="FF0000"/>
                </a:solidFill>
              </a:rPr>
              <a:t>reparations.</a:t>
            </a:r>
          </a:p>
          <a:p>
            <a:pPr marL="457200" indent="-457200">
              <a:spcBef>
                <a:spcPct val="50000"/>
              </a:spcBef>
            </a:pPr>
            <a:endParaRPr lang="en-US" sz="2000" b="1" dirty="0">
              <a:solidFill>
                <a:srgbClr val="FF0000"/>
              </a:solidFill>
            </a:endParaRPr>
          </a:p>
        </p:txBody>
      </p:sp>
      <p:sp>
        <p:nvSpPr>
          <p:cNvPr id="5" name="Rectangle 12"/>
          <p:cNvSpPr>
            <a:spLocks noChangeArrowheads="1"/>
          </p:cNvSpPr>
          <p:nvPr/>
        </p:nvSpPr>
        <p:spPr bwMode="auto">
          <a:xfrm>
            <a:off x="381000" y="2590800"/>
            <a:ext cx="6964363" cy="854075"/>
          </a:xfrm>
          <a:prstGeom prst="rect">
            <a:avLst/>
          </a:prstGeom>
          <a:noFill/>
          <a:ln w="9525">
            <a:noFill/>
            <a:miter lim="800000"/>
            <a:headEnd/>
            <a:tailEnd/>
          </a:ln>
          <a:effectLst/>
        </p:spPr>
        <p:txBody>
          <a:bodyPr wrap="none">
            <a:spAutoFit/>
          </a:bodyPr>
          <a:lstStyle/>
          <a:p>
            <a:pPr marL="457200" indent="-457200">
              <a:spcBef>
                <a:spcPct val="50000"/>
              </a:spcBef>
            </a:pPr>
            <a:r>
              <a:rPr lang="en-US" sz="2000" b="1"/>
              <a:t>C. Germany had to break up all </a:t>
            </a:r>
            <a:r>
              <a:rPr lang="en-US" sz="2000" i="1">
                <a:solidFill>
                  <a:srgbClr val="FF0000"/>
                </a:solidFill>
              </a:rPr>
              <a:t>Alliances</a:t>
            </a:r>
            <a:r>
              <a:rPr lang="en-US" sz="2000" b="1"/>
              <a:t> with other countries.</a:t>
            </a:r>
          </a:p>
          <a:p>
            <a:pPr marL="457200" indent="-457200">
              <a:spcBef>
                <a:spcPct val="50000"/>
              </a:spcBef>
            </a:pPr>
            <a:endParaRPr lang="en-US" sz="2000" b="1"/>
          </a:p>
        </p:txBody>
      </p:sp>
      <p:sp>
        <p:nvSpPr>
          <p:cNvPr id="6" name="Rectangle 13"/>
          <p:cNvSpPr>
            <a:spLocks noChangeArrowheads="1"/>
          </p:cNvSpPr>
          <p:nvPr/>
        </p:nvSpPr>
        <p:spPr bwMode="auto">
          <a:xfrm>
            <a:off x="381000" y="3200400"/>
            <a:ext cx="5237163" cy="854075"/>
          </a:xfrm>
          <a:prstGeom prst="rect">
            <a:avLst/>
          </a:prstGeom>
          <a:noFill/>
          <a:ln w="9525">
            <a:noFill/>
            <a:miter lim="800000"/>
            <a:headEnd/>
            <a:tailEnd/>
          </a:ln>
          <a:effectLst/>
        </p:spPr>
        <p:txBody>
          <a:bodyPr wrap="none">
            <a:spAutoFit/>
          </a:bodyPr>
          <a:lstStyle/>
          <a:p>
            <a:pPr marL="457200" indent="-457200">
              <a:spcBef>
                <a:spcPct val="50000"/>
              </a:spcBef>
            </a:pPr>
            <a:r>
              <a:rPr lang="en-US" sz="2000" b="1" dirty="0"/>
              <a:t>D.  Germany had to admit to a </a:t>
            </a:r>
            <a:r>
              <a:rPr lang="en-US" sz="2000" b="1" dirty="0">
                <a:solidFill>
                  <a:srgbClr val="FF0000"/>
                </a:solidFill>
              </a:rPr>
              <a:t>“Guilt Clause.”</a:t>
            </a:r>
          </a:p>
          <a:p>
            <a:pPr marL="457200" indent="-457200">
              <a:spcBef>
                <a:spcPct val="50000"/>
              </a:spcBef>
            </a:pPr>
            <a:endParaRPr lang="en-US" sz="2000" b="1" dirty="0">
              <a:solidFill>
                <a:srgbClr val="FF0000"/>
              </a:solidFill>
            </a:endParaRPr>
          </a:p>
        </p:txBody>
      </p:sp>
      <p:sp>
        <p:nvSpPr>
          <p:cNvPr id="7" name="Rectangle 14"/>
          <p:cNvSpPr>
            <a:spLocks noChangeArrowheads="1"/>
          </p:cNvSpPr>
          <p:nvPr/>
        </p:nvSpPr>
        <p:spPr bwMode="auto">
          <a:xfrm>
            <a:off x="381000" y="3733800"/>
            <a:ext cx="3697288" cy="854075"/>
          </a:xfrm>
          <a:prstGeom prst="rect">
            <a:avLst/>
          </a:prstGeom>
          <a:noFill/>
          <a:ln w="9525">
            <a:noFill/>
            <a:miter lim="800000"/>
            <a:headEnd/>
            <a:tailEnd/>
          </a:ln>
          <a:effectLst/>
        </p:spPr>
        <p:txBody>
          <a:bodyPr wrap="none">
            <a:spAutoFit/>
          </a:bodyPr>
          <a:lstStyle/>
          <a:p>
            <a:pPr marL="457200" indent="-457200">
              <a:spcBef>
                <a:spcPct val="50000"/>
              </a:spcBef>
            </a:pPr>
            <a:r>
              <a:rPr lang="en-US" sz="2000" b="1" dirty="0"/>
              <a:t>E.  Created a </a:t>
            </a:r>
            <a:r>
              <a:rPr lang="en-US" sz="2000" b="1" dirty="0">
                <a:solidFill>
                  <a:srgbClr val="FF0000"/>
                </a:solidFill>
              </a:rPr>
              <a:t>League of Nations.</a:t>
            </a:r>
          </a:p>
          <a:p>
            <a:pPr marL="457200" indent="-457200">
              <a:spcBef>
                <a:spcPct val="50000"/>
              </a:spcBef>
            </a:pPr>
            <a:endParaRPr lang="en-US" sz="2000" b="1" dirty="0">
              <a:solidFill>
                <a:srgbClr val="FF0000"/>
              </a:solidFill>
            </a:endParaRPr>
          </a:p>
        </p:txBody>
      </p:sp>
      <p:sp>
        <p:nvSpPr>
          <p:cNvPr id="8" name="Rectangle 15"/>
          <p:cNvSpPr>
            <a:spLocks noChangeArrowheads="1"/>
          </p:cNvSpPr>
          <p:nvPr/>
        </p:nvSpPr>
        <p:spPr bwMode="auto">
          <a:xfrm>
            <a:off x="381000" y="4191000"/>
            <a:ext cx="4724370" cy="1169551"/>
          </a:xfrm>
          <a:prstGeom prst="rect">
            <a:avLst/>
          </a:prstGeom>
          <a:noFill/>
          <a:ln w="9525">
            <a:noFill/>
            <a:miter lim="800000"/>
            <a:headEnd/>
            <a:tailEnd/>
          </a:ln>
          <a:effectLst/>
        </p:spPr>
        <p:txBody>
          <a:bodyPr wrap="none">
            <a:spAutoFit/>
          </a:bodyPr>
          <a:lstStyle/>
          <a:p>
            <a:pPr marL="457200" indent="-457200">
              <a:spcBef>
                <a:spcPct val="50000"/>
              </a:spcBef>
            </a:pPr>
            <a:r>
              <a:rPr lang="en-US" sz="2000" b="1" dirty="0"/>
              <a:t>F.   Italy gained very little, refused </a:t>
            </a:r>
            <a:r>
              <a:rPr lang="en-US" sz="2000" b="1" dirty="0" smtClean="0"/>
              <a:t/>
            </a:r>
            <a:br>
              <a:rPr lang="en-US" sz="2000" b="1" dirty="0" smtClean="0"/>
            </a:br>
            <a:r>
              <a:rPr lang="en-US" sz="2000" b="1" dirty="0" smtClean="0"/>
              <a:t>to </a:t>
            </a:r>
            <a:r>
              <a:rPr lang="en-US" sz="2000" b="1" dirty="0"/>
              <a:t>sign a treaty.</a:t>
            </a:r>
          </a:p>
          <a:p>
            <a:pPr marL="457200" indent="-457200">
              <a:spcBef>
                <a:spcPct val="50000"/>
              </a:spcBef>
            </a:pPr>
            <a:endParaRPr lang="en-US" sz="2000" b="1" dirty="0"/>
          </a:p>
        </p:txBody>
      </p:sp>
      <p:pic>
        <p:nvPicPr>
          <p:cNvPr id="6146" name="Picture 2"/>
          <p:cNvPicPr>
            <a:picLocks noChangeAspect="1" noChangeArrowheads="1"/>
          </p:cNvPicPr>
          <p:nvPr/>
        </p:nvPicPr>
        <p:blipFill>
          <a:blip r:embed="rId2" cstate="print"/>
          <a:srcRect/>
          <a:stretch>
            <a:fillRect/>
          </a:stretch>
        </p:blipFill>
        <p:spPr bwMode="auto">
          <a:xfrm>
            <a:off x="5105400" y="3657600"/>
            <a:ext cx="3804095" cy="26384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0-#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0-#ppt_w/2"/>
                                          </p:val>
                                        </p:tav>
                                        <p:tav tm="100000">
                                          <p:val>
                                            <p:strVal val="#ppt_x"/>
                                          </p:val>
                                        </p:tav>
                                      </p:tavLst>
                                    </p:anim>
                                    <p:anim calcmode="lin" valueType="num">
                                      <p:cBhvr additive="base">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0-#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0-#ppt_w/2"/>
                                          </p:val>
                                        </p:tav>
                                        <p:tav tm="100000">
                                          <p:val>
                                            <p:strVal val="#ppt_x"/>
                                          </p:val>
                                        </p:tav>
                                      </p:tavLst>
                                    </p:anim>
                                    <p:anim calcmode="lin" valueType="num">
                                      <p:cBhvr additive="base">
                                        <p:cTn id="44"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3" grpId="0" autoUpdateAnimBg="0"/>
      <p:bldP spid="4" grpId="0" autoUpdateAnimBg="0"/>
      <p:bldP spid="5" grpId="0" autoUpdateAnimBg="0"/>
      <p:bldP spid="6" grpId="0" autoUpdateAnimBg="0"/>
      <p:bldP spid="7" grpId="0" autoUpdateAnimBg="0"/>
      <p:bldP spid="8"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685800" y="990600"/>
            <a:ext cx="7696200" cy="701675"/>
          </a:xfrm>
          <a:prstGeom prst="rect">
            <a:avLst/>
          </a:prstGeom>
          <a:noFill/>
          <a:ln w="9525">
            <a:noFill/>
            <a:miter lim="800000"/>
            <a:headEnd/>
            <a:tailEnd/>
          </a:ln>
          <a:effectLst/>
        </p:spPr>
        <p:txBody>
          <a:bodyPr>
            <a:spAutoFit/>
          </a:bodyPr>
          <a:lstStyle/>
          <a:p>
            <a:pPr algn="ctr">
              <a:spcBef>
                <a:spcPct val="50000"/>
              </a:spcBef>
            </a:pPr>
            <a:r>
              <a:rPr lang="en-US" sz="4000" b="1" dirty="0">
                <a:solidFill>
                  <a:srgbClr val="FF0000"/>
                </a:solidFill>
              </a:rPr>
              <a:t>9 New Nations Created:</a:t>
            </a:r>
          </a:p>
        </p:txBody>
      </p:sp>
      <p:sp>
        <p:nvSpPr>
          <p:cNvPr id="36867" name="Text Box 3"/>
          <p:cNvSpPr txBox="1">
            <a:spLocks noChangeArrowheads="1"/>
          </p:cNvSpPr>
          <p:nvPr/>
        </p:nvSpPr>
        <p:spPr bwMode="auto">
          <a:xfrm>
            <a:off x="304800" y="1752600"/>
            <a:ext cx="8534400" cy="1004888"/>
          </a:xfrm>
          <a:prstGeom prst="rect">
            <a:avLst/>
          </a:prstGeom>
          <a:noFill/>
          <a:ln w="9525">
            <a:noFill/>
            <a:miter lim="800000"/>
            <a:headEnd/>
            <a:tailEnd/>
          </a:ln>
          <a:effectLst/>
        </p:spPr>
        <p:txBody>
          <a:bodyPr>
            <a:spAutoFit/>
          </a:bodyPr>
          <a:lstStyle/>
          <a:p>
            <a:pPr marL="457200" indent="-457200" algn="ctr">
              <a:spcBef>
                <a:spcPct val="50000"/>
              </a:spcBef>
            </a:pPr>
            <a:r>
              <a:rPr lang="en-US" b="1" dirty="0"/>
              <a:t>Nations formed out of Russian Lands</a:t>
            </a:r>
          </a:p>
          <a:p>
            <a:pPr marL="457200" indent="-457200">
              <a:spcBef>
                <a:spcPct val="50000"/>
              </a:spcBef>
              <a:buFontTx/>
              <a:buAutoNum type="arabicPeriod"/>
            </a:pPr>
            <a:r>
              <a:rPr lang="en-US" dirty="0"/>
              <a:t>Finland     2.  Estonia    3.  Latvia    4.  Lithuania   5.  Poland</a:t>
            </a:r>
          </a:p>
        </p:txBody>
      </p:sp>
      <p:sp>
        <p:nvSpPr>
          <p:cNvPr id="36868" name="Text Box 4"/>
          <p:cNvSpPr txBox="1">
            <a:spLocks noChangeArrowheads="1"/>
          </p:cNvSpPr>
          <p:nvPr/>
        </p:nvSpPr>
        <p:spPr bwMode="auto">
          <a:xfrm>
            <a:off x="533400" y="2667000"/>
            <a:ext cx="8382000" cy="1004888"/>
          </a:xfrm>
          <a:prstGeom prst="rect">
            <a:avLst/>
          </a:prstGeom>
          <a:noFill/>
          <a:ln w="9525">
            <a:noFill/>
            <a:miter lim="800000"/>
            <a:headEnd/>
            <a:tailEnd/>
          </a:ln>
          <a:effectLst/>
        </p:spPr>
        <p:txBody>
          <a:bodyPr>
            <a:spAutoFit/>
          </a:bodyPr>
          <a:lstStyle/>
          <a:p>
            <a:pPr algn="ctr">
              <a:spcBef>
                <a:spcPct val="50000"/>
              </a:spcBef>
            </a:pPr>
            <a:r>
              <a:rPr lang="en-US" b="1" dirty="0"/>
              <a:t>Nations formed from Austria-Hungary</a:t>
            </a:r>
          </a:p>
          <a:p>
            <a:pPr>
              <a:spcBef>
                <a:spcPct val="50000"/>
              </a:spcBef>
            </a:pPr>
            <a:r>
              <a:rPr lang="en-US" dirty="0"/>
              <a:t>1.  Czechoslovakia  2.  Yugoslavia  3.  Austria-Hungary split  </a:t>
            </a:r>
          </a:p>
        </p:txBody>
      </p:sp>
      <p:sp>
        <p:nvSpPr>
          <p:cNvPr id="36869" name="Text Box 5"/>
          <p:cNvSpPr txBox="1">
            <a:spLocks noChangeArrowheads="1"/>
          </p:cNvSpPr>
          <p:nvPr/>
        </p:nvSpPr>
        <p:spPr bwMode="auto">
          <a:xfrm>
            <a:off x="990600" y="3505200"/>
            <a:ext cx="6553200" cy="1552575"/>
          </a:xfrm>
          <a:prstGeom prst="rect">
            <a:avLst/>
          </a:prstGeom>
          <a:noFill/>
          <a:ln w="9525">
            <a:noFill/>
            <a:miter lim="800000"/>
            <a:headEnd/>
            <a:tailEnd/>
          </a:ln>
          <a:effectLst/>
        </p:spPr>
        <p:txBody>
          <a:bodyPr>
            <a:spAutoFit/>
          </a:bodyPr>
          <a:lstStyle/>
          <a:p>
            <a:pPr marL="457200" indent="-457200" algn="ctr">
              <a:spcBef>
                <a:spcPct val="50000"/>
              </a:spcBef>
            </a:pPr>
            <a:r>
              <a:rPr lang="en-US" b="1"/>
              <a:t>From Germany</a:t>
            </a:r>
          </a:p>
          <a:p>
            <a:pPr marL="457200" indent="-457200">
              <a:spcBef>
                <a:spcPct val="50000"/>
              </a:spcBef>
              <a:buFontTx/>
              <a:buAutoNum type="arabicPeriod"/>
            </a:pPr>
            <a:r>
              <a:rPr lang="en-US"/>
              <a:t>Lost all conquered territories</a:t>
            </a:r>
          </a:p>
          <a:p>
            <a:pPr marL="457200" indent="-457200">
              <a:spcBef>
                <a:spcPct val="50000"/>
              </a:spcBef>
              <a:buFontTx/>
              <a:buAutoNum type="arabicPeriod"/>
            </a:pPr>
            <a:r>
              <a:rPr lang="en-US"/>
              <a:t>Gave Alsace-Lorraine back to France.</a:t>
            </a:r>
          </a:p>
        </p:txBody>
      </p:sp>
      <p:sp>
        <p:nvSpPr>
          <p:cNvPr id="36871" name="Text Box 7"/>
          <p:cNvSpPr txBox="1">
            <a:spLocks noChangeArrowheads="1"/>
          </p:cNvSpPr>
          <p:nvPr/>
        </p:nvSpPr>
        <p:spPr bwMode="auto">
          <a:xfrm>
            <a:off x="609600" y="5029200"/>
            <a:ext cx="7543800" cy="523220"/>
          </a:xfrm>
          <a:prstGeom prst="rect">
            <a:avLst/>
          </a:prstGeom>
          <a:noFill/>
          <a:ln w="9525">
            <a:noFill/>
            <a:miter lim="800000"/>
            <a:headEnd/>
            <a:tailEnd/>
          </a:ln>
          <a:effectLst/>
        </p:spPr>
        <p:txBody>
          <a:bodyPr wrap="square">
            <a:spAutoFit/>
          </a:bodyPr>
          <a:lstStyle/>
          <a:p>
            <a:pPr algn="ctr">
              <a:spcBef>
                <a:spcPct val="50000"/>
              </a:spcBef>
            </a:pPr>
            <a:r>
              <a:rPr lang="en-US" sz="2800" b="1" dirty="0">
                <a:solidFill>
                  <a:srgbClr val="C00000"/>
                </a:solidFill>
              </a:rPr>
              <a:t>*  The United States gained nothing!</a:t>
            </a:r>
          </a:p>
        </p:txBody>
      </p:sp>
      <p:sp>
        <p:nvSpPr>
          <p:cNvPr id="36872" name="Text Box 8"/>
          <p:cNvSpPr txBox="1">
            <a:spLocks noChangeArrowheads="1"/>
          </p:cNvSpPr>
          <p:nvPr/>
        </p:nvSpPr>
        <p:spPr bwMode="auto">
          <a:xfrm>
            <a:off x="685800" y="152400"/>
            <a:ext cx="7620000" cy="769441"/>
          </a:xfrm>
          <a:prstGeom prst="rect">
            <a:avLst/>
          </a:prstGeom>
          <a:noFill/>
          <a:ln w="9525">
            <a:noFill/>
            <a:miter lim="800000"/>
            <a:headEnd/>
            <a:tailEnd/>
          </a:ln>
          <a:effectLst/>
        </p:spPr>
        <p:txBody>
          <a:bodyPr>
            <a:spAutoFit/>
          </a:bodyPr>
          <a:lstStyle/>
          <a:p>
            <a:pPr algn="ctr">
              <a:spcBef>
                <a:spcPct val="50000"/>
              </a:spcBef>
            </a:pPr>
            <a:r>
              <a:rPr lang="en-US" sz="4400" b="1" dirty="0">
                <a:latin typeface="Carbon Block" pitchFamily="2" charset="0"/>
              </a:rPr>
              <a:t>Map Changes In Europe</a:t>
            </a:r>
            <a:r>
              <a:rPr lang="en-US" sz="2400" b="1" dirty="0">
                <a:latin typeface="Carbon Block" pitchFamily="2" charset="0"/>
              </a:rPr>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6872"/>
                                        </p:tgtEl>
                                        <p:attrNameLst>
                                          <p:attrName>style.visibility</p:attrName>
                                        </p:attrNameLst>
                                      </p:cBhvr>
                                      <p:to>
                                        <p:strVal val="visible"/>
                                      </p:to>
                                    </p:set>
                                    <p:anim calcmode="lin" valueType="num">
                                      <p:cBhvr additive="base">
                                        <p:cTn id="7" dur="500" fill="hold"/>
                                        <p:tgtEl>
                                          <p:spTgt spid="36872"/>
                                        </p:tgtEl>
                                        <p:attrNameLst>
                                          <p:attrName>ppt_x</p:attrName>
                                        </p:attrNameLst>
                                      </p:cBhvr>
                                      <p:tavLst>
                                        <p:tav tm="0">
                                          <p:val>
                                            <p:strVal val="0-#ppt_w/2"/>
                                          </p:val>
                                        </p:tav>
                                        <p:tav tm="100000">
                                          <p:val>
                                            <p:strVal val="#ppt_x"/>
                                          </p:val>
                                        </p:tav>
                                      </p:tavLst>
                                    </p:anim>
                                    <p:anim calcmode="lin" valueType="num">
                                      <p:cBhvr additive="base">
                                        <p:cTn id="8" dur="500" fill="hold"/>
                                        <p:tgtEl>
                                          <p:spTgt spid="3687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36866"/>
                                        </p:tgtEl>
                                        <p:attrNameLst>
                                          <p:attrName>style.visibility</p:attrName>
                                        </p:attrNameLst>
                                      </p:cBhvr>
                                      <p:to>
                                        <p:strVal val="visible"/>
                                      </p:to>
                                    </p:set>
                                    <p:anim calcmode="lin" valueType="num">
                                      <p:cBhvr additive="base">
                                        <p:cTn id="13" dur="500" fill="hold"/>
                                        <p:tgtEl>
                                          <p:spTgt spid="36866"/>
                                        </p:tgtEl>
                                        <p:attrNameLst>
                                          <p:attrName>ppt_x</p:attrName>
                                        </p:attrNameLst>
                                      </p:cBhvr>
                                      <p:tavLst>
                                        <p:tav tm="0">
                                          <p:val>
                                            <p:strVal val="0-#ppt_w/2"/>
                                          </p:val>
                                        </p:tav>
                                        <p:tav tm="100000">
                                          <p:val>
                                            <p:strVal val="#ppt_x"/>
                                          </p:val>
                                        </p:tav>
                                      </p:tavLst>
                                    </p:anim>
                                    <p:anim calcmode="lin" valueType="num">
                                      <p:cBhvr additive="base">
                                        <p:cTn id="14" dur="500" fill="hold"/>
                                        <p:tgtEl>
                                          <p:spTgt spid="3686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36867"/>
                                        </p:tgtEl>
                                        <p:attrNameLst>
                                          <p:attrName>style.visibility</p:attrName>
                                        </p:attrNameLst>
                                      </p:cBhvr>
                                      <p:to>
                                        <p:strVal val="visible"/>
                                      </p:to>
                                    </p:set>
                                    <p:anim calcmode="lin" valueType="num">
                                      <p:cBhvr additive="base">
                                        <p:cTn id="19" dur="500" fill="hold"/>
                                        <p:tgtEl>
                                          <p:spTgt spid="36867"/>
                                        </p:tgtEl>
                                        <p:attrNameLst>
                                          <p:attrName>ppt_x</p:attrName>
                                        </p:attrNameLst>
                                      </p:cBhvr>
                                      <p:tavLst>
                                        <p:tav tm="0">
                                          <p:val>
                                            <p:strVal val="0-#ppt_w/2"/>
                                          </p:val>
                                        </p:tav>
                                        <p:tav tm="100000">
                                          <p:val>
                                            <p:strVal val="#ppt_x"/>
                                          </p:val>
                                        </p:tav>
                                      </p:tavLst>
                                    </p:anim>
                                    <p:anim calcmode="lin" valueType="num">
                                      <p:cBhvr additive="base">
                                        <p:cTn id="20" dur="500" fill="hold"/>
                                        <p:tgtEl>
                                          <p:spTgt spid="3686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6868"/>
                                        </p:tgtEl>
                                        <p:attrNameLst>
                                          <p:attrName>style.visibility</p:attrName>
                                        </p:attrNameLst>
                                      </p:cBhvr>
                                      <p:to>
                                        <p:strVal val="visible"/>
                                      </p:to>
                                    </p:set>
                                    <p:anim calcmode="lin" valueType="num">
                                      <p:cBhvr additive="base">
                                        <p:cTn id="25" dur="500" fill="hold"/>
                                        <p:tgtEl>
                                          <p:spTgt spid="36868"/>
                                        </p:tgtEl>
                                        <p:attrNameLst>
                                          <p:attrName>ppt_x</p:attrName>
                                        </p:attrNameLst>
                                      </p:cBhvr>
                                      <p:tavLst>
                                        <p:tav tm="0">
                                          <p:val>
                                            <p:strVal val="0-#ppt_w/2"/>
                                          </p:val>
                                        </p:tav>
                                        <p:tav tm="100000">
                                          <p:val>
                                            <p:strVal val="#ppt_x"/>
                                          </p:val>
                                        </p:tav>
                                      </p:tavLst>
                                    </p:anim>
                                    <p:anim calcmode="lin" valueType="num">
                                      <p:cBhvr additive="base">
                                        <p:cTn id="26" dur="500" fill="hold"/>
                                        <p:tgtEl>
                                          <p:spTgt spid="3686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36869"/>
                                        </p:tgtEl>
                                        <p:attrNameLst>
                                          <p:attrName>style.visibility</p:attrName>
                                        </p:attrNameLst>
                                      </p:cBhvr>
                                      <p:to>
                                        <p:strVal val="visible"/>
                                      </p:to>
                                    </p:set>
                                    <p:anim calcmode="lin" valueType="num">
                                      <p:cBhvr additive="base">
                                        <p:cTn id="31" dur="500" fill="hold"/>
                                        <p:tgtEl>
                                          <p:spTgt spid="36869"/>
                                        </p:tgtEl>
                                        <p:attrNameLst>
                                          <p:attrName>ppt_x</p:attrName>
                                        </p:attrNameLst>
                                      </p:cBhvr>
                                      <p:tavLst>
                                        <p:tav tm="0">
                                          <p:val>
                                            <p:strVal val="0-#ppt_w/2"/>
                                          </p:val>
                                        </p:tav>
                                        <p:tav tm="100000">
                                          <p:val>
                                            <p:strVal val="#ppt_x"/>
                                          </p:val>
                                        </p:tav>
                                      </p:tavLst>
                                    </p:anim>
                                    <p:anim calcmode="lin" valueType="num">
                                      <p:cBhvr additive="base">
                                        <p:cTn id="32" dur="500" fill="hold"/>
                                        <p:tgtEl>
                                          <p:spTgt spid="3686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36871"/>
                                        </p:tgtEl>
                                        <p:attrNameLst>
                                          <p:attrName>style.visibility</p:attrName>
                                        </p:attrNameLst>
                                      </p:cBhvr>
                                      <p:to>
                                        <p:strVal val="visible"/>
                                      </p:to>
                                    </p:set>
                                    <p:anim calcmode="lin" valueType="num">
                                      <p:cBhvr additive="base">
                                        <p:cTn id="37" dur="500" fill="hold"/>
                                        <p:tgtEl>
                                          <p:spTgt spid="36871"/>
                                        </p:tgtEl>
                                        <p:attrNameLst>
                                          <p:attrName>ppt_x</p:attrName>
                                        </p:attrNameLst>
                                      </p:cBhvr>
                                      <p:tavLst>
                                        <p:tav tm="0">
                                          <p:val>
                                            <p:strVal val="0-#ppt_w/2"/>
                                          </p:val>
                                        </p:tav>
                                        <p:tav tm="100000">
                                          <p:val>
                                            <p:strVal val="#ppt_x"/>
                                          </p:val>
                                        </p:tav>
                                      </p:tavLst>
                                    </p:anim>
                                    <p:anim calcmode="lin" valueType="num">
                                      <p:cBhvr additive="base">
                                        <p:cTn id="38" dur="500" fill="hold"/>
                                        <p:tgtEl>
                                          <p:spTgt spid="368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6" grpId="0" autoUpdateAnimBg="0"/>
      <p:bldP spid="36867" grpId="0" autoUpdateAnimBg="0"/>
      <p:bldP spid="36868" grpId="0" autoUpdateAnimBg="0"/>
      <p:bldP spid="36869" grpId="0" autoUpdateAnimBg="0"/>
      <p:bldP spid="36871" grpId="0" autoUpdateAnimBg="0"/>
      <p:bldP spid="36872"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ltLang="en-US" sz="3200" b="1" dirty="0">
                <a:solidFill>
                  <a:schemeClr val="tx1"/>
                </a:solidFill>
              </a:rPr>
              <a:t>THE TREATY’S WEAKNESSES</a:t>
            </a:r>
            <a:endParaRPr lang="en-US" altLang="en-US" b="1" dirty="0">
              <a:solidFill>
                <a:schemeClr val="tx1"/>
              </a:solidFill>
            </a:endParaRPr>
          </a:p>
        </p:txBody>
      </p:sp>
      <p:sp>
        <p:nvSpPr>
          <p:cNvPr id="59395" name="Rectangle 3"/>
          <p:cNvSpPr>
            <a:spLocks noGrp="1" noChangeArrowheads="1"/>
          </p:cNvSpPr>
          <p:nvPr>
            <p:ph type="body" idx="1"/>
          </p:nvPr>
        </p:nvSpPr>
        <p:spPr>
          <a:xfrm>
            <a:off x="304800" y="1524000"/>
            <a:ext cx="8534400" cy="4648200"/>
          </a:xfrm>
        </p:spPr>
        <p:txBody>
          <a:bodyPr/>
          <a:lstStyle/>
          <a:p>
            <a:r>
              <a:rPr lang="en-US" altLang="en-US" sz="2400" dirty="0"/>
              <a:t>The War Guilt Clause caused all Germans to hate the treaty, and opposition to the treaty was one reason for the rise to power of Hitler.</a:t>
            </a:r>
          </a:p>
          <a:p>
            <a:r>
              <a:rPr lang="en-US" altLang="en-US" sz="2400" dirty="0"/>
              <a:t>Russia lost more land than Germany and became determined to regain as much of its former territory as possible.</a:t>
            </a:r>
          </a:p>
          <a:p>
            <a:r>
              <a:rPr lang="en-US" altLang="en-US" sz="2400" dirty="0">
                <a:solidFill>
                  <a:srgbClr val="C00000"/>
                </a:solidFill>
              </a:rPr>
              <a:t>Ho Chi Minh, a young Vietnamese man, asked Wilson’s help to allow Vietnam to form its own government instead of being controlled by France.  Ho was denied his request, so he founded the Indochina Communist Party and led the fight during the Vietnam War. </a:t>
            </a:r>
          </a:p>
          <a:p>
            <a:endParaRPr lang="en-US" altLang="en-US" sz="2400" dirty="0"/>
          </a:p>
          <a:p>
            <a:endParaRPr lang="en-US" altLang="en-US" sz="2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a:xfrm>
            <a:off x="304800" y="152400"/>
            <a:ext cx="8534400" cy="911352"/>
          </a:xfrm>
        </p:spPr>
        <p:txBody>
          <a:bodyPr>
            <a:noAutofit/>
          </a:bodyPr>
          <a:lstStyle/>
          <a:p>
            <a:r>
              <a:rPr lang="en-US" altLang="en-US" sz="2800" b="1" dirty="0">
                <a:solidFill>
                  <a:schemeClr val="tx1"/>
                </a:solidFill>
                <a:effectLst>
                  <a:outerShdw blurRad="38100" dist="38100" dir="2700000" algn="tl">
                    <a:srgbClr val="000000">
                      <a:alpha val="43137"/>
                    </a:srgbClr>
                  </a:outerShdw>
                </a:effectLst>
              </a:rPr>
              <a:t>EUROPE AND THE UNITED STATES </a:t>
            </a:r>
            <a:r>
              <a:rPr lang="en-US" altLang="en-US" sz="2800" b="1" dirty="0" smtClean="0">
                <a:solidFill>
                  <a:schemeClr val="tx1"/>
                </a:solidFill>
                <a:effectLst>
                  <a:outerShdw blurRad="38100" dist="38100" dir="2700000" algn="tl">
                    <a:srgbClr val="000000">
                      <a:alpha val="43137"/>
                    </a:srgbClr>
                  </a:outerShdw>
                </a:effectLst>
              </a:rPr>
              <a:t/>
            </a:r>
            <a:br>
              <a:rPr lang="en-US" altLang="en-US" sz="2800" b="1" dirty="0" smtClean="0">
                <a:solidFill>
                  <a:schemeClr val="tx1"/>
                </a:solidFill>
                <a:effectLst>
                  <a:outerShdw blurRad="38100" dist="38100" dir="2700000" algn="tl">
                    <a:srgbClr val="000000">
                      <a:alpha val="43137"/>
                    </a:srgbClr>
                  </a:outerShdw>
                </a:effectLst>
              </a:rPr>
            </a:br>
            <a:r>
              <a:rPr lang="en-US" altLang="en-US" sz="2800" b="1" dirty="0" smtClean="0">
                <a:solidFill>
                  <a:schemeClr val="tx1"/>
                </a:solidFill>
                <a:effectLst>
                  <a:outerShdw blurRad="38100" dist="38100" dir="2700000" algn="tl">
                    <a:srgbClr val="000000">
                      <a:alpha val="43137"/>
                    </a:srgbClr>
                  </a:outerShdw>
                </a:effectLst>
              </a:rPr>
              <a:t>DIFFER </a:t>
            </a:r>
            <a:r>
              <a:rPr lang="en-US" altLang="en-US" sz="2800" b="1" dirty="0">
                <a:solidFill>
                  <a:schemeClr val="tx1"/>
                </a:solidFill>
                <a:effectLst>
                  <a:outerShdw blurRad="38100" dist="38100" dir="2700000" algn="tl">
                    <a:srgbClr val="000000">
                      <a:alpha val="43137"/>
                    </a:srgbClr>
                  </a:outerShdw>
                </a:effectLst>
              </a:rPr>
              <a:t>OVER THE TREATY</a:t>
            </a:r>
          </a:p>
        </p:txBody>
      </p:sp>
      <p:sp>
        <p:nvSpPr>
          <p:cNvPr id="26627" name="Rectangle 1027"/>
          <p:cNvSpPr>
            <a:spLocks noGrp="1" noChangeArrowheads="1"/>
          </p:cNvSpPr>
          <p:nvPr>
            <p:ph type="body" idx="1"/>
          </p:nvPr>
        </p:nvSpPr>
        <p:spPr/>
        <p:txBody>
          <a:bodyPr>
            <a:normAutofit lnSpcReduction="10000"/>
          </a:bodyPr>
          <a:lstStyle/>
          <a:p>
            <a:r>
              <a:rPr kumimoji="0" lang="en-US" altLang="en-US" sz="2400" b="1" dirty="0">
                <a:solidFill>
                  <a:srgbClr val="000000"/>
                </a:solidFill>
                <a:latin typeface="Arial" charset="0"/>
              </a:rPr>
              <a:t>The European leaders were not interested in a just peace. They were interested in retribution. Over Wilson's protests, they ignored the Fourteen Points one by one. Germany was to admit guilt for the war and pay unlimited reparations. </a:t>
            </a:r>
          </a:p>
          <a:p>
            <a:r>
              <a:rPr kumimoji="0" lang="en-US" altLang="en-US" sz="2400" b="1" dirty="0">
                <a:solidFill>
                  <a:srgbClr val="000000"/>
                </a:solidFill>
                <a:latin typeface="Arial" charset="0"/>
              </a:rPr>
              <a:t>German colonies were handed in trusteeship to the victorious Allies. </a:t>
            </a:r>
          </a:p>
          <a:p>
            <a:r>
              <a:rPr kumimoji="0" lang="en-US" altLang="en-US" sz="2400" b="1" dirty="0">
                <a:solidFill>
                  <a:srgbClr val="000000"/>
                </a:solidFill>
                <a:latin typeface="Arial" charset="0"/>
              </a:rPr>
              <a:t>No provisions were made to end secret diplomacy or preserve freedom of the seas. </a:t>
            </a:r>
          </a:p>
          <a:p>
            <a:r>
              <a:rPr kumimoji="0" lang="en-US" altLang="en-US" sz="2400" b="1" dirty="0">
                <a:solidFill>
                  <a:srgbClr val="000000"/>
                </a:solidFill>
                <a:latin typeface="Arial" charset="0"/>
              </a:rPr>
              <a:t>New nations’ borders did not reflect self determination.</a:t>
            </a:r>
          </a:p>
          <a:p>
            <a:r>
              <a:rPr kumimoji="0" lang="en-US" altLang="en-US" sz="2400" b="1" dirty="0">
                <a:solidFill>
                  <a:srgbClr val="000000"/>
                </a:solidFill>
                <a:latin typeface="Arial" charset="0"/>
              </a:rPr>
              <a:t>Wilson did gain approval for his proposal for a League of Nations</a:t>
            </a:r>
            <a:r>
              <a:rPr kumimoji="0" lang="en-US" altLang="en-US" sz="2000" b="1" dirty="0">
                <a:solidFill>
                  <a:srgbClr val="000000"/>
                </a:solidFill>
                <a:latin typeface="Arial" charset="0"/>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GB" b="1" dirty="0">
                <a:solidFill>
                  <a:srgbClr val="C00000"/>
                </a:solidFill>
                <a:effectLst>
                  <a:outerShdw blurRad="38100" dist="38100" dir="2700000" algn="tl">
                    <a:srgbClr val="000000">
                      <a:alpha val="43137"/>
                    </a:srgbClr>
                  </a:outerShdw>
                </a:effectLst>
              </a:rPr>
              <a:t>The League of Nations</a:t>
            </a:r>
          </a:p>
        </p:txBody>
      </p:sp>
      <p:sp>
        <p:nvSpPr>
          <p:cNvPr id="2058" name="Rectangle 10"/>
          <p:cNvSpPr>
            <a:spLocks noChangeArrowheads="1"/>
          </p:cNvSpPr>
          <p:nvPr/>
        </p:nvSpPr>
        <p:spPr bwMode="auto">
          <a:xfrm>
            <a:off x="457200" y="1676400"/>
            <a:ext cx="3124200" cy="1828800"/>
          </a:xfrm>
          <a:prstGeom prst="rect">
            <a:avLst/>
          </a:prstGeom>
          <a:solidFill>
            <a:schemeClr val="accent1"/>
          </a:solidFill>
          <a:ln w="9525">
            <a:solidFill>
              <a:schemeClr val="tx1"/>
            </a:solidFill>
            <a:miter lim="800000"/>
            <a:headEnd/>
            <a:tailEnd/>
          </a:ln>
          <a:effectLst/>
        </p:spPr>
        <p:txBody>
          <a:bodyPr wrap="none" anchor="ctr"/>
          <a:lstStyle/>
          <a:p>
            <a:pPr algn="ctr"/>
            <a:r>
              <a:rPr lang="en-GB" sz="3200" dirty="0"/>
              <a:t>Encourage </a:t>
            </a:r>
          </a:p>
          <a:p>
            <a:pPr algn="ctr"/>
            <a:r>
              <a:rPr lang="en-GB" sz="3200" dirty="0"/>
              <a:t>co-operation</a:t>
            </a:r>
          </a:p>
        </p:txBody>
      </p:sp>
      <p:sp>
        <p:nvSpPr>
          <p:cNvPr id="2059" name="Rectangle 11"/>
          <p:cNvSpPr>
            <a:spLocks noChangeArrowheads="1"/>
          </p:cNvSpPr>
          <p:nvPr/>
        </p:nvSpPr>
        <p:spPr bwMode="auto">
          <a:xfrm>
            <a:off x="5334000" y="1600200"/>
            <a:ext cx="3124200" cy="1828800"/>
          </a:xfrm>
          <a:prstGeom prst="rect">
            <a:avLst/>
          </a:prstGeom>
          <a:solidFill>
            <a:schemeClr val="accent1"/>
          </a:solidFill>
          <a:ln w="9525">
            <a:solidFill>
              <a:schemeClr val="tx1"/>
            </a:solidFill>
            <a:miter lim="800000"/>
            <a:headEnd/>
            <a:tailEnd/>
          </a:ln>
          <a:effectLst/>
        </p:spPr>
        <p:txBody>
          <a:bodyPr wrap="none" anchor="ctr"/>
          <a:lstStyle/>
          <a:p>
            <a:pPr algn="ctr"/>
            <a:r>
              <a:rPr lang="en-GB" sz="3200" dirty="0"/>
              <a:t>Stop </a:t>
            </a:r>
            <a:r>
              <a:rPr lang="en-GB" sz="3200" dirty="0" smtClean="0"/>
              <a:t/>
            </a:r>
            <a:br>
              <a:rPr lang="en-GB" sz="3200" dirty="0" smtClean="0"/>
            </a:br>
            <a:r>
              <a:rPr lang="en-GB" sz="3200" dirty="0" smtClean="0"/>
              <a:t>aggression</a:t>
            </a:r>
            <a:endParaRPr lang="en-GB" sz="3200" dirty="0"/>
          </a:p>
        </p:txBody>
      </p:sp>
      <p:sp>
        <p:nvSpPr>
          <p:cNvPr id="2060" name="Rectangle 12"/>
          <p:cNvSpPr>
            <a:spLocks noChangeArrowheads="1"/>
          </p:cNvSpPr>
          <p:nvPr/>
        </p:nvSpPr>
        <p:spPr bwMode="auto">
          <a:xfrm>
            <a:off x="457200" y="4191000"/>
            <a:ext cx="3124200" cy="1828800"/>
          </a:xfrm>
          <a:prstGeom prst="rect">
            <a:avLst/>
          </a:prstGeom>
          <a:solidFill>
            <a:schemeClr val="accent1"/>
          </a:solidFill>
          <a:ln w="9525">
            <a:solidFill>
              <a:schemeClr val="tx1"/>
            </a:solidFill>
            <a:miter lim="800000"/>
            <a:headEnd/>
            <a:tailEnd/>
          </a:ln>
          <a:effectLst/>
        </p:spPr>
        <p:txBody>
          <a:bodyPr wrap="none" anchor="ctr"/>
          <a:lstStyle/>
          <a:p>
            <a:pPr algn="ctr"/>
            <a:r>
              <a:rPr lang="en-GB" sz="3200" dirty="0"/>
              <a:t>Disarmament</a:t>
            </a:r>
          </a:p>
        </p:txBody>
      </p:sp>
      <p:sp>
        <p:nvSpPr>
          <p:cNvPr id="2061" name="Rectangle 13"/>
          <p:cNvSpPr>
            <a:spLocks noChangeArrowheads="1"/>
          </p:cNvSpPr>
          <p:nvPr/>
        </p:nvSpPr>
        <p:spPr bwMode="auto">
          <a:xfrm>
            <a:off x="5334000" y="4114800"/>
            <a:ext cx="3124200" cy="1828800"/>
          </a:xfrm>
          <a:prstGeom prst="rect">
            <a:avLst/>
          </a:prstGeom>
          <a:solidFill>
            <a:schemeClr val="accent1"/>
          </a:solidFill>
          <a:ln w="9525">
            <a:solidFill>
              <a:schemeClr val="tx1"/>
            </a:solidFill>
            <a:miter lim="800000"/>
            <a:headEnd/>
            <a:tailEnd/>
          </a:ln>
          <a:effectLst/>
        </p:spPr>
        <p:txBody>
          <a:bodyPr wrap="none" anchor="ctr"/>
          <a:lstStyle/>
          <a:p>
            <a:pPr algn="ctr"/>
            <a:r>
              <a:rPr lang="en-GB" sz="3200" dirty="0"/>
              <a:t>Improve </a:t>
            </a:r>
            <a:r>
              <a:rPr lang="en-GB" sz="3200" dirty="0" smtClean="0"/>
              <a:t/>
            </a:r>
            <a:br>
              <a:rPr lang="en-GB" sz="3200" dirty="0" smtClean="0"/>
            </a:br>
            <a:r>
              <a:rPr lang="en-GB" sz="3200" dirty="0" smtClean="0"/>
              <a:t>social </a:t>
            </a:r>
            <a:br>
              <a:rPr lang="en-GB" sz="3200" dirty="0" smtClean="0"/>
            </a:br>
            <a:r>
              <a:rPr lang="en-GB" sz="3200" dirty="0" smtClean="0"/>
              <a:t>conditions</a:t>
            </a:r>
            <a:endParaRPr lang="en-GB" sz="3200" dirty="0"/>
          </a:p>
        </p:txBody>
      </p:sp>
      <p:sp>
        <p:nvSpPr>
          <p:cNvPr id="2062" name="Text Box 14"/>
          <p:cNvSpPr txBox="1">
            <a:spLocks noChangeArrowheads="1"/>
          </p:cNvSpPr>
          <p:nvPr/>
        </p:nvSpPr>
        <p:spPr bwMode="auto">
          <a:xfrm>
            <a:off x="3657600" y="3505200"/>
            <a:ext cx="1676400" cy="579438"/>
          </a:xfrm>
          <a:prstGeom prst="rect">
            <a:avLst/>
          </a:prstGeom>
          <a:noFill/>
          <a:ln w="9525">
            <a:noFill/>
            <a:miter lim="800000"/>
            <a:headEnd/>
            <a:tailEnd/>
          </a:ln>
          <a:effectLst/>
        </p:spPr>
        <p:txBody>
          <a:bodyPr wrap="square">
            <a:spAutoFit/>
          </a:bodyPr>
          <a:lstStyle/>
          <a:p>
            <a:pPr algn="ctr">
              <a:spcBef>
                <a:spcPct val="50000"/>
              </a:spcBef>
            </a:pPr>
            <a:r>
              <a:rPr lang="en-GB" sz="3200" b="1" dirty="0"/>
              <a:t>AIMS</a:t>
            </a:r>
            <a:endParaRPr lang="en-GB"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058"/>
                                        </p:tgtEl>
                                        <p:attrNameLst>
                                          <p:attrName>style.visibility</p:attrName>
                                        </p:attrNameLst>
                                      </p:cBhvr>
                                      <p:to>
                                        <p:strVal val="visible"/>
                                      </p:to>
                                    </p:set>
                                    <p:animEffect transition="in" filter="blinds(horizontal)">
                                      <p:cBhvr>
                                        <p:cTn id="13" dur="500"/>
                                        <p:tgtEl>
                                          <p:spTgt spid="2058"/>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2059"/>
                                        </p:tgtEl>
                                        <p:attrNameLst>
                                          <p:attrName>style.visibility</p:attrName>
                                        </p:attrNameLst>
                                      </p:cBhvr>
                                      <p:to>
                                        <p:strVal val="visible"/>
                                      </p:to>
                                    </p:set>
                                    <p:animEffect transition="in" filter="blinds(horizontal)">
                                      <p:cBhvr>
                                        <p:cTn id="18" dur="500"/>
                                        <p:tgtEl>
                                          <p:spTgt spid="2059"/>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5" fill="hold" grpId="0" nodeType="clickEffect">
                                  <p:stCondLst>
                                    <p:cond delay="0"/>
                                  </p:stCondLst>
                                  <p:childTnLst>
                                    <p:set>
                                      <p:cBhvr>
                                        <p:cTn id="22" dur="1" fill="hold">
                                          <p:stCondLst>
                                            <p:cond delay="0"/>
                                          </p:stCondLst>
                                        </p:cTn>
                                        <p:tgtEl>
                                          <p:spTgt spid="2060"/>
                                        </p:tgtEl>
                                        <p:attrNameLst>
                                          <p:attrName>style.visibility</p:attrName>
                                        </p:attrNameLst>
                                      </p:cBhvr>
                                      <p:to>
                                        <p:strVal val="visible"/>
                                      </p:to>
                                    </p:set>
                                    <p:animEffect transition="in" filter="blinds(vertical)">
                                      <p:cBhvr>
                                        <p:cTn id="23" dur="500"/>
                                        <p:tgtEl>
                                          <p:spTgt spid="2060"/>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5" fill="hold" grpId="0" nodeType="clickEffect">
                                  <p:stCondLst>
                                    <p:cond delay="0"/>
                                  </p:stCondLst>
                                  <p:childTnLst>
                                    <p:set>
                                      <p:cBhvr>
                                        <p:cTn id="27" dur="1" fill="hold">
                                          <p:stCondLst>
                                            <p:cond delay="0"/>
                                          </p:stCondLst>
                                        </p:cTn>
                                        <p:tgtEl>
                                          <p:spTgt spid="2061"/>
                                        </p:tgtEl>
                                        <p:attrNameLst>
                                          <p:attrName>style.visibility</p:attrName>
                                        </p:attrNameLst>
                                      </p:cBhvr>
                                      <p:to>
                                        <p:strVal val="visible"/>
                                      </p:to>
                                    </p:set>
                                    <p:animEffect transition="in" filter="blinds(vertical)">
                                      <p:cBhvr>
                                        <p:cTn id="28" dur="500"/>
                                        <p:tgtEl>
                                          <p:spTgt spid="20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utoUpdateAnimBg="0"/>
      <p:bldP spid="2058" grpId="0" animBg="1" autoUpdateAnimBg="0"/>
      <p:bldP spid="2059" grpId="0" animBg="1" autoUpdateAnimBg="0"/>
      <p:bldP spid="2060" grpId="0" animBg="1" autoUpdateAnimBg="0"/>
      <p:bldP spid="2061" grpId="0" animBg="1"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GB" b="1" dirty="0">
                <a:solidFill>
                  <a:schemeClr val="tx1"/>
                </a:solidFill>
              </a:rPr>
              <a:t>Membership</a:t>
            </a:r>
          </a:p>
        </p:txBody>
      </p:sp>
      <p:sp>
        <p:nvSpPr>
          <p:cNvPr id="3075" name="Rectangle 3"/>
          <p:cNvSpPr>
            <a:spLocks noGrp="1" noChangeArrowheads="1"/>
          </p:cNvSpPr>
          <p:nvPr>
            <p:ph type="body" idx="1"/>
          </p:nvPr>
        </p:nvSpPr>
        <p:spPr/>
        <p:txBody>
          <a:bodyPr>
            <a:normAutofit/>
          </a:bodyPr>
          <a:lstStyle/>
          <a:p>
            <a:r>
              <a:rPr lang="en-GB" sz="3600" dirty="0"/>
              <a:t>42 members - by 1930’s </a:t>
            </a:r>
            <a:r>
              <a:rPr lang="en-GB" sz="3600" dirty="0" smtClean="0"/>
              <a:t>59 members</a:t>
            </a:r>
            <a:endParaRPr lang="en-GB" sz="3600" dirty="0"/>
          </a:p>
          <a:p>
            <a:r>
              <a:rPr lang="en-GB" sz="3600" dirty="0">
                <a:solidFill>
                  <a:srgbClr val="C00000"/>
                </a:solidFill>
              </a:rPr>
              <a:t>Defeated countries could not join e.g. Germany</a:t>
            </a:r>
          </a:p>
          <a:p>
            <a:r>
              <a:rPr lang="en-GB" sz="3600" dirty="0">
                <a:solidFill>
                  <a:srgbClr val="C00000"/>
                </a:solidFill>
              </a:rPr>
              <a:t>Russia excluded because communist</a:t>
            </a:r>
          </a:p>
          <a:p>
            <a:r>
              <a:rPr lang="en-GB" sz="3600" dirty="0">
                <a:solidFill>
                  <a:srgbClr val="C00000"/>
                </a:solidFill>
              </a:rPr>
              <a:t>USA did not join - isolation from world affairs</a:t>
            </a:r>
          </a:p>
          <a:p>
            <a:r>
              <a:rPr lang="en-GB" sz="3600" dirty="0"/>
              <a:t>A club for the victorious?</a:t>
            </a:r>
          </a:p>
        </p:txBody>
      </p:sp>
      <p:graphicFrame>
        <p:nvGraphicFramePr>
          <p:cNvPr id="3076" name="Rectangle 4"/>
          <p:cNvGraphicFramePr>
            <a:graphicFrameLocks/>
          </p:cNvGraphicFramePr>
          <p:nvPr/>
        </p:nvGraphicFramePr>
        <p:xfrm>
          <a:off x="1524000" y="1397000"/>
          <a:ext cx="6096000" cy="4064000"/>
        </p:xfrm>
        <a:graphic>
          <a:graphicData uri="http://schemas.openxmlformats.org/presentationml/2006/ole">
            <p:oleObj spid="_x0000_s7170" name="Clip" r:id="rId3" imgW="0" imgH="0" progId="MS_ClipArt_Gallery.5">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3075">
                                            <p:txEl>
                                              <p:pRg st="0" end="0"/>
                                            </p:txEl>
                                          </p:spTgt>
                                        </p:tgtEl>
                                        <p:attrNameLst>
                                          <p:attrName>style.visibility</p:attrName>
                                        </p:attrNameLst>
                                      </p:cBhvr>
                                      <p:to>
                                        <p:strVal val="visible"/>
                                      </p:to>
                                    </p:set>
                                    <p:animEffect transition="in" filter="checkerboard(across)">
                                      <p:cBhvr>
                                        <p:cTn id="13" dur="500"/>
                                        <p:tgtEl>
                                          <p:spTgt spid="307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3075">
                                            <p:txEl>
                                              <p:pRg st="1" end="1"/>
                                            </p:txEl>
                                          </p:spTgt>
                                        </p:tgtEl>
                                        <p:attrNameLst>
                                          <p:attrName>style.visibility</p:attrName>
                                        </p:attrNameLst>
                                      </p:cBhvr>
                                      <p:to>
                                        <p:strVal val="visible"/>
                                      </p:to>
                                    </p:set>
                                    <p:animEffect transition="in" filter="checkerboard(across)">
                                      <p:cBhvr>
                                        <p:cTn id="18" dur="500"/>
                                        <p:tgtEl>
                                          <p:spTgt spid="3075">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3075">
                                            <p:txEl>
                                              <p:pRg st="2" end="2"/>
                                            </p:txEl>
                                          </p:spTgt>
                                        </p:tgtEl>
                                        <p:attrNameLst>
                                          <p:attrName>style.visibility</p:attrName>
                                        </p:attrNameLst>
                                      </p:cBhvr>
                                      <p:to>
                                        <p:strVal val="visible"/>
                                      </p:to>
                                    </p:set>
                                    <p:animEffect transition="in" filter="checkerboard(across)">
                                      <p:cBhvr>
                                        <p:cTn id="23" dur="500"/>
                                        <p:tgtEl>
                                          <p:spTgt spid="307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3075">
                                            <p:txEl>
                                              <p:pRg st="3" end="3"/>
                                            </p:txEl>
                                          </p:spTgt>
                                        </p:tgtEl>
                                        <p:attrNameLst>
                                          <p:attrName>style.visibility</p:attrName>
                                        </p:attrNameLst>
                                      </p:cBhvr>
                                      <p:to>
                                        <p:strVal val="visible"/>
                                      </p:to>
                                    </p:set>
                                    <p:animEffect transition="in" filter="checkerboard(across)">
                                      <p:cBhvr>
                                        <p:cTn id="28" dur="500"/>
                                        <p:tgtEl>
                                          <p:spTgt spid="3075">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3075">
                                            <p:txEl>
                                              <p:pRg st="4" end="4"/>
                                            </p:txEl>
                                          </p:spTgt>
                                        </p:tgtEl>
                                        <p:attrNameLst>
                                          <p:attrName>style.visibility</p:attrName>
                                        </p:attrNameLst>
                                      </p:cBhvr>
                                      <p:to>
                                        <p:strVal val="visible"/>
                                      </p:to>
                                    </p:set>
                                    <p:animEffect transition="in" filter="checkerboard(across)">
                                      <p:cBhvr>
                                        <p:cTn id="33" dur="500"/>
                                        <p:tgtEl>
                                          <p:spTgt spid="30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utoUpdateAnimBg="0"/>
      <p:bldP spid="307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GB" b="1" dirty="0">
                <a:solidFill>
                  <a:schemeClr val="tx1"/>
                </a:solidFill>
                <a:effectLst>
                  <a:outerShdw blurRad="38100" dist="38100" dir="2700000" algn="tl">
                    <a:srgbClr val="000000">
                      <a:alpha val="43137"/>
                    </a:srgbClr>
                  </a:outerShdw>
                </a:effectLst>
              </a:rPr>
              <a:t>Powers of the </a:t>
            </a:r>
            <a:r>
              <a:rPr lang="en-GB" b="1" dirty="0" smtClean="0">
                <a:solidFill>
                  <a:schemeClr val="tx1"/>
                </a:solidFill>
                <a:effectLst>
                  <a:outerShdw blurRad="38100" dist="38100" dir="2700000" algn="tl">
                    <a:srgbClr val="000000">
                      <a:alpha val="43137"/>
                    </a:srgbClr>
                  </a:outerShdw>
                </a:effectLst>
              </a:rPr>
              <a:t>League of Nations</a:t>
            </a:r>
            <a:endParaRPr lang="en-GB" b="1" dirty="0">
              <a:solidFill>
                <a:schemeClr val="tx1"/>
              </a:solidFill>
              <a:effectLst>
                <a:outerShdw blurRad="38100" dist="38100" dir="2700000" algn="tl">
                  <a:srgbClr val="000000">
                    <a:alpha val="43137"/>
                  </a:srgbClr>
                </a:outerShdw>
              </a:effectLst>
            </a:endParaRPr>
          </a:p>
        </p:txBody>
      </p:sp>
      <p:sp>
        <p:nvSpPr>
          <p:cNvPr id="6147" name="Rectangle 3"/>
          <p:cNvSpPr>
            <a:spLocks noGrp="1" noChangeArrowheads="1"/>
          </p:cNvSpPr>
          <p:nvPr>
            <p:ph type="body" idx="1"/>
          </p:nvPr>
        </p:nvSpPr>
        <p:spPr/>
        <p:txBody>
          <a:bodyPr>
            <a:normAutofit/>
          </a:bodyPr>
          <a:lstStyle/>
          <a:p>
            <a:r>
              <a:rPr lang="en-GB" sz="3600" dirty="0"/>
              <a:t>If a country ignored the ruling of the League it could:</a:t>
            </a:r>
          </a:p>
          <a:p>
            <a:r>
              <a:rPr lang="en-GB" sz="3600" dirty="0"/>
              <a:t>Put pressure on</a:t>
            </a:r>
          </a:p>
          <a:p>
            <a:r>
              <a:rPr lang="en-GB" sz="3600" dirty="0"/>
              <a:t>Refuse to trade - sanctions</a:t>
            </a:r>
          </a:p>
          <a:p>
            <a:r>
              <a:rPr lang="en-GB" sz="3600" dirty="0"/>
              <a:t>Send in troops - member countries join together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ox(in)">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6147">
                                            <p:txEl>
                                              <p:pRg st="0" end="0"/>
                                            </p:txEl>
                                          </p:spTgt>
                                        </p:tgtEl>
                                        <p:attrNameLst>
                                          <p:attrName>style.visibility</p:attrName>
                                        </p:attrNameLst>
                                      </p:cBhvr>
                                      <p:to>
                                        <p:strVal val="visible"/>
                                      </p:to>
                                    </p:set>
                                    <p:animEffect transition="in" filter="box(out)">
                                      <p:cBhvr>
                                        <p:cTn id="12" dur="500"/>
                                        <p:tgtEl>
                                          <p:spTgt spid="614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6147">
                                            <p:txEl>
                                              <p:pRg st="1" end="1"/>
                                            </p:txEl>
                                          </p:spTgt>
                                        </p:tgtEl>
                                        <p:attrNameLst>
                                          <p:attrName>style.visibility</p:attrName>
                                        </p:attrNameLst>
                                      </p:cBhvr>
                                      <p:to>
                                        <p:strVal val="visible"/>
                                      </p:to>
                                    </p:set>
                                    <p:animEffect transition="in" filter="box(out)">
                                      <p:cBhvr>
                                        <p:cTn id="17" dur="500"/>
                                        <p:tgtEl>
                                          <p:spTgt spid="614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6147">
                                            <p:txEl>
                                              <p:pRg st="2" end="2"/>
                                            </p:txEl>
                                          </p:spTgt>
                                        </p:tgtEl>
                                        <p:attrNameLst>
                                          <p:attrName>style.visibility</p:attrName>
                                        </p:attrNameLst>
                                      </p:cBhvr>
                                      <p:to>
                                        <p:strVal val="visible"/>
                                      </p:to>
                                    </p:set>
                                    <p:animEffect transition="in" filter="box(out)">
                                      <p:cBhvr>
                                        <p:cTn id="22" dur="500"/>
                                        <p:tgtEl>
                                          <p:spTgt spid="614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6147">
                                            <p:txEl>
                                              <p:pRg st="3" end="3"/>
                                            </p:txEl>
                                          </p:spTgt>
                                        </p:tgtEl>
                                        <p:attrNameLst>
                                          <p:attrName>style.visibility</p:attrName>
                                        </p:attrNameLst>
                                      </p:cBhvr>
                                      <p:to>
                                        <p:strVal val="visible"/>
                                      </p:to>
                                    </p:set>
                                    <p:animEffect transition="in" filter="box(out)">
                                      <p:cBhvr>
                                        <p:cTn id="27" dur="500"/>
                                        <p:tgtEl>
                                          <p:spTgt spid="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b="1" dirty="0">
                <a:solidFill>
                  <a:schemeClr val="tx1"/>
                </a:solidFill>
                <a:effectLst>
                  <a:outerShdw blurRad="38100" dist="38100" dir="2700000" algn="tl">
                    <a:srgbClr val="000000">
                      <a:alpha val="43137"/>
                    </a:srgbClr>
                  </a:outerShdw>
                </a:effectLst>
              </a:rPr>
              <a:t>Strengths of the League</a:t>
            </a:r>
          </a:p>
        </p:txBody>
      </p:sp>
      <p:sp>
        <p:nvSpPr>
          <p:cNvPr id="11267" name="Rectangle 3"/>
          <p:cNvSpPr>
            <a:spLocks noGrp="1" noChangeArrowheads="1"/>
          </p:cNvSpPr>
          <p:nvPr>
            <p:ph type="body" idx="1"/>
          </p:nvPr>
        </p:nvSpPr>
        <p:spPr/>
        <p:txBody>
          <a:bodyPr>
            <a:normAutofit/>
          </a:bodyPr>
          <a:lstStyle/>
          <a:p>
            <a:r>
              <a:rPr lang="en-GB" sz="3600" dirty="0"/>
              <a:t>Many countries supported it in early days - they wanted peace</a:t>
            </a:r>
          </a:p>
          <a:p>
            <a:r>
              <a:rPr lang="en-GB" sz="3600" dirty="0"/>
              <a:t>Had some early successes:</a:t>
            </a:r>
          </a:p>
          <a:p>
            <a:r>
              <a:rPr lang="en-GB" sz="3600" dirty="0"/>
              <a:t>Settled some land disputes in 1920’s</a:t>
            </a:r>
          </a:p>
          <a:p>
            <a:r>
              <a:rPr lang="en-GB" sz="3600" dirty="0"/>
              <a:t>helped refugees, dealt with spread of disease, fought for better conditions for people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ppt_x"/>
                                          </p:val>
                                        </p:tav>
                                        <p:tav tm="100000">
                                          <p:val>
                                            <p:strVal val="#ppt_x"/>
                                          </p:val>
                                        </p:tav>
                                      </p:tavLst>
                                    </p:anim>
                                    <p:anim calcmode="lin" valueType="num">
                                      <p:cBhvr additive="base">
                                        <p:cTn id="8" dur="500" fill="hold"/>
                                        <p:tgtEl>
                                          <p:spTgt spid="1126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6" fill="hold" grpId="0"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animEffect transition="in" filter="barn(inHorizontal)">
                                      <p:cBhvr>
                                        <p:cTn id="13" dur="500"/>
                                        <p:tgtEl>
                                          <p:spTgt spid="11267">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6" fill="hold" grpId="0" nodeType="clickEffect">
                                  <p:stCondLst>
                                    <p:cond delay="0"/>
                                  </p:stCondLst>
                                  <p:childTnLst>
                                    <p:set>
                                      <p:cBhvr>
                                        <p:cTn id="17" dur="1" fill="hold">
                                          <p:stCondLst>
                                            <p:cond delay="0"/>
                                          </p:stCondLst>
                                        </p:cTn>
                                        <p:tgtEl>
                                          <p:spTgt spid="11267">
                                            <p:txEl>
                                              <p:pRg st="1" end="1"/>
                                            </p:txEl>
                                          </p:spTgt>
                                        </p:tgtEl>
                                        <p:attrNameLst>
                                          <p:attrName>style.visibility</p:attrName>
                                        </p:attrNameLst>
                                      </p:cBhvr>
                                      <p:to>
                                        <p:strVal val="visible"/>
                                      </p:to>
                                    </p:set>
                                    <p:animEffect transition="in" filter="barn(inHorizontal)">
                                      <p:cBhvr>
                                        <p:cTn id="18" dur="500"/>
                                        <p:tgtEl>
                                          <p:spTgt spid="11267">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6" fill="hold" grpId="0" nodeType="clickEffect">
                                  <p:stCondLst>
                                    <p:cond delay="0"/>
                                  </p:stCondLst>
                                  <p:childTnLst>
                                    <p:set>
                                      <p:cBhvr>
                                        <p:cTn id="22" dur="1" fill="hold">
                                          <p:stCondLst>
                                            <p:cond delay="0"/>
                                          </p:stCondLst>
                                        </p:cTn>
                                        <p:tgtEl>
                                          <p:spTgt spid="11267">
                                            <p:txEl>
                                              <p:pRg st="2" end="2"/>
                                            </p:txEl>
                                          </p:spTgt>
                                        </p:tgtEl>
                                        <p:attrNameLst>
                                          <p:attrName>style.visibility</p:attrName>
                                        </p:attrNameLst>
                                      </p:cBhvr>
                                      <p:to>
                                        <p:strVal val="visible"/>
                                      </p:to>
                                    </p:set>
                                    <p:animEffect transition="in" filter="barn(inHorizontal)">
                                      <p:cBhvr>
                                        <p:cTn id="23" dur="500"/>
                                        <p:tgtEl>
                                          <p:spTgt spid="11267">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6" fill="hold" grpId="0" nodeType="clickEffect">
                                  <p:stCondLst>
                                    <p:cond delay="0"/>
                                  </p:stCondLst>
                                  <p:childTnLst>
                                    <p:set>
                                      <p:cBhvr>
                                        <p:cTn id="27" dur="1" fill="hold">
                                          <p:stCondLst>
                                            <p:cond delay="0"/>
                                          </p:stCondLst>
                                        </p:cTn>
                                        <p:tgtEl>
                                          <p:spTgt spid="11267">
                                            <p:txEl>
                                              <p:pRg st="3" end="3"/>
                                            </p:txEl>
                                          </p:spTgt>
                                        </p:tgtEl>
                                        <p:attrNameLst>
                                          <p:attrName>style.visibility</p:attrName>
                                        </p:attrNameLst>
                                      </p:cBhvr>
                                      <p:to>
                                        <p:strVal val="visible"/>
                                      </p:to>
                                    </p:set>
                                    <p:animEffect transition="in" filter="barn(inHorizontal)">
                                      <p:cBhvr>
                                        <p:cTn id="28" dur="500"/>
                                        <p:tgtEl>
                                          <p:spTgt spid="112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b="1" dirty="0">
                <a:solidFill>
                  <a:schemeClr val="tx1"/>
                </a:solidFill>
                <a:effectLst>
                  <a:outerShdw blurRad="38100" dist="38100" dir="2700000" algn="tl">
                    <a:srgbClr val="000000">
                      <a:alpha val="43137"/>
                    </a:srgbClr>
                  </a:outerShdw>
                </a:effectLst>
              </a:rPr>
              <a:t>Weaknesses of League</a:t>
            </a:r>
          </a:p>
        </p:txBody>
      </p:sp>
      <p:sp>
        <p:nvSpPr>
          <p:cNvPr id="12291" name="Rectangle 3"/>
          <p:cNvSpPr>
            <a:spLocks noGrp="1" noChangeArrowheads="1"/>
          </p:cNvSpPr>
          <p:nvPr>
            <p:ph type="body" idx="1"/>
          </p:nvPr>
        </p:nvSpPr>
        <p:spPr/>
        <p:txBody>
          <a:bodyPr/>
          <a:lstStyle/>
          <a:p>
            <a:r>
              <a:rPr lang="en-GB" sz="3600" dirty="0"/>
              <a:t>USA didn’t join </a:t>
            </a:r>
          </a:p>
          <a:p>
            <a:r>
              <a:rPr lang="en-GB" sz="3600" dirty="0"/>
              <a:t>No real power - relied on goodwill and persuasion</a:t>
            </a:r>
          </a:p>
          <a:p>
            <a:r>
              <a:rPr lang="en-GB" sz="3600" dirty="0"/>
              <a:t>No permanent army</a:t>
            </a:r>
          </a:p>
          <a:p>
            <a:r>
              <a:rPr lang="en-GB" sz="3600" dirty="0"/>
              <a:t>Disarmament not realistic</a:t>
            </a:r>
          </a:p>
          <a:p>
            <a:r>
              <a:rPr lang="en-GB" sz="3600" dirty="0"/>
              <a:t>Structure a disaster - everyone had to agree before any action taken</a:t>
            </a:r>
          </a:p>
          <a:p>
            <a:endParaRPr lang="en-GB" dirty="0"/>
          </a:p>
          <a:p>
            <a:endParaRPr lang="en-GB" dirty="0"/>
          </a:p>
          <a:p>
            <a:endParaRPr lang="en-GB"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2290"/>
                                        </p:tgtEl>
                                        <p:attrNameLst>
                                          <p:attrName>style.visibility</p:attrName>
                                        </p:attrNameLst>
                                      </p:cBhvr>
                                      <p:to>
                                        <p:strVal val="visible"/>
                                      </p:to>
                                    </p:set>
                                    <p:animEffect transition="in" filter="randombar(horizontal)">
                                      <p:cBhvr>
                                        <p:cTn id="7" dur="500"/>
                                        <p:tgtEl>
                                          <p:spTgt spid="1229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2291">
                                            <p:txEl>
                                              <p:pRg st="0" end="0"/>
                                            </p:txEl>
                                          </p:spTgt>
                                        </p:tgtEl>
                                        <p:attrNameLst>
                                          <p:attrName>style.visibility</p:attrName>
                                        </p:attrNameLst>
                                      </p:cBhvr>
                                      <p:to>
                                        <p:strVal val="visible"/>
                                      </p:to>
                                    </p:set>
                                    <p:animEffect transition="in" filter="randombar(horizontal)">
                                      <p:cBhvr>
                                        <p:cTn id="12" dur="500"/>
                                        <p:tgtEl>
                                          <p:spTgt spid="1229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291">
                                            <p:txEl>
                                              <p:pRg st="1" end="1"/>
                                            </p:txEl>
                                          </p:spTgt>
                                        </p:tgtEl>
                                        <p:attrNameLst>
                                          <p:attrName>style.visibility</p:attrName>
                                        </p:attrNameLst>
                                      </p:cBhvr>
                                      <p:to>
                                        <p:strVal val="visible"/>
                                      </p:to>
                                    </p:set>
                                    <p:animEffect transition="in" filter="randombar(horizontal)">
                                      <p:cBhvr>
                                        <p:cTn id="17" dur="500"/>
                                        <p:tgtEl>
                                          <p:spTgt spid="1229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2291">
                                            <p:txEl>
                                              <p:pRg st="2" end="2"/>
                                            </p:txEl>
                                          </p:spTgt>
                                        </p:tgtEl>
                                        <p:attrNameLst>
                                          <p:attrName>style.visibility</p:attrName>
                                        </p:attrNameLst>
                                      </p:cBhvr>
                                      <p:to>
                                        <p:strVal val="visible"/>
                                      </p:to>
                                    </p:set>
                                    <p:animEffect transition="in" filter="randombar(horizontal)">
                                      <p:cBhvr>
                                        <p:cTn id="22" dur="500"/>
                                        <p:tgtEl>
                                          <p:spTgt spid="12291">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2291">
                                            <p:txEl>
                                              <p:pRg st="3" end="3"/>
                                            </p:txEl>
                                          </p:spTgt>
                                        </p:tgtEl>
                                        <p:attrNameLst>
                                          <p:attrName>style.visibility</p:attrName>
                                        </p:attrNameLst>
                                      </p:cBhvr>
                                      <p:to>
                                        <p:strVal val="visible"/>
                                      </p:to>
                                    </p:set>
                                    <p:animEffect transition="in" filter="randombar(horizontal)">
                                      <p:cBhvr>
                                        <p:cTn id="27" dur="500"/>
                                        <p:tgtEl>
                                          <p:spTgt spid="1229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2291">
                                            <p:txEl>
                                              <p:pRg st="4" end="4"/>
                                            </p:txEl>
                                          </p:spTgt>
                                        </p:tgtEl>
                                        <p:attrNameLst>
                                          <p:attrName>style.visibility</p:attrName>
                                        </p:attrNameLst>
                                      </p:cBhvr>
                                      <p:to>
                                        <p:strVal val="visible"/>
                                      </p:to>
                                    </p:set>
                                    <p:animEffect transition="in" filter="randombar(horizontal)">
                                      <p:cBhvr>
                                        <p:cTn id="32" dur="500"/>
                                        <p:tgtEl>
                                          <p:spTgt spid="122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371600" y="152400"/>
            <a:ext cx="6248400" cy="6206744"/>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114</TotalTime>
  <Words>1048</Words>
  <Application>Microsoft Office PowerPoint</Application>
  <PresentationFormat>On-screen Show (4:3)</PresentationFormat>
  <Paragraphs>95</Paragraphs>
  <Slides>16</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vt:i4>
      </vt:variant>
    </vt:vector>
  </HeadingPairs>
  <TitlesOfParts>
    <vt:vector size="18" baseType="lpstr">
      <vt:lpstr>Civic</vt:lpstr>
      <vt:lpstr>Microsoft Clip Gallery</vt:lpstr>
      <vt:lpstr>End of World War I &amp; The League of Nations</vt:lpstr>
      <vt:lpstr>Slide 2</vt:lpstr>
      <vt:lpstr>Slide 3</vt:lpstr>
      <vt:lpstr>Slide 4</vt:lpstr>
      <vt:lpstr>Slide 5</vt:lpstr>
      <vt:lpstr>Slide 6</vt:lpstr>
      <vt:lpstr>Slide 7</vt:lpstr>
      <vt:lpstr>Slide 8</vt:lpstr>
      <vt:lpstr>THE TREATY’S WEAKNESSES</vt:lpstr>
      <vt:lpstr>EUROPE AND THE UNITED STATES  DIFFER OVER THE TREATY</vt:lpstr>
      <vt:lpstr>The League of Nations</vt:lpstr>
      <vt:lpstr>Membership</vt:lpstr>
      <vt:lpstr>Powers of the League of Nations</vt:lpstr>
      <vt:lpstr>Strengths of the League</vt:lpstr>
      <vt:lpstr>Weaknesses of League</vt:lpstr>
      <vt:lpstr>Slide 16</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Presidency of Woodrow Wilson</dc:title>
  <dc:creator>Alex</dc:creator>
  <cp:lastModifiedBy>Alex</cp:lastModifiedBy>
  <cp:revision>6</cp:revision>
  <dcterms:created xsi:type="dcterms:W3CDTF">2012-03-15T23:07:18Z</dcterms:created>
  <dcterms:modified xsi:type="dcterms:W3CDTF">2012-03-18T23:26:36Z</dcterms:modified>
</cp:coreProperties>
</file>