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7" r:id="rId2"/>
    <p:sldId id="300" r:id="rId3"/>
    <p:sldId id="301" r:id="rId4"/>
    <p:sldId id="256" r:id="rId5"/>
    <p:sldId id="258" r:id="rId6"/>
    <p:sldId id="259" r:id="rId7"/>
    <p:sldId id="260" r:id="rId8"/>
    <p:sldId id="261" r:id="rId9"/>
    <p:sldId id="266" r:id="rId10"/>
    <p:sldId id="264" r:id="rId11"/>
    <p:sldId id="265" r:id="rId12"/>
    <p:sldId id="267" r:id="rId13"/>
    <p:sldId id="269" r:id="rId14"/>
    <p:sldId id="270" r:id="rId15"/>
    <p:sldId id="275" r:id="rId16"/>
    <p:sldId id="276" r:id="rId17"/>
    <p:sldId id="271" r:id="rId18"/>
    <p:sldId id="272" r:id="rId19"/>
    <p:sldId id="273" r:id="rId20"/>
    <p:sldId id="274" r:id="rId21"/>
    <p:sldId id="280" r:id="rId22"/>
    <p:sldId id="284" r:id="rId23"/>
    <p:sldId id="282" r:id="rId24"/>
    <p:sldId id="279" r:id="rId25"/>
    <p:sldId id="283" r:id="rId26"/>
    <p:sldId id="277" r:id="rId27"/>
    <p:sldId id="288" r:id="rId28"/>
    <p:sldId id="290" r:id="rId29"/>
    <p:sldId id="294" r:id="rId30"/>
    <p:sldId id="296" r:id="rId31"/>
    <p:sldId id="297" r:id="rId32"/>
    <p:sldId id="295" r:id="rId33"/>
    <p:sldId id="298" r:id="rId34"/>
    <p:sldId id="289" r:id="rId35"/>
    <p:sldId id="291" r:id="rId36"/>
    <p:sldId id="292" r:id="rId37"/>
    <p:sldId id="293" r:id="rId3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entaur" pitchFamily="18" charset="0"/>
        <a:ea typeface="+mn-ea"/>
        <a:cs typeface="+mn-cs"/>
      </a:defRPr>
    </a:lvl1pPr>
    <a:lvl2pPr marL="457200" algn="l" rtl="0" eaLnBrk="0" fontAlgn="base" hangingPunct="0">
      <a:spcBef>
        <a:spcPct val="0"/>
      </a:spcBef>
      <a:spcAft>
        <a:spcPct val="0"/>
      </a:spcAft>
      <a:defRPr kern="1200">
        <a:solidFill>
          <a:schemeClr val="tx1"/>
        </a:solidFill>
        <a:latin typeface="Centaur" pitchFamily="18" charset="0"/>
        <a:ea typeface="+mn-ea"/>
        <a:cs typeface="+mn-cs"/>
      </a:defRPr>
    </a:lvl2pPr>
    <a:lvl3pPr marL="914400" algn="l" rtl="0" eaLnBrk="0" fontAlgn="base" hangingPunct="0">
      <a:spcBef>
        <a:spcPct val="0"/>
      </a:spcBef>
      <a:spcAft>
        <a:spcPct val="0"/>
      </a:spcAft>
      <a:defRPr kern="1200">
        <a:solidFill>
          <a:schemeClr val="tx1"/>
        </a:solidFill>
        <a:latin typeface="Centaur" pitchFamily="18" charset="0"/>
        <a:ea typeface="+mn-ea"/>
        <a:cs typeface="+mn-cs"/>
      </a:defRPr>
    </a:lvl3pPr>
    <a:lvl4pPr marL="1371600" algn="l" rtl="0" eaLnBrk="0" fontAlgn="base" hangingPunct="0">
      <a:spcBef>
        <a:spcPct val="0"/>
      </a:spcBef>
      <a:spcAft>
        <a:spcPct val="0"/>
      </a:spcAft>
      <a:defRPr kern="1200">
        <a:solidFill>
          <a:schemeClr val="tx1"/>
        </a:solidFill>
        <a:latin typeface="Centaur" pitchFamily="18" charset="0"/>
        <a:ea typeface="+mn-ea"/>
        <a:cs typeface="+mn-cs"/>
      </a:defRPr>
    </a:lvl4pPr>
    <a:lvl5pPr marL="1828800" algn="l" rtl="0" eaLnBrk="0" fontAlgn="base" hangingPunct="0">
      <a:spcBef>
        <a:spcPct val="0"/>
      </a:spcBef>
      <a:spcAft>
        <a:spcPct val="0"/>
      </a:spcAft>
      <a:defRPr kern="1200">
        <a:solidFill>
          <a:schemeClr val="tx1"/>
        </a:solidFill>
        <a:latin typeface="Centaur" pitchFamily="18" charset="0"/>
        <a:ea typeface="+mn-ea"/>
        <a:cs typeface="+mn-cs"/>
      </a:defRPr>
    </a:lvl5pPr>
    <a:lvl6pPr marL="2286000" algn="l" defTabSz="914400" rtl="0" eaLnBrk="1" latinLnBrk="0" hangingPunct="1">
      <a:defRPr kern="1200">
        <a:solidFill>
          <a:schemeClr val="tx1"/>
        </a:solidFill>
        <a:latin typeface="Centaur" pitchFamily="18" charset="0"/>
        <a:ea typeface="+mn-ea"/>
        <a:cs typeface="+mn-cs"/>
      </a:defRPr>
    </a:lvl6pPr>
    <a:lvl7pPr marL="2743200" algn="l" defTabSz="914400" rtl="0" eaLnBrk="1" latinLnBrk="0" hangingPunct="1">
      <a:defRPr kern="1200">
        <a:solidFill>
          <a:schemeClr val="tx1"/>
        </a:solidFill>
        <a:latin typeface="Centaur" pitchFamily="18" charset="0"/>
        <a:ea typeface="+mn-ea"/>
        <a:cs typeface="+mn-cs"/>
      </a:defRPr>
    </a:lvl7pPr>
    <a:lvl8pPr marL="3200400" algn="l" defTabSz="914400" rtl="0" eaLnBrk="1" latinLnBrk="0" hangingPunct="1">
      <a:defRPr kern="1200">
        <a:solidFill>
          <a:schemeClr val="tx1"/>
        </a:solidFill>
        <a:latin typeface="Centaur" pitchFamily="18" charset="0"/>
        <a:ea typeface="+mn-ea"/>
        <a:cs typeface="+mn-cs"/>
      </a:defRPr>
    </a:lvl8pPr>
    <a:lvl9pPr marL="3657600" algn="l" defTabSz="914400" rtl="0" eaLnBrk="1" latinLnBrk="0" hangingPunct="1">
      <a:defRPr kern="1200">
        <a:solidFill>
          <a:schemeClr val="tx1"/>
        </a:solidFill>
        <a:latin typeface="Centaur"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660"/>
  </p:normalViewPr>
  <p:slideViewPr>
    <p:cSldViewPr>
      <p:cViewPr>
        <p:scale>
          <a:sx n="80" d="100"/>
          <a:sy n="80" d="100"/>
        </p:scale>
        <p:origin x="-850" y="44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F47FFD-BD0E-4A04-A3D6-410F776128B8}"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A2710E-65EE-4538-B1E7-8373238D07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A10F70-78AF-47B4-B77E-529B3A9F514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6B3839-649D-4174-A2DF-B02FF02235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FC51CE-274D-475E-8A22-FA8D87C7D7B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511042-1CC8-4756-AB94-DF2B263A59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5B1770-0AD3-4B29-97EB-9DE815ED88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0DFFCA-D924-4C9F-9602-4B0F8EB4DCA0}"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F357D6D6-2620-4EFE-9B7E-8F5A9788193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0CD56-93A2-43B3-BFB2-904FCCC963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979F8F9C-84DF-45CA-B55A-38CB4A27F8B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01625"/>
            <a:ext cx="7772400" cy="1462088"/>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6A7DC494-DCE5-4688-B162-F0EF4863E29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6ACE2869-B664-4ED6-8357-3FD8E8FFF46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hyperlink" Target="http://en.wikipedia.org/wiki/File:Patrick_henry.JP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images.google.com/imgres?imgurl=http://www.journalnow.net/images/uploads/trailmix/posts/vote.jpg&amp;imgrefurl=http://www.journalnow.net/index.php/trailmix/P10/&amp;usg=__LdtYxZkT-Ocg22J_ACM-MnTqir4=&amp;h=273&amp;w=275&amp;sz=21&amp;hl=en&amp;start=4&amp;um=1&amp;tbnid=EkBm0a8jyGIS0M:&amp;tbnh=113&amp;tbnw=114&amp;prev=/images%3Fq%3Dvote%26hl%3Den%26safe%3Dactive%26rlz%3D1G1GGLQ_ENUS346%26um%3D1"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images.google.com/imgres?imgurl=http://www.uweb.ucsb.edu/~g_s_gin/st_edwards_crown.jpg&amp;imgrefurl=http://www.uweb.ucsb.edu/~g_s_gin/3.html&amp;usg=__6XsAz9rz0MEKL2IDW75QrI4XITU=&amp;h=497&amp;w=350&amp;sz=77&amp;hl=en&amp;start=2&amp;um=1&amp;tbnid=mkqVkxisNyQhUM:&amp;tbnh=130&amp;tbnw=92&amp;prev=/images%3Fq%3Dcrown%26hl%3Den%26safe%3Dactive%26rlz%3D1G1GGLQ_ENUS346%26um%3D1"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Grp="1" noChangeArrowheads="1"/>
          </p:cNvSpPr>
          <p:nvPr>
            <p:ph type="ctrTitle"/>
          </p:nvPr>
        </p:nvSpPr>
        <p:spPr>
          <a:xfrm>
            <a:off x="0" y="152400"/>
            <a:ext cx="9144000" cy="1371600"/>
          </a:xfrm>
        </p:spPr>
        <p:txBody>
          <a:bodyPr>
            <a:normAutofit/>
          </a:bodyPr>
          <a:lstStyle/>
          <a:p>
            <a:pPr algn="ctr"/>
            <a:r>
              <a:rPr lang="en-US" sz="4400" dirty="0">
                <a:solidFill>
                  <a:srgbClr val="FFC000"/>
                </a:solidFill>
                <a:latin typeface="Gill Sans Ultra Bold" pitchFamily="34" charset="0"/>
              </a:rPr>
              <a:t>Federalists </a:t>
            </a:r>
            <a:r>
              <a:rPr lang="en-US" sz="4400" dirty="0" smtClean="0">
                <a:solidFill>
                  <a:srgbClr val="FFC000"/>
                </a:solidFill>
                <a:latin typeface="Gill Sans Ultra Bold" pitchFamily="34" charset="0"/>
              </a:rPr>
              <a:t>vs. </a:t>
            </a:r>
            <a:br>
              <a:rPr lang="en-US" sz="4400" dirty="0" smtClean="0">
                <a:solidFill>
                  <a:srgbClr val="FFC000"/>
                </a:solidFill>
                <a:latin typeface="Gill Sans Ultra Bold" pitchFamily="34" charset="0"/>
              </a:rPr>
            </a:br>
            <a:r>
              <a:rPr lang="en-US" sz="4400" dirty="0" smtClean="0">
                <a:solidFill>
                  <a:srgbClr val="FFC000"/>
                </a:solidFill>
                <a:latin typeface="Gill Sans Ultra Bold" pitchFamily="34" charset="0"/>
              </a:rPr>
              <a:t>Anti-Federalists</a:t>
            </a:r>
            <a:endParaRPr lang="en-US" sz="4400" dirty="0">
              <a:solidFill>
                <a:srgbClr val="FFC000"/>
              </a:solidFill>
              <a:latin typeface="Gill Sans Ultra Bold" pitchFamily="34" charset="0"/>
            </a:endParaRPr>
          </a:p>
        </p:txBody>
      </p:sp>
      <p:sp>
        <p:nvSpPr>
          <p:cNvPr id="6" name="TextBox 5"/>
          <p:cNvSpPr txBox="1"/>
          <p:nvPr/>
        </p:nvSpPr>
        <p:spPr>
          <a:xfrm>
            <a:off x="304800" y="5181600"/>
            <a:ext cx="8382000" cy="1200329"/>
          </a:xfrm>
          <a:prstGeom prst="rect">
            <a:avLst/>
          </a:prstGeom>
          <a:noFill/>
        </p:spPr>
        <p:txBody>
          <a:bodyPr wrap="square" rtlCol="0">
            <a:spAutoFit/>
          </a:bodyPr>
          <a:lstStyle/>
          <a:p>
            <a:r>
              <a:rPr lang="en-US" sz="2400" b="1" dirty="0" smtClean="0">
                <a:latin typeface="+mj-lt"/>
              </a:rPr>
              <a:t>Aim: </a:t>
            </a:r>
            <a:r>
              <a:rPr lang="en-US" sz="2400" dirty="0" smtClean="0">
                <a:latin typeface="+mj-lt"/>
              </a:rPr>
              <a:t>T</a:t>
            </a:r>
            <a:r>
              <a:rPr lang="en-US" sz="2400" b="1" dirty="0" smtClean="0">
                <a:latin typeface="+mj-lt"/>
              </a:rPr>
              <a:t>o identify the opposing sides in the fight for ratification and describe the major arguments for and against the Constitution</a:t>
            </a:r>
            <a:endParaRPr lang="en-US" sz="2400" dirty="0">
              <a:latin typeface="+mj-lt"/>
            </a:endParaRPr>
          </a:p>
        </p:txBody>
      </p:sp>
      <p:pic>
        <p:nvPicPr>
          <p:cNvPr id="7" name="Picture 5" descr="federal"/>
          <p:cNvPicPr>
            <a:picLocks noChangeAspect="1" noChangeArrowheads="1"/>
          </p:cNvPicPr>
          <p:nvPr/>
        </p:nvPicPr>
        <p:blipFill>
          <a:blip r:embed="rId2" cstate="print"/>
          <a:srcRect/>
          <a:stretch>
            <a:fillRect/>
          </a:stretch>
        </p:blipFill>
        <p:spPr bwMode="auto">
          <a:xfrm>
            <a:off x="0" y="1524000"/>
            <a:ext cx="4419600" cy="3549762"/>
          </a:xfrm>
          <a:prstGeom prst="rect">
            <a:avLst/>
          </a:prstGeom>
          <a:noFill/>
        </p:spPr>
      </p:pic>
      <p:pic>
        <p:nvPicPr>
          <p:cNvPr id="8" name="Picture 5" descr="demlea6"/>
          <p:cNvPicPr>
            <a:picLocks noChangeAspect="1" noChangeArrowheads="1"/>
          </p:cNvPicPr>
          <p:nvPr/>
        </p:nvPicPr>
        <p:blipFill>
          <a:blip r:embed="rId3" cstate="print"/>
          <a:srcRect/>
          <a:stretch>
            <a:fillRect/>
          </a:stretch>
        </p:blipFill>
        <p:spPr bwMode="auto">
          <a:xfrm>
            <a:off x="4953000" y="1524000"/>
            <a:ext cx="2093913" cy="2438400"/>
          </a:xfrm>
          <a:prstGeom prst="rect">
            <a:avLst/>
          </a:prstGeom>
          <a:noFill/>
        </p:spPr>
      </p:pic>
      <p:pic>
        <p:nvPicPr>
          <p:cNvPr id="9" name="Picture 8" descr="225px-Patrick_henry">
            <a:hlinkClick r:id="rId4" tooltip="Patrick Henry"/>
          </p:cNvPr>
          <p:cNvPicPr>
            <a:picLocks noChangeAspect="1" noChangeArrowheads="1"/>
          </p:cNvPicPr>
          <p:nvPr/>
        </p:nvPicPr>
        <p:blipFill>
          <a:blip r:embed="rId5" cstate="print"/>
          <a:srcRect/>
          <a:stretch>
            <a:fillRect/>
          </a:stretch>
        </p:blipFill>
        <p:spPr bwMode="auto">
          <a:xfrm>
            <a:off x="7000875" y="1828800"/>
            <a:ext cx="2143125" cy="2590800"/>
          </a:xfrm>
          <a:prstGeom prst="rect">
            <a:avLst/>
          </a:prstGeom>
          <a:noFill/>
        </p:spPr>
      </p:pic>
      <p:sp>
        <p:nvSpPr>
          <p:cNvPr id="10" name="Rectangle 9"/>
          <p:cNvSpPr/>
          <p:nvPr/>
        </p:nvSpPr>
        <p:spPr>
          <a:xfrm>
            <a:off x="0" y="3733800"/>
            <a:ext cx="1364476" cy="646331"/>
          </a:xfrm>
          <a:prstGeom prst="rect">
            <a:avLst/>
          </a:prstGeom>
        </p:spPr>
        <p:txBody>
          <a:bodyPr wrap="none">
            <a:spAutoFit/>
          </a:bodyPr>
          <a:lstStyle/>
          <a:p>
            <a:pPr eaLnBrk="1" hangingPunct="1">
              <a:spcBef>
                <a:spcPct val="50000"/>
              </a:spcBef>
            </a:pPr>
            <a:r>
              <a:rPr lang="en-US" b="1" dirty="0" smtClean="0">
                <a:latin typeface="Arial" charset="0"/>
              </a:rPr>
              <a:t>Alexander </a:t>
            </a:r>
            <a:br>
              <a:rPr lang="en-US" b="1" dirty="0" smtClean="0">
                <a:latin typeface="Arial" charset="0"/>
              </a:rPr>
            </a:br>
            <a:r>
              <a:rPr lang="en-US" b="1" dirty="0" smtClean="0">
                <a:latin typeface="Arial" charset="0"/>
              </a:rPr>
              <a:t>Hamilton</a:t>
            </a:r>
            <a:endParaRPr lang="en-US" b="1" dirty="0">
              <a:latin typeface="Arial" charset="0"/>
            </a:endParaRPr>
          </a:p>
        </p:txBody>
      </p:sp>
      <p:sp>
        <p:nvSpPr>
          <p:cNvPr id="11" name="Text Box 8"/>
          <p:cNvSpPr txBox="1">
            <a:spLocks noChangeArrowheads="1"/>
          </p:cNvSpPr>
          <p:nvPr/>
        </p:nvSpPr>
        <p:spPr bwMode="auto">
          <a:xfrm>
            <a:off x="3200400" y="3886200"/>
            <a:ext cx="1143000" cy="646331"/>
          </a:xfrm>
          <a:prstGeom prst="rect">
            <a:avLst/>
          </a:prstGeom>
          <a:noFill/>
          <a:ln w="9525">
            <a:noFill/>
            <a:miter lim="800000"/>
            <a:headEnd/>
            <a:tailEnd/>
          </a:ln>
          <a:effectLst/>
        </p:spPr>
        <p:txBody>
          <a:bodyPr wrap="square">
            <a:spAutoFit/>
          </a:bodyPr>
          <a:lstStyle/>
          <a:p>
            <a:pPr eaLnBrk="1" hangingPunct="1">
              <a:spcBef>
                <a:spcPct val="50000"/>
              </a:spcBef>
            </a:pPr>
            <a:r>
              <a:rPr lang="en-US" b="1" dirty="0">
                <a:latin typeface="Arial" charset="0"/>
              </a:rPr>
              <a:t>John Jay</a:t>
            </a:r>
          </a:p>
        </p:txBody>
      </p:sp>
      <p:sp>
        <p:nvSpPr>
          <p:cNvPr id="12" name="Text Box 7"/>
          <p:cNvSpPr txBox="1">
            <a:spLocks noChangeArrowheads="1"/>
          </p:cNvSpPr>
          <p:nvPr/>
        </p:nvSpPr>
        <p:spPr bwMode="auto">
          <a:xfrm>
            <a:off x="1676400" y="4267200"/>
            <a:ext cx="1143000" cy="646331"/>
          </a:xfrm>
          <a:prstGeom prst="rect">
            <a:avLst/>
          </a:prstGeom>
          <a:noFill/>
          <a:ln w="9525">
            <a:noFill/>
            <a:miter lim="800000"/>
            <a:headEnd/>
            <a:tailEnd/>
          </a:ln>
          <a:effectLst/>
        </p:spPr>
        <p:txBody>
          <a:bodyPr wrap="square">
            <a:spAutoFit/>
          </a:bodyPr>
          <a:lstStyle/>
          <a:p>
            <a:pPr eaLnBrk="1" hangingPunct="1">
              <a:spcBef>
                <a:spcPct val="50000"/>
              </a:spcBef>
            </a:pPr>
            <a:r>
              <a:rPr lang="en-US" b="1" dirty="0">
                <a:latin typeface="Arial" charset="0"/>
              </a:rPr>
              <a:t>James </a:t>
            </a:r>
            <a:r>
              <a:rPr lang="en-US" b="1" dirty="0" smtClean="0">
                <a:latin typeface="Arial" charset="0"/>
              </a:rPr>
              <a:t/>
            </a:r>
            <a:br>
              <a:rPr lang="en-US" b="1" dirty="0" smtClean="0">
                <a:latin typeface="Arial" charset="0"/>
              </a:rPr>
            </a:br>
            <a:r>
              <a:rPr lang="en-US" b="1" dirty="0" smtClean="0">
                <a:latin typeface="Arial" charset="0"/>
              </a:rPr>
              <a:t>Madison</a:t>
            </a:r>
            <a:endParaRPr lang="en-US" b="1" dirty="0">
              <a:latin typeface="Arial" charset="0"/>
            </a:endParaRPr>
          </a:p>
        </p:txBody>
      </p:sp>
      <p:sp>
        <p:nvSpPr>
          <p:cNvPr id="13" name="Rectangle 12"/>
          <p:cNvSpPr/>
          <p:nvPr/>
        </p:nvSpPr>
        <p:spPr>
          <a:xfrm>
            <a:off x="5334000" y="4114800"/>
            <a:ext cx="1223412" cy="646331"/>
          </a:xfrm>
          <a:prstGeom prst="rect">
            <a:avLst/>
          </a:prstGeom>
        </p:spPr>
        <p:txBody>
          <a:bodyPr wrap="none">
            <a:spAutoFit/>
          </a:bodyPr>
          <a:lstStyle/>
          <a:p>
            <a:pPr eaLnBrk="1" hangingPunct="1">
              <a:spcBef>
                <a:spcPct val="50000"/>
              </a:spcBef>
            </a:pPr>
            <a:r>
              <a:rPr lang="en-US" b="1" dirty="0" smtClean="0">
                <a:latin typeface="Arial" charset="0"/>
              </a:rPr>
              <a:t>Thomas </a:t>
            </a:r>
            <a:br>
              <a:rPr lang="en-US" b="1" dirty="0" smtClean="0">
                <a:latin typeface="Arial" charset="0"/>
              </a:rPr>
            </a:br>
            <a:r>
              <a:rPr lang="en-US" b="1" dirty="0" smtClean="0">
                <a:latin typeface="Arial" charset="0"/>
              </a:rPr>
              <a:t>Jefferson</a:t>
            </a:r>
            <a:endParaRPr lang="en-US" b="1" dirty="0">
              <a:latin typeface="Arial" charset="0"/>
            </a:endParaRPr>
          </a:p>
        </p:txBody>
      </p:sp>
      <p:sp>
        <p:nvSpPr>
          <p:cNvPr id="14" name="Rectangle 13"/>
          <p:cNvSpPr/>
          <p:nvPr/>
        </p:nvSpPr>
        <p:spPr>
          <a:xfrm>
            <a:off x="7620000" y="4419600"/>
            <a:ext cx="1018227" cy="646331"/>
          </a:xfrm>
          <a:prstGeom prst="rect">
            <a:avLst/>
          </a:prstGeom>
        </p:spPr>
        <p:txBody>
          <a:bodyPr wrap="none">
            <a:spAutoFit/>
          </a:bodyPr>
          <a:lstStyle/>
          <a:p>
            <a:pPr eaLnBrk="1" hangingPunct="1">
              <a:spcBef>
                <a:spcPct val="50000"/>
              </a:spcBef>
            </a:pPr>
            <a:r>
              <a:rPr lang="en-US" b="1" dirty="0" smtClean="0">
                <a:latin typeface="Arial" charset="0"/>
              </a:rPr>
              <a:t>Patrick </a:t>
            </a:r>
            <a:br>
              <a:rPr lang="en-US" b="1" dirty="0" smtClean="0">
                <a:latin typeface="Arial" charset="0"/>
              </a:rPr>
            </a:br>
            <a:r>
              <a:rPr lang="en-US" b="1" dirty="0" smtClean="0">
                <a:latin typeface="Arial" charset="0"/>
              </a:rPr>
              <a:t>Henry</a:t>
            </a:r>
            <a:endParaRPr lang="en-US" b="1" dirty="0">
              <a:latin typeface="Arial" charset="0"/>
            </a:endParaRPr>
          </a:p>
        </p:txBody>
      </p:sp>
      <p:cxnSp>
        <p:nvCxnSpPr>
          <p:cNvPr id="16" name="Straight Connector 15"/>
          <p:cNvCxnSpPr/>
          <p:nvPr/>
        </p:nvCxnSpPr>
        <p:spPr>
          <a:xfrm>
            <a:off x="4648200" y="1600200"/>
            <a:ext cx="0" cy="35052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rot="20498848">
            <a:off x="906547" y="1824873"/>
            <a:ext cx="3028330"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smtClean="0">
                <a:ln w="11430"/>
                <a:solidFill>
                  <a:srgbClr val="F8F8F8"/>
                </a:solidFill>
                <a:effectLst>
                  <a:outerShdw blurRad="38100" dist="38100" dir="2700000" algn="tl">
                    <a:srgbClr val="000000">
                      <a:alpha val="43137"/>
                    </a:srgbClr>
                  </a:outerShdw>
                </a:effectLst>
              </a:rPr>
              <a:t>Federa</a:t>
            </a:r>
            <a:r>
              <a:rPr lang="en-US" sz="5400" b="1" spc="150" dirty="0" smtClean="0">
                <a:ln w="11430"/>
                <a:solidFill>
                  <a:srgbClr val="F8F8F8"/>
                </a:solidFill>
                <a:effectLst>
                  <a:outerShdw blurRad="38100" dist="38100" dir="2700000" algn="tl">
                    <a:srgbClr val="000000">
                      <a:alpha val="43137"/>
                    </a:srgbClr>
                  </a:outerShdw>
                </a:effectLst>
              </a:rPr>
              <a:t>lists</a:t>
            </a:r>
            <a:endParaRPr lang="en-US" sz="5400" b="1" cap="none" spc="150" dirty="0">
              <a:ln w="11430"/>
              <a:solidFill>
                <a:srgbClr val="F8F8F8"/>
              </a:solidFill>
              <a:effectLst>
                <a:outerShdw blurRad="38100" dist="38100" dir="2700000" algn="tl">
                  <a:srgbClr val="000000">
                    <a:alpha val="43137"/>
                  </a:srgbClr>
                </a:outerShdw>
              </a:effectLst>
            </a:endParaRPr>
          </a:p>
        </p:txBody>
      </p:sp>
      <p:sp>
        <p:nvSpPr>
          <p:cNvPr id="18" name="Rectangle 17"/>
          <p:cNvSpPr/>
          <p:nvPr/>
        </p:nvSpPr>
        <p:spPr>
          <a:xfrm rot="20498848">
            <a:off x="4644436" y="2051494"/>
            <a:ext cx="4467826"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smtClean="0">
                <a:ln w="11430"/>
                <a:solidFill>
                  <a:srgbClr val="F8F8F8"/>
                </a:solidFill>
                <a:effectLst>
                  <a:outerShdw blurRad="38100" dist="38100" dir="2700000" algn="tl">
                    <a:srgbClr val="000000">
                      <a:alpha val="43137"/>
                    </a:srgbClr>
                  </a:outerShdw>
                </a:effectLst>
              </a:rPr>
              <a:t>Anti-Federa</a:t>
            </a:r>
            <a:r>
              <a:rPr lang="en-US" sz="5400" b="1" spc="150" dirty="0" smtClean="0">
                <a:ln w="11430"/>
                <a:solidFill>
                  <a:srgbClr val="F8F8F8"/>
                </a:solidFill>
                <a:effectLst>
                  <a:outerShdw blurRad="38100" dist="38100" dir="2700000" algn="tl">
                    <a:srgbClr val="000000">
                      <a:alpha val="43137"/>
                    </a:srgbClr>
                  </a:outerShdw>
                </a:effectLst>
              </a:rPr>
              <a:t>lists</a:t>
            </a:r>
            <a:endParaRPr lang="en-US" sz="5400" b="1" cap="none" spc="150" dirty="0">
              <a:ln w="11430"/>
              <a:solidFill>
                <a:srgbClr val="F8F8F8"/>
              </a:solidFill>
              <a:effectLst>
                <a:outerShdw blurRad="38100" dist="38100" dir="2700000" algn="tl">
                  <a:srgbClr val="000000">
                    <a:alpha val="43137"/>
                  </a:srgbClr>
                </a:outerShdw>
              </a:effectLst>
            </a:endParaRPr>
          </a:p>
        </p:txBody>
      </p:sp>
      <p:sp>
        <p:nvSpPr>
          <p:cNvPr id="19" name="TextBox 18"/>
          <p:cNvSpPr txBox="1"/>
          <p:nvPr/>
        </p:nvSpPr>
        <p:spPr>
          <a:xfrm>
            <a:off x="3124200" y="6019800"/>
            <a:ext cx="6019800" cy="646331"/>
          </a:xfrm>
          <a:prstGeom prst="rect">
            <a:avLst/>
          </a:prstGeom>
          <a:noFill/>
        </p:spPr>
        <p:txBody>
          <a:bodyPr wrap="square" rtlCol="0">
            <a:spAutoFit/>
          </a:bodyPr>
          <a:lstStyle/>
          <a:p>
            <a:r>
              <a:rPr lang="en-US" b="1" dirty="0" smtClean="0">
                <a:solidFill>
                  <a:schemeClr val="bg1"/>
                </a:solidFill>
                <a:latin typeface="Times New Roman" pitchFamily="18" charset="0"/>
                <a:cs typeface="Times New Roman" pitchFamily="18" charset="0"/>
              </a:rPr>
              <a:t>Do Now: Name the 2  Competing Plans and 2 Details of each on the index card provided at the Convention.</a:t>
            </a:r>
            <a:endParaRPr lang="en-US" b="1" dirty="0">
              <a:solidFill>
                <a:schemeClr val="bg1"/>
              </a:solidFill>
              <a:latin typeface="Times New Roman" pitchFamily="18" charset="0"/>
              <a:cs typeface="Times New Roman" pitchFamily="18" charset="0"/>
            </a:endParaRPr>
          </a:p>
        </p:txBody>
      </p:sp>
    </p:spTree>
  </p:cSld>
  <p:clrMapOvr>
    <a:masterClrMapping/>
  </p:clrMapOvr>
  <p:transition>
    <p:comb/>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1625"/>
            <a:ext cx="7772400" cy="1069975"/>
          </a:xfrm>
        </p:spPr>
        <p:txBody>
          <a:bodyPr/>
          <a:lstStyle/>
          <a:p>
            <a:pPr algn="ctr"/>
            <a:r>
              <a:rPr lang="en-US" dirty="0" smtClean="0">
                <a:effectLst>
                  <a:outerShdw blurRad="38100" dist="38100" dir="2700000" algn="tl">
                    <a:srgbClr val="000000">
                      <a:alpha val="43137"/>
                    </a:srgbClr>
                  </a:outerShdw>
                </a:effectLst>
              </a:rPr>
              <a:t>Federalist Papers</a:t>
            </a:r>
            <a:endParaRPr lang="en-US" dirty="0">
              <a:effectLst>
                <a:outerShdw blurRad="38100" dist="38100" dir="2700000" algn="tl">
                  <a:srgbClr val="000000">
                    <a:alpha val="43137"/>
                  </a:srgbClr>
                </a:outerShdw>
              </a:effectLst>
            </a:endParaRPr>
          </a:p>
        </p:txBody>
      </p:sp>
      <p:sp>
        <p:nvSpPr>
          <p:cNvPr id="4" name="Rectangle 3"/>
          <p:cNvSpPr/>
          <p:nvPr/>
        </p:nvSpPr>
        <p:spPr>
          <a:xfrm>
            <a:off x="304800" y="1676400"/>
            <a:ext cx="4572000" cy="304698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en-US" sz="2400" dirty="0" smtClean="0"/>
              <a:t>The </a:t>
            </a:r>
            <a:r>
              <a:rPr lang="en-US" sz="2400" b="1" dirty="0" smtClean="0">
                <a:solidFill>
                  <a:srgbClr val="C00000"/>
                </a:solidFill>
              </a:rPr>
              <a:t>Federalist Papers</a:t>
            </a:r>
            <a:r>
              <a:rPr lang="en-US" sz="2400" dirty="0" smtClean="0">
                <a:solidFill>
                  <a:srgbClr val="C00000"/>
                </a:solidFill>
              </a:rPr>
              <a:t> </a:t>
            </a:r>
            <a:r>
              <a:rPr lang="en-US" sz="2400" dirty="0" smtClean="0"/>
              <a:t>are a </a:t>
            </a:r>
            <a:r>
              <a:rPr lang="en-US" sz="2400" b="1" dirty="0" smtClean="0">
                <a:solidFill>
                  <a:srgbClr val="C00000"/>
                </a:solidFill>
              </a:rPr>
              <a:t>series of 85 articles or essays promoting the ratification of the United States Constitution</a:t>
            </a:r>
            <a:r>
              <a:rPr lang="en-US" sz="2400" b="1" dirty="0" smtClean="0"/>
              <a:t>. </a:t>
            </a:r>
            <a:r>
              <a:rPr lang="en-US" sz="2400" dirty="0" smtClean="0"/>
              <a:t>Seventy-seven of the essays were published serially in </a:t>
            </a:r>
            <a:r>
              <a:rPr lang="en-US" sz="2400" i="1" dirty="0" smtClean="0"/>
              <a:t>The Independent Journal</a:t>
            </a:r>
            <a:r>
              <a:rPr lang="en-US" sz="2400" dirty="0" smtClean="0"/>
              <a:t> and </a:t>
            </a:r>
            <a:r>
              <a:rPr lang="en-US" sz="2400" i="1" dirty="0" smtClean="0"/>
              <a:t>The New York Packet</a:t>
            </a:r>
            <a:r>
              <a:rPr lang="en-US" sz="2400" dirty="0" smtClean="0"/>
              <a:t> between October 1787 and August 1788.</a:t>
            </a:r>
            <a:endParaRPr lang="en-US" sz="2400" dirty="0"/>
          </a:p>
        </p:txBody>
      </p:sp>
      <p:pic>
        <p:nvPicPr>
          <p:cNvPr id="93186" name="Picture 2"/>
          <p:cNvPicPr>
            <a:picLocks noChangeAspect="1" noChangeArrowheads="1"/>
          </p:cNvPicPr>
          <p:nvPr/>
        </p:nvPicPr>
        <p:blipFill>
          <a:blip r:embed="rId2" cstate="print"/>
          <a:srcRect/>
          <a:stretch>
            <a:fillRect/>
          </a:stretch>
        </p:blipFill>
        <p:spPr bwMode="auto">
          <a:xfrm>
            <a:off x="5410200" y="1600200"/>
            <a:ext cx="3311525" cy="5096095"/>
          </a:xfrm>
          <a:prstGeom prst="rect">
            <a:avLst/>
          </a:prstGeom>
          <a:noFill/>
          <a:ln w="9525">
            <a:noFill/>
            <a:miter lim="800000"/>
            <a:headEnd/>
            <a:tailEnd/>
          </a:ln>
        </p:spPr>
      </p:pic>
      <p:sp>
        <p:nvSpPr>
          <p:cNvPr id="6" name="Rectangle 5"/>
          <p:cNvSpPr/>
          <p:nvPr/>
        </p:nvSpPr>
        <p:spPr>
          <a:xfrm>
            <a:off x="685800" y="5257800"/>
            <a:ext cx="4572000" cy="923330"/>
          </a:xfrm>
          <a:prstGeom prst="rect">
            <a:avLst/>
          </a:prstGeom>
        </p:spPr>
        <p:txBody>
          <a:bodyPr>
            <a:spAutoFit/>
          </a:bodyPr>
          <a:lstStyle/>
          <a:p>
            <a:r>
              <a:rPr lang="en-US" dirty="0" smtClean="0"/>
              <a:t>The Structure of the Government Must Furnish the Proper Checks and Balances Between the Different Departments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301625"/>
            <a:ext cx="7772400" cy="1069975"/>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500" b="1" i="0" u="none" strike="noStrike" kern="1200" cap="none" spc="0" normalizeH="0" baseline="0" noProof="0" dirty="0" smtClean="0">
                <a:ln>
                  <a:noFill/>
                </a:ln>
                <a:solidFill>
                  <a:schemeClr val="accent1">
                    <a:satMod val="150000"/>
                  </a:schemeClr>
                </a:solidFill>
                <a:effectLst>
                  <a:outerShdw blurRad="38100" dist="38100" dir="2700000" algn="tl">
                    <a:srgbClr val="000000">
                      <a:alpha val="43137"/>
                    </a:srgbClr>
                  </a:outerShdw>
                </a:effectLst>
                <a:uLnTx/>
                <a:uFillTx/>
                <a:latin typeface="+mj-lt"/>
                <a:ea typeface="+mj-ea"/>
                <a:cs typeface="+mj-cs"/>
              </a:rPr>
              <a:t>Federalist Papers</a:t>
            </a:r>
            <a:endParaRPr kumimoji="0" lang="en-US" sz="4500" b="1" i="0" u="none" strike="noStrike" kern="1200" cap="none" spc="0" normalizeH="0" baseline="0" noProof="0" dirty="0">
              <a:ln>
                <a:noFill/>
              </a:ln>
              <a:solidFill>
                <a:schemeClr val="accent1">
                  <a:satMod val="150000"/>
                </a:schemeClr>
              </a:solidFill>
              <a:effectLst>
                <a:outerShdw blurRad="38100" dist="38100" dir="2700000" algn="tl">
                  <a:srgbClr val="000000">
                    <a:alpha val="43137"/>
                  </a:srgbClr>
                </a:outerShdw>
              </a:effectLst>
              <a:uLnTx/>
              <a:uFillTx/>
              <a:latin typeface="+mj-lt"/>
              <a:ea typeface="+mj-ea"/>
              <a:cs typeface="+mj-cs"/>
            </a:endParaRPr>
          </a:p>
        </p:txBody>
      </p:sp>
      <p:sp>
        <p:nvSpPr>
          <p:cNvPr id="5" name="Rectangle 4"/>
          <p:cNvSpPr/>
          <p:nvPr/>
        </p:nvSpPr>
        <p:spPr>
          <a:xfrm>
            <a:off x="3124200" y="2971800"/>
            <a:ext cx="5791200" cy="1015663"/>
          </a:xfrm>
          <a:prstGeom prst="rect">
            <a:avLst/>
          </a:prstGeom>
          <a:ln w="6350">
            <a:solidFill>
              <a:schemeClr val="tx1"/>
            </a:solidFill>
          </a:ln>
        </p:spPr>
        <p:txBody>
          <a:bodyPr wrap="square">
            <a:spAutoFit/>
          </a:bodyPr>
          <a:lstStyle/>
          <a:p>
            <a:r>
              <a:rPr lang="en-US" sz="2000" b="1" dirty="0" smtClean="0">
                <a:latin typeface="Times New Roman" pitchFamily="18" charset="0"/>
                <a:cs typeface="Times New Roman" pitchFamily="18" charset="0"/>
              </a:rPr>
              <a:t>The Structure of the Government Must Furnish the Proper Checks and Balances Between the Different Departments – James Madison / Federalist 51</a:t>
            </a:r>
            <a:endParaRPr lang="en-US" sz="2000" b="1" dirty="0">
              <a:latin typeface="Times New Roman" pitchFamily="18" charset="0"/>
              <a:cs typeface="Times New Roman" pitchFamily="18" charset="0"/>
            </a:endParaRPr>
          </a:p>
        </p:txBody>
      </p:sp>
      <p:sp>
        <p:nvSpPr>
          <p:cNvPr id="7" name="Rectangle 6"/>
          <p:cNvSpPr/>
          <p:nvPr/>
        </p:nvSpPr>
        <p:spPr>
          <a:xfrm>
            <a:off x="3352800" y="1676400"/>
            <a:ext cx="5638800" cy="1015663"/>
          </a:xfrm>
          <a:prstGeom prst="rect">
            <a:avLst/>
          </a:prstGeom>
          <a:ln w="6350">
            <a:solidFill>
              <a:schemeClr val="tx1"/>
            </a:solidFill>
          </a:ln>
        </p:spPr>
        <p:txBody>
          <a:bodyPr wrap="square">
            <a:spAutoFit/>
          </a:bodyPr>
          <a:lstStyle/>
          <a:p>
            <a:r>
              <a:rPr lang="en-US" sz="2000" b="1" dirty="0">
                <a:latin typeface="Times New Roman" pitchFamily="18" charset="0"/>
                <a:cs typeface="Times New Roman" pitchFamily="18" charset="0"/>
              </a:rPr>
              <a:t>The Same Subject Continued: The Insufficiency of the Present Confederation to Preserve the Union – James Madison / Federalist 18-20</a:t>
            </a:r>
          </a:p>
        </p:txBody>
      </p:sp>
      <p:sp>
        <p:nvSpPr>
          <p:cNvPr id="8" name="Rectangle 7"/>
          <p:cNvSpPr/>
          <p:nvPr/>
        </p:nvSpPr>
        <p:spPr>
          <a:xfrm>
            <a:off x="304800" y="4114800"/>
            <a:ext cx="7620000" cy="646331"/>
          </a:xfrm>
          <a:prstGeom prst="rect">
            <a:avLst/>
          </a:prstGeom>
          <a:ln w="6350">
            <a:solidFill>
              <a:schemeClr val="tx1"/>
            </a:solidFill>
          </a:ln>
        </p:spPr>
        <p:txBody>
          <a:bodyPr wrap="square">
            <a:spAutoFit/>
          </a:bodyPr>
          <a:lstStyle/>
          <a:p>
            <a:r>
              <a:rPr lang="en-US" b="1" dirty="0">
                <a:latin typeface="Times New Roman" pitchFamily="18" charset="0"/>
                <a:cs typeface="Times New Roman" pitchFamily="18" charset="0"/>
              </a:rPr>
              <a:t>The Same Subject Continued: The Union as a Safeguard Against Domestic Faction and Insurrection – James Madison / Federalist </a:t>
            </a:r>
            <a:r>
              <a:rPr lang="en-US" b="1" dirty="0" smtClean="0">
                <a:latin typeface="Times New Roman" pitchFamily="18" charset="0"/>
                <a:cs typeface="Times New Roman" pitchFamily="18" charset="0"/>
              </a:rPr>
              <a:t>10</a:t>
            </a:r>
            <a:endParaRPr lang="en-US" b="1" dirty="0">
              <a:latin typeface="Times New Roman" pitchFamily="18" charset="0"/>
              <a:cs typeface="Times New Roman" pitchFamily="18" charset="0"/>
            </a:endParaRPr>
          </a:p>
        </p:txBody>
      </p:sp>
      <p:sp>
        <p:nvSpPr>
          <p:cNvPr id="9" name="Rectangle 8"/>
          <p:cNvSpPr/>
          <p:nvPr/>
        </p:nvSpPr>
        <p:spPr>
          <a:xfrm>
            <a:off x="5105400" y="5257800"/>
            <a:ext cx="3810000" cy="923330"/>
          </a:xfrm>
          <a:prstGeom prst="rect">
            <a:avLst/>
          </a:prstGeom>
          <a:ln w="6350">
            <a:solidFill>
              <a:schemeClr val="tx1"/>
            </a:solidFill>
          </a:ln>
        </p:spPr>
        <p:txBody>
          <a:bodyPr wrap="square">
            <a:spAutoFit/>
          </a:bodyPr>
          <a:lstStyle/>
          <a:p>
            <a:r>
              <a:rPr lang="en-US" b="1" dirty="0">
                <a:latin typeface="Times New Roman" pitchFamily="18" charset="0"/>
                <a:cs typeface="Times New Roman" pitchFamily="18" charset="0"/>
              </a:rPr>
              <a:t>The Judiciary Department &amp; Concept of Judicial Review </a:t>
            </a: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 </a:t>
            </a:r>
            <a:r>
              <a:rPr lang="en-US" b="1" dirty="0">
                <a:latin typeface="Times New Roman" pitchFamily="18" charset="0"/>
                <a:cs typeface="Times New Roman" pitchFamily="18" charset="0"/>
              </a:rPr>
              <a:t>Alexander </a:t>
            </a:r>
            <a:r>
              <a:rPr lang="en-US" b="1" dirty="0" smtClean="0">
                <a:latin typeface="Times New Roman" pitchFamily="18" charset="0"/>
                <a:cs typeface="Times New Roman" pitchFamily="18" charset="0"/>
              </a:rPr>
              <a:t>Hamilton / Federalist 78</a:t>
            </a:r>
            <a:endParaRPr lang="en-US" dirty="0"/>
          </a:p>
        </p:txBody>
      </p:sp>
      <p:sp>
        <p:nvSpPr>
          <p:cNvPr id="10" name="Rectangle 9"/>
          <p:cNvSpPr/>
          <p:nvPr/>
        </p:nvSpPr>
        <p:spPr>
          <a:xfrm>
            <a:off x="152400" y="4953000"/>
            <a:ext cx="4800599" cy="646331"/>
          </a:xfrm>
          <a:prstGeom prst="rect">
            <a:avLst/>
          </a:prstGeom>
          <a:ln w="6350">
            <a:solidFill>
              <a:schemeClr val="tx1"/>
            </a:solidFill>
          </a:ln>
        </p:spPr>
        <p:txBody>
          <a:bodyPr wrap="square">
            <a:spAutoFit/>
          </a:bodyPr>
          <a:lstStyle/>
          <a:p>
            <a:r>
              <a:rPr lang="en-US" b="1" dirty="0">
                <a:latin typeface="Times New Roman" pitchFamily="18" charset="0"/>
                <a:cs typeface="Times New Roman" pitchFamily="18" charset="0"/>
              </a:rPr>
              <a:t>The Executive Department &amp; Role of the President – </a:t>
            </a:r>
            <a:r>
              <a:rPr lang="en-US" b="1" dirty="0" smtClean="0">
                <a:latin typeface="Times New Roman" pitchFamily="18" charset="0"/>
                <a:cs typeface="Times New Roman" pitchFamily="18" charset="0"/>
              </a:rPr>
              <a:t>Alexander Hamilton / Federalist 78</a:t>
            </a:r>
            <a:endParaRPr lang="en-US" dirty="0" smtClean="0"/>
          </a:p>
        </p:txBody>
      </p:sp>
      <p:pic>
        <p:nvPicPr>
          <p:cNvPr id="94210" name="Picture 2"/>
          <p:cNvPicPr>
            <a:picLocks noChangeAspect="1" noChangeArrowheads="1"/>
          </p:cNvPicPr>
          <p:nvPr/>
        </p:nvPicPr>
        <p:blipFill>
          <a:blip r:embed="rId2" cstate="print"/>
          <a:srcRect/>
          <a:stretch>
            <a:fillRect/>
          </a:stretch>
        </p:blipFill>
        <p:spPr bwMode="auto">
          <a:xfrm>
            <a:off x="228599" y="1676400"/>
            <a:ext cx="2757341" cy="20574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42" name="Group 194"/>
          <p:cNvGraphicFramePr>
            <a:graphicFrameLocks noGrp="1"/>
          </p:cNvGraphicFramePr>
          <p:nvPr/>
        </p:nvGraphicFramePr>
        <p:xfrm>
          <a:off x="152400" y="228600"/>
          <a:ext cx="8610600" cy="6350318"/>
        </p:xfrm>
        <a:graphic>
          <a:graphicData uri="http://schemas.openxmlformats.org/drawingml/2006/table">
            <a:tbl>
              <a:tblPr/>
              <a:tblGrid>
                <a:gridCol w="1143000"/>
                <a:gridCol w="2895600"/>
                <a:gridCol w="4572000"/>
              </a:tblGrid>
              <a:tr h="11382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1"/>
                          </a:solidFill>
                          <a:effectLst/>
                          <a:latin typeface="Centaur" pitchFamily="18" charset="0"/>
                          <a:cs typeface="Times New Roman" pitchFamily="18" charset="0"/>
                        </a:rPr>
                        <a:t>Issue</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bg1"/>
                        </a:solidFill>
                        <a:effectLst/>
                        <a:latin typeface="Centaur"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1"/>
                          </a:solidFill>
                          <a:effectLst/>
                          <a:latin typeface="Centaur" pitchFamily="18" charset="0"/>
                          <a:cs typeface="Times New Roman" pitchFamily="18" charset="0"/>
                        </a:rPr>
                        <a:t>Anti-Federalists Fear</a:t>
                      </a:r>
                      <a:endParaRPr kumimoji="0" lang="en-US" sz="2800" b="1" i="0" u="none" strike="noStrike" cap="none" normalizeH="0" baseline="0" dirty="0" smtClean="0">
                        <a:ln>
                          <a:noFill/>
                        </a:ln>
                        <a:solidFill>
                          <a:schemeClr val="bg1"/>
                        </a:solidFill>
                        <a:effectLst/>
                        <a:latin typeface="Centaur"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1"/>
                          </a:solidFill>
                          <a:effectLst/>
                          <a:latin typeface="Centaur" pitchFamily="18" charset="0"/>
                          <a:cs typeface="Times New Roman" pitchFamily="18" charset="0"/>
                        </a:rPr>
                        <a:t>Federalists Response</a:t>
                      </a:r>
                      <a:endParaRPr kumimoji="0" lang="en-US" sz="2800" b="1" i="0" u="none" strike="noStrike" cap="none" normalizeH="0" baseline="0" dirty="0" smtClean="0">
                        <a:ln>
                          <a:noFill/>
                        </a:ln>
                        <a:solidFill>
                          <a:schemeClr val="bg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27654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entaur" pitchFamily="18" charset="0"/>
                          <a:cs typeface="Times New Roman" pitchFamily="18" charset="0"/>
                        </a:rPr>
                        <a:t>The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entaur" pitchFamily="18" charset="0"/>
                          <a:cs typeface="Times New Roman" pitchFamily="18" charset="0"/>
                        </a:rPr>
                        <a:t>Biggest</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entaur" pitchFamily="18" charset="0"/>
                          <a:cs typeface="Times New Roman" pitchFamily="18" charset="0"/>
                        </a:rPr>
                        <a:t>threat to</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entaur" pitchFamily="18" charset="0"/>
                          <a:cs typeface="Times New Roman" pitchFamily="18" charset="0"/>
                        </a:rPr>
                        <a:t>The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entaur" pitchFamily="18" charset="0"/>
                          <a:cs typeface="Times New Roman" pitchFamily="18" charset="0"/>
                        </a:rPr>
                        <a:t>people</a:t>
                      </a:r>
                      <a:endParaRPr kumimoji="0" lang="en-US" sz="2800" b="1" i="0" u="none" strike="noStrike" cap="none" normalizeH="0" baseline="0" dirty="0" smtClean="0">
                        <a:ln>
                          <a:noFill/>
                        </a:ln>
                        <a:solidFill>
                          <a:schemeClr val="tx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Centaur" pitchFamily="18" charset="0"/>
                          <a:cs typeface="Times New Roman" pitchFamily="18" charset="0"/>
                        </a:rPr>
                        <a:t>The biggest threat to the people is the </a:t>
                      </a:r>
                      <a:r>
                        <a:rPr kumimoji="0" lang="en-US" sz="2800" b="0" i="0" u="sng" strike="noStrike" cap="none" normalizeH="0" baseline="0" smtClean="0">
                          <a:ln>
                            <a:noFill/>
                          </a:ln>
                          <a:solidFill>
                            <a:schemeClr val="tx1"/>
                          </a:solidFill>
                          <a:effectLst/>
                          <a:latin typeface="Centaur" pitchFamily="18" charset="0"/>
                          <a:cs typeface="Times New Roman" pitchFamily="18" charset="0"/>
                        </a:rPr>
                        <a:t>tyranny of the government.</a:t>
                      </a:r>
                      <a:r>
                        <a:rPr kumimoji="0" lang="en-US" sz="2800" b="0" i="0" u="none" strike="noStrike" cap="none" normalizeH="0" baseline="0" smtClean="0">
                          <a:ln>
                            <a:noFill/>
                          </a:ln>
                          <a:solidFill>
                            <a:schemeClr val="tx1"/>
                          </a:solidFill>
                          <a:effectLst/>
                          <a:latin typeface="Centaur" pitchFamily="18" charset="0"/>
                          <a:cs typeface="Times New Roman" pitchFamily="18" charset="0"/>
                        </a:rPr>
                        <a:t>  If a government is too big, it will have too much power, and consolidate, eventually leading to the government being ruled by a powerful </a:t>
                      </a:r>
                      <a:r>
                        <a:rPr kumimoji="0" lang="en-US" sz="2800" b="1" i="0" u="none" strike="noStrike" cap="none" normalizeH="0" baseline="0" smtClean="0">
                          <a:ln>
                            <a:noFill/>
                          </a:ln>
                          <a:solidFill>
                            <a:schemeClr val="tx1"/>
                          </a:solidFill>
                          <a:effectLst/>
                          <a:latin typeface="Centaur" pitchFamily="18" charset="0"/>
                          <a:cs typeface="Times New Roman" pitchFamily="18" charset="0"/>
                        </a:rPr>
                        <a:t>elite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Centaur" pitchFamily="18" charset="0"/>
                          <a:cs typeface="Times New Roman" pitchFamily="18" charset="0"/>
                        </a:rPr>
                        <a:t>The largest threats to the people is </a:t>
                      </a:r>
                      <a:r>
                        <a:rPr kumimoji="0" lang="en-US" sz="2800" b="0" i="0" u="sng" strike="noStrike" cap="none" normalizeH="0" baseline="0" smtClean="0">
                          <a:ln>
                            <a:noFill/>
                          </a:ln>
                          <a:solidFill>
                            <a:schemeClr val="tx1"/>
                          </a:solidFill>
                          <a:effectLst/>
                          <a:latin typeface="Centaur" pitchFamily="18" charset="0"/>
                          <a:cs typeface="Times New Roman" pitchFamily="18" charset="0"/>
                        </a:rPr>
                        <a:t>having a small government in which those in the minority will never have power.</a:t>
                      </a:r>
                      <a:r>
                        <a:rPr kumimoji="0" lang="en-US" sz="2800" b="0" i="0" u="none" strike="noStrike" cap="none" normalizeH="0" baseline="0" smtClean="0">
                          <a:ln>
                            <a:noFill/>
                          </a:ln>
                          <a:solidFill>
                            <a:schemeClr val="tx1"/>
                          </a:solidFill>
                          <a:effectLst/>
                          <a:latin typeface="Centaur" pitchFamily="18" charset="0"/>
                          <a:cs typeface="Times New Roman" pitchFamily="18" charset="0"/>
                        </a:rPr>
                        <a:t> </a:t>
                      </a:r>
                      <a:r>
                        <a:rPr kumimoji="0" lang="en-US" sz="2800" b="0" i="0" u="none" strike="noStrike" cap="none" normalizeH="0" baseline="0" smtClean="0">
                          <a:ln>
                            <a:noFill/>
                          </a:ln>
                          <a:solidFill>
                            <a:schemeClr val="tx1"/>
                          </a:solidFill>
                          <a:effectLst/>
                          <a:latin typeface="Centaur" pitchFamily="18" charset="0"/>
                        </a:rPr>
                        <a:t>If there is a large government the diverse populations will ensure that a small group of people, a </a:t>
                      </a:r>
                      <a:r>
                        <a:rPr kumimoji="0" lang="en-US" sz="2800" b="1" i="0" u="sng" strike="noStrike" cap="none" normalizeH="0" baseline="0" smtClean="0">
                          <a:ln>
                            <a:noFill/>
                          </a:ln>
                          <a:solidFill>
                            <a:schemeClr val="tx1"/>
                          </a:solidFill>
                          <a:effectLst/>
                          <a:latin typeface="Centaur" pitchFamily="18" charset="0"/>
                        </a:rPr>
                        <a:t>dangerous minority</a:t>
                      </a:r>
                      <a:r>
                        <a:rPr kumimoji="0" lang="en-US" sz="2800" b="0" i="0" u="none" strike="noStrike" cap="none" normalizeH="0" baseline="0" smtClean="0">
                          <a:ln>
                            <a:noFill/>
                          </a:ln>
                          <a:solidFill>
                            <a:schemeClr val="tx1"/>
                          </a:solidFill>
                          <a:effectLst/>
                          <a:latin typeface="Centaur" pitchFamily="18" charset="0"/>
                        </a:rPr>
                        <a:t> with </a:t>
                      </a:r>
                      <a:r>
                        <a:rPr kumimoji="0" lang="en-US" sz="2800" b="1" i="0" u="none" strike="noStrike" cap="none" normalizeH="0" baseline="0" smtClean="0">
                          <a:ln>
                            <a:noFill/>
                          </a:ln>
                          <a:solidFill>
                            <a:schemeClr val="tx1"/>
                          </a:solidFill>
                          <a:effectLst/>
                          <a:latin typeface="Centaur" pitchFamily="18" charset="0"/>
                        </a:rPr>
                        <a:t>radical ideas</a:t>
                      </a:r>
                      <a:r>
                        <a:rPr kumimoji="0" lang="en-US" sz="2800" b="0" i="0" u="none" strike="noStrike" cap="none" normalizeH="0" baseline="0" smtClean="0">
                          <a:ln>
                            <a:noFill/>
                          </a:ln>
                          <a:solidFill>
                            <a:schemeClr val="tx1"/>
                          </a:solidFill>
                          <a:effectLst/>
                          <a:latin typeface="Centaur" pitchFamily="18" charset="0"/>
                        </a:rPr>
                        <a:t> does not gain power.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281" name="Group 161"/>
          <p:cNvGraphicFramePr>
            <a:graphicFrameLocks noGrp="1"/>
          </p:cNvGraphicFramePr>
          <p:nvPr/>
        </p:nvGraphicFramePr>
        <p:xfrm>
          <a:off x="152400" y="152400"/>
          <a:ext cx="8763000" cy="6583680"/>
        </p:xfrm>
        <a:graphic>
          <a:graphicData uri="http://schemas.openxmlformats.org/drawingml/2006/table">
            <a:tbl>
              <a:tblPr/>
              <a:tblGrid>
                <a:gridCol w="1721967"/>
                <a:gridCol w="3295408"/>
                <a:gridCol w="3745625"/>
              </a:tblGrid>
              <a:tr h="4572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bg1"/>
                        </a:solidFill>
                        <a:effectLst/>
                        <a:latin typeface="Centaur"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1"/>
                          </a:solidFill>
                          <a:effectLst/>
                          <a:latin typeface="Centaur" pitchFamily="18" charset="0"/>
                          <a:cs typeface="Times New Roman" pitchFamily="18" charset="0"/>
                        </a:rPr>
                        <a:t>Issue</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bg1"/>
                        </a:solidFill>
                        <a:effectLst/>
                        <a:latin typeface="Centaur"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bg1"/>
                          </a:solidFill>
                          <a:effectLst/>
                          <a:latin typeface="Centaur" pitchFamily="18" charset="0"/>
                          <a:cs typeface="Times New Roman" pitchFamily="18" charset="0"/>
                        </a:rPr>
                        <a:t>Anti-Federalists Fear</a:t>
                      </a:r>
                      <a:endParaRPr kumimoji="0" lang="en-US" sz="2800" b="1" i="0" u="none" strike="noStrike" cap="none" normalizeH="0" baseline="0" smtClean="0">
                        <a:ln>
                          <a:noFill/>
                        </a:ln>
                        <a:solidFill>
                          <a:schemeClr val="bg1"/>
                        </a:solidFill>
                        <a:effectLst/>
                        <a:latin typeface="Centaur"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1"/>
                          </a:solidFill>
                          <a:effectLst/>
                          <a:latin typeface="Centaur" pitchFamily="18" charset="0"/>
                          <a:cs typeface="Times New Roman" pitchFamily="18" charset="0"/>
                        </a:rPr>
                        <a:t>Federalists Response</a:t>
                      </a:r>
                      <a:endParaRPr kumimoji="0" lang="en-US" sz="2800" b="1" i="0" u="none" strike="noStrike" cap="none" normalizeH="0" baseline="0" dirty="0" smtClean="0">
                        <a:ln>
                          <a:noFill/>
                        </a:ln>
                        <a:solidFill>
                          <a:schemeClr val="bg1"/>
                        </a:solidFill>
                        <a:effectLst/>
                        <a:latin typeface="Centaur"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274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Centaur" pitchFamily="18" charset="0"/>
                          <a:cs typeface="Times New Roman" pitchFamily="18" charset="0"/>
                        </a:rPr>
                        <a:t>Protection of</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Centaur" pitchFamily="18" charset="0"/>
                          <a:cs typeface="Times New Roman" pitchFamily="18" charset="0"/>
                        </a:rPr>
                        <a:t>Individual Rights </a:t>
                      </a:r>
                      <a:endParaRPr kumimoji="0" lang="en-US" sz="2800" b="1" i="0" u="none" strike="noStrike" cap="none" normalizeH="0" baseline="0" dirty="0" smtClean="0">
                        <a:ln>
                          <a:noFill/>
                        </a:ln>
                        <a:solidFill>
                          <a:schemeClr val="tx1"/>
                        </a:solidFill>
                        <a:effectLst>
                          <a:outerShdw blurRad="38100" dist="38100" dir="2700000" algn="tl">
                            <a:srgbClr val="000000">
                              <a:alpha val="43137"/>
                            </a:srgbClr>
                          </a:outerShdw>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The</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 rights</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guaranteed to the people should be included in the Constitution or else they are not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guaranteed</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1" i="0" u="sng" strike="noStrike" cap="none" normalizeH="0" baseline="0" dirty="0" smtClean="0">
                        <a:ln>
                          <a:noFill/>
                        </a:ln>
                        <a:solidFill>
                          <a:schemeClr val="tx1"/>
                        </a:solidFill>
                        <a:effectLst/>
                        <a:latin typeface="Centaur"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1" i="0" u="sng" strike="noStrike" cap="none" normalizeH="0" baseline="0" dirty="0" smtClean="0">
                        <a:ln>
                          <a:noFill/>
                        </a:ln>
                        <a:solidFill>
                          <a:schemeClr val="tx1"/>
                        </a:solidFill>
                        <a:effectLst/>
                        <a:latin typeface="Centaur"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1" i="0" u="sng" strike="noStrike" cap="none" normalizeH="0" baseline="0" dirty="0" smtClean="0">
                        <a:ln>
                          <a:noFill/>
                        </a:ln>
                        <a:solidFill>
                          <a:schemeClr val="tx1"/>
                        </a:solidFill>
                        <a:effectLst/>
                        <a:latin typeface="Centaur"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1" i="0" u="sng" strike="noStrike" cap="none" normalizeH="0" baseline="0" dirty="0" smtClean="0">
                        <a:ln>
                          <a:noFill/>
                        </a:ln>
                        <a:solidFill>
                          <a:schemeClr val="tx1"/>
                        </a:solidFill>
                        <a:effectLst/>
                        <a:latin typeface="Centaur"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1" i="0" u="sng" strike="noStrike" cap="none" normalizeH="0" baseline="0" dirty="0" smtClean="0">
                        <a:ln>
                          <a:noFill/>
                        </a:ln>
                        <a:solidFill>
                          <a:schemeClr val="tx1"/>
                        </a:solidFill>
                        <a:effectLst/>
                        <a:latin typeface="Centaur"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1" i="0" u="sng" strike="noStrike" cap="none" normalizeH="0" baseline="0" dirty="0" smtClean="0">
                        <a:ln>
                          <a:noFill/>
                        </a:ln>
                        <a:solidFill>
                          <a:schemeClr val="tx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The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checks</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and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balances </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are enough to keep the government from taking the rights of the people away.</a:t>
                      </a:r>
                      <a:endParaRPr kumimoji="0" lang="en-US" sz="2800" b="0" i="0" u="none" strike="noStrike" cap="none" normalizeH="0" baseline="0" dirty="0" smtClean="0">
                        <a:ln>
                          <a:noFill/>
                        </a:ln>
                        <a:solidFill>
                          <a:schemeClr val="tx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5284" name="Picture 164"/>
          <p:cNvPicPr>
            <a:picLocks noChangeAspect="1" noChangeArrowheads="1"/>
          </p:cNvPicPr>
          <p:nvPr/>
        </p:nvPicPr>
        <p:blipFill>
          <a:blip r:embed="rId2" cstate="print"/>
          <a:srcRect/>
          <a:stretch>
            <a:fillRect/>
          </a:stretch>
        </p:blipFill>
        <p:spPr bwMode="auto">
          <a:xfrm>
            <a:off x="4724400" y="3810000"/>
            <a:ext cx="3707027" cy="2743200"/>
          </a:xfrm>
          <a:prstGeom prst="rect">
            <a:avLst/>
          </a:prstGeom>
          <a:noFill/>
          <a:ln w="9525">
            <a:noFill/>
            <a:miter lim="800000"/>
            <a:headEnd/>
            <a:tailEnd/>
          </a:ln>
        </p:spPr>
      </p:pic>
      <p:pic>
        <p:nvPicPr>
          <p:cNvPr id="5285" name="Picture 165"/>
          <p:cNvPicPr>
            <a:picLocks noChangeAspect="1" noChangeArrowheads="1"/>
          </p:cNvPicPr>
          <p:nvPr/>
        </p:nvPicPr>
        <p:blipFill>
          <a:blip r:embed="rId3" cstate="print"/>
          <a:srcRect/>
          <a:stretch>
            <a:fillRect/>
          </a:stretch>
        </p:blipFill>
        <p:spPr bwMode="auto">
          <a:xfrm>
            <a:off x="228600" y="3733800"/>
            <a:ext cx="1915803" cy="2895600"/>
          </a:xfrm>
          <a:prstGeom prst="rect">
            <a:avLst/>
          </a:prstGeom>
          <a:noFill/>
          <a:ln w="9525">
            <a:noFill/>
            <a:miter lim="800000"/>
            <a:headEnd/>
            <a:tailEnd/>
          </a:ln>
        </p:spPr>
      </p:pic>
    </p:spTree>
  </p:cSld>
  <p:clrMapOvr>
    <a:masterClrMapping/>
  </p:clrMapOvr>
  <p:transition>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416" name="Group 272"/>
          <p:cNvGraphicFramePr>
            <a:graphicFrameLocks noGrp="1"/>
          </p:cNvGraphicFramePr>
          <p:nvPr/>
        </p:nvGraphicFramePr>
        <p:xfrm>
          <a:off x="381000" y="152400"/>
          <a:ext cx="8305800" cy="6583680"/>
        </p:xfrm>
        <a:graphic>
          <a:graphicData uri="http://schemas.openxmlformats.org/drawingml/2006/table">
            <a:tbl>
              <a:tblPr/>
              <a:tblGrid>
                <a:gridCol w="2251019"/>
                <a:gridCol w="3338246"/>
                <a:gridCol w="2716535"/>
              </a:tblGrid>
              <a:tr h="923008">
                <a:tc>
                  <a:txBody>
                    <a:bodyPr/>
                    <a:lstStyle/>
                    <a:p>
                      <a:pPr marL="342900" marR="0" lvl="0" indent="-342900" algn="l" defTabSz="914400" rtl="0" eaLnBrk="1" fontAlgn="base" latinLnBrk="0" hangingPunct="1">
                        <a:lnSpc>
                          <a:spcPct val="100000"/>
                        </a:lnSpc>
                        <a:spcBef>
                          <a:spcPct val="0"/>
                        </a:spcBef>
                        <a:spcAft>
                          <a:spcPct val="0"/>
                        </a:spcAft>
                        <a:buClr>
                          <a:schemeClr val="hlink"/>
                        </a:buClr>
                        <a:buSzTx/>
                        <a:buFontTx/>
                        <a:buNone/>
                        <a:tabLst/>
                      </a:pPr>
                      <a:r>
                        <a:rPr kumimoji="0" lang="en-US" sz="2800" b="1" i="0" u="none" strike="noStrike" cap="none" normalizeH="0" baseline="0" dirty="0" smtClean="0">
                          <a:ln>
                            <a:noFill/>
                          </a:ln>
                          <a:solidFill>
                            <a:schemeClr val="bg1"/>
                          </a:solidFill>
                          <a:effectLst/>
                          <a:latin typeface="Centaur" pitchFamily="18" charset="0"/>
                          <a:cs typeface="Times New Roman" pitchFamily="18" charset="0"/>
                        </a:rPr>
                        <a:t>Issue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Tx/>
                        <a:buFontTx/>
                        <a:buNone/>
                        <a:tabLst/>
                      </a:pPr>
                      <a:r>
                        <a:rPr kumimoji="0" lang="en-US" sz="2800" b="1" i="0" u="none" strike="noStrike" cap="none" normalizeH="0" baseline="0" dirty="0" smtClean="0">
                          <a:ln>
                            <a:noFill/>
                          </a:ln>
                          <a:solidFill>
                            <a:schemeClr val="bg1"/>
                          </a:solidFill>
                          <a:effectLst/>
                          <a:latin typeface="Centaur" pitchFamily="18" charset="0"/>
                          <a:cs typeface="Times New Roman" pitchFamily="18" charset="0"/>
                        </a:rPr>
                        <a:t>Anti-Federalists Fear</a:t>
                      </a:r>
                      <a:endParaRPr kumimoji="0" lang="en-US" sz="2800" b="1" i="0" u="none" strike="noStrike" cap="none" normalizeH="0" baseline="0" dirty="0" smtClean="0">
                        <a:ln>
                          <a:noFill/>
                        </a:ln>
                        <a:solidFill>
                          <a:schemeClr val="bg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0" algn="l" defTabSz="914400" rtl="0" eaLnBrk="1" fontAlgn="base" latinLnBrk="0" hangingPunct="1">
                        <a:lnSpc>
                          <a:spcPct val="100000"/>
                        </a:lnSpc>
                        <a:spcBef>
                          <a:spcPct val="0"/>
                        </a:spcBef>
                        <a:spcAft>
                          <a:spcPct val="0"/>
                        </a:spcAft>
                        <a:buClr>
                          <a:schemeClr val="hlink"/>
                        </a:buClr>
                        <a:buSzTx/>
                        <a:buFontTx/>
                        <a:buNone/>
                        <a:tabLst/>
                      </a:pPr>
                      <a:r>
                        <a:rPr kumimoji="0" lang="en-US" sz="2800" b="1" i="0" u="none" strike="noStrike" cap="none" normalizeH="0" baseline="0" dirty="0" smtClean="0">
                          <a:ln>
                            <a:noFill/>
                          </a:ln>
                          <a:solidFill>
                            <a:schemeClr val="bg1"/>
                          </a:solidFill>
                          <a:effectLst/>
                          <a:latin typeface="Centaur" pitchFamily="18" charset="0"/>
                          <a:cs typeface="Times New Roman" pitchFamily="18" charset="0"/>
                        </a:rPr>
                        <a:t>Federalists Response</a:t>
                      </a:r>
                      <a:endParaRPr kumimoji="0" lang="en-US" sz="2800" b="1" i="0" u="none" strike="noStrike" cap="none" normalizeH="0" baseline="0" dirty="0" smtClean="0">
                        <a:ln>
                          <a:noFill/>
                        </a:ln>
                        <a:solidFill>
                          <a:schemeClr val="bg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5508272">
                <a:tc>
                  <a:txBody>
                    <a:bodyPr/>
                    <a:lstStyle/>
                    <a:p>
                      <a:pPr marL="342900" marR="0" lvl="0" indent="-342900" algn="l" defTabSz="914400" rtl="0" eaLnBrk="1" fontAlgn="base" latinLnBrk="0" hangingPunct="1">
                        <a:lnSpc>
                          <a:spcPct val="100000"/>
                        </a:lnSpc>
                        <a:spcBef>
                          <a:spcPct val="0"/>
                        </a:spcBef>
                        <a:spcAft>
                          <a:spcPct val="0"/>
                        </a:spcAft>
                        <a:buClr>
                          <a:schemeClr val="hlink"/>
                        </a:buClr>
                        <a:buSzTx/>
                        <a:buFontTx/>
                        <a:buNone/>
                        <a:tabLst/>
                      </a:pPr>
                      <a:endParaRPr kumimoji="0" lang="en-US" sz="2800" b="0" i="0" u="none" strike="noStrike" cap="none" normalizeH="0" baseline="0" dirty="0" smtClean="0">
                        <a:ln>
                          <a:noFill/>
                        </a:ln>
                        <a:solidFill>
                          <a:schemeClr val="tx1"/>
                        </a:solidFill>
                        <a:effectLst/>
                        <a:latin typeface="Centaur"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
                          <a:schemeClr val="hlink"/>
                        </a:buClr>
                        <a:buSzTx/>
                        <a:buFontTx/>
                        <a:buNone/>
                        <a:tabLst/>
                      </a:pP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Representation</a:t>
                      </a:r>
                      <a:endParaRPr kumimoji="0" lang="en-US" sz="2800" b="0" i="0" u="none" strike="noStrike" cap="none" normalizeH="0" baseline="0" dirty="0" smtClean="0">
                        <a:ln>
                          <a:noFill/>
                        </a:ln>
                        <a:solidFill>
                          <a:schemeClr val="tx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Tx/>
                        <a:buFontTx/>
                        <a:buNone/>
                        <a:tabLst/>
                      </a:pP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The government should be run by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representatives</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that are very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similar</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to those who they are representing. This new government will encourage only the well educated </a:t>
                      </a:r>
                      <a:r>
                        <a:rPr kumimoji="0" lang="en-US" sz="2800" b="1" i="0" u="none" strike="noStrike" cap="none" normalizeH="0" baseline="0" dirty="0" smtClean="0">
                          <a:ln>
                            <a:noFill/>
                          </a:ln>
                          <a:solidFill>
                            <a:schemeClr val="tx1"/>
                          </a:solidFill>
                          <a:effectLst/>
                          <a:latin typeface="Centaur" pitchFamily="18" charset="0"/>
                          <a:cs typeface="Times New Roman" pitchFamily="18" charset="0"/>
                        </a:rPr>
                        <a:t>elite</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to be representatives who are using this as an opportunity to gain power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Tx/>
                        <a:buFontTx/>
                        <a:buNone/>
                        <a:tabLst/>
                      </a:pP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The federal government should be run by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well educated</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and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experienced</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men, the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elite.</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These are the men that are best educated and will be able to make the best decisions.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418" name="Picture 274" descr="vote">
            <a:hlinkClick r:id="rId2"/>
          </p:cNvPr>
          <p:cNvPicPr>
            <a:picLocks noChangeAspect="1" noChangeArrowheads="1"/>
          </p:cNvPicPr>
          <p:nvPr/>
        </p:nvPicPr>
        <p:blipFill>
          <a:blip r:embed="rId3" cstate="print"/>
          <a:srcRect/>
          <a:stretch>
            <a:fillRect/>
          </a:stretch>
        </p:blipFill>
        <p:spPr bwMode="auto">
          <a:xfrm>
            <a:off x="609600" y="2438400"/>
            <a:ext cx="1676400" cy="1662113"/>
          </a:xfrm>
          <a:prstGeom prst="rect">
            <a:avLst/>
          </a:prstGeom>
          <a:noFill/>
        </p:spPr>
      </p:pic>
    </p:spTree>
  </p:cSld>
  <p:clrMapOvr>
    <a:masterClrMapping/>
  </p:clrMapOvr>
  <p:transition>
    <p:comb/>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endParaRPr lang="en-US"/>
          </a:p>
        </p:txBody>
      </p:sp>
      <p:sp>
        <p:nvSpPr>
          <p:cNvPr id="8197" name="Rectangle 5"/>
          <p:cNvSpPr>
            <a:spLocks noChangeArrowheads="1"/>
          </p:cNvSpPr>
          <p:nvPr/>
        </p:nvSpPr>
        <p:spPr bwMode="auto">
          <a:xfrm>
            <a:off x="1760538" y="-357188"/>
            <a:ext cx="2922587" cy="274638"/>
          </a:xfrm>
          <a:prstGeom prst="rect">
            <a:avLst/>
          </a:prstGeom>
          <a:noFill/>
          <a:ln w="9525">
            <a:noFill/>
            <a:miter lim="800000"/>
            <a:headEnd/>
            <a:tailEnd/>
          </a:ln>
          <a:effectLst/>
        </p:spPr>
        <p:txBody>
          <a:bodyPr wrap="none" anchor="ctr">
            <a:spAutoFit/>
          </a:bodyPr>
          <a:lstStyle/>
          <a:p>
            <a:pPr eaLnBrk="1" hangingPunct="1"/>
            <a:r>
              <a:rPr lang="en-US" sz="1200">
                <a:latin typeface="Arial" charset="0"/>
                <a:cs typeface="Times New Roman" pitchFamily="18" charset="0"/>
              </a:rPr>
              <a:t>Threats to the people by the government</a:t>
            </a:r>
            <a:endParaRPr lang="en-US">
              <a:latin typeface="Arial" charset="0"/>
            </a:endParaRPr>
          </a:p>
        </p:txBody>
      </p:sp>
      <p:graphicFrame>
        <p:nvGraphicFramePr>
          <p:cNvPr id="8350" name="Group 158"/>
          <p:cNvGraphicFramePr>
            <a:graphicFrameLocks noGrp="1"/>
          </p:cNvGraphicFramePr>
          <p:nvPr/>
        </p:nvGraphicFramePr>
        <p:xfrm>
          <a:off x="152400" y="152400"/>
          <a:ext cx="8839200" cy="6156960"/>
        </p:xfrm>
        <a:graphic>
          <a:graphicData uri="http://schemas.openxmlformats.org/drawingml/2006/table">
            <a:tbl>
              <a:tblPr/>
              <a:tblGrid>
                <a:gridCol w="2209800"/>
                <a:gridCol w="3143035"/>
                <a:gridCol w="3486365"/>
              </a:tblGrid>
              <a:tr h="4572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1"/>
                          </a:solidFill>
                          <a:effectLst/>
                          <a:latin typeface="Centaur" pitchFamily="18" charset="0"/>
                          <a:cs typeface="Times New Roman" pitchFamily="18" charset="0"/>
                        </a:rPr>
                        <a:t>Issue</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bg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bg1"/>
                          </a:solidFill>
                          <a:effectLst/>
                          <a:latin typeface="Centaur" pitchFamily="18" charset="0"/>
                          <a:cs typeface="Times New Roman" pitchFamily="18" charset="0"/>
                        </a:rPr>
                        <a:t>Anti-Federalists Fear</a:t>
                      </a:r>
                      <a:endParaRPr kumimoji="0" lang="en-US" sz="2800" b="1" i="0" u="none" strike="noStrike" cap="none" normalizeH="0" baseline="0" smtClean="0">
                        <a:ln>
                          <a:noFill/>
                        </a:ln>
                        <a:solidFill>
                          <a:schemeClr val="bg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1"/>
                          </a:solidFill>
                          <a:effectLst/>
                          <a:latin typeface="Centaur" pitchFamily="18" charset="0"/>
                          <a:cs typeface="Times New Roman" pitchFamily="18" charset="0"/>
                        </a:rPr>
                        <a:t>Federalists Response</a:t>
                      </a:r>
                      <a:endParaRPr kumimoji="0" lang="en-US" sz="2800" b="1" i="0" u="none" strike="noStrike" cap="none" normalizeH="0" baseline="0" dirty="0" smtClean="0">
                        <a:ln>
                          <a:noFill/>
                        </a:ln>
                        <a:solidFill>
                          <a:schemeClr val="bg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457200">
                <a:tc>
                  <a:txBody>
                    <a:bodyPr/>
                    <a:lstStyle/>
                    <a:p>
                      <a:pPr marL="34290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entaur" pitchFamily="18" charset="0"/>
                          <a:cs typeface="Times New Roman" pitchFamily="18" charset="0"/>
                        </a:rPr>
                        <a:t>People will not hold government accountable</a:t>
                      </a:r>
                      <a:endParaRPr kumimoji="0" lang="en-US" sz="2800" b="1" i="0" u="none" strike="noStrike" cap="none" normalizeH="0" baseline="0" dirty="0" smtClean="0">
                        <a:ln>
                          <a:noFill/>
                        </a:ln>
                        <a:solidFill>
                          <a:schemeClr val="tx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A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free</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government requires the active support of the people. The new government would be so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large</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that people would not be involved in government, leading eventually to the government taking too much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power</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a:t>
                      </a:r>
                      <a:endParaRPr kumimoji="0" lang="en-US" sz="2800" b="0" i="0" u="none" strike="noStrike" cap="none" normalizeH="0" baseline="0" dirty="0" smtClean="0">
                        <a:ln>
                          <a:noFill/>
                        </a:ln>
                        <a:solidFill>
                          <a:schemeClr val="tx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The central government created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cannot</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take the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rights </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of the people because of the many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checks</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and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balances</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in the Constitution</a:t>
                      </a:r>
                      <a:endParaRPr kumimoji="0" lang="en-US" sz="2800" b="0" i="0" u="none" strike="noStrike" cap="none" normalizeH="0" baseline="0" dirty="0" smtClean="0">
                        <a:ln>
                          <a:noFill/>
                        </a:ln>
                        <a:solidFill>
                          <a:schemeClr val="tx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8352" name="Picture 160"/>
          <p:cNvPicPr>
            <a:picLocks noChangeAspect="1" noChangeArrowheads="1"/>
          </p:cNvPicPr>
          <p:nvPr/>
        </p:nvPicPr>
        <p:blipFill>
          <a:blip r:embed="rId2" cstate="print"/>
          <a:srcRect/>
          <a:stretch>
            <a:fillRect/>
          </a:stretch>
        </p:blipFill>
        <p:spPr bwMode="auto">
          <a:xfrm>
            <a:off x="381000" y="3581400"/>
            <a:ext cx="1905000" cy="1209675"/>
          </a:xfrm>
          <a:prstGeom prst="rect">
            <a:avLst/>
          </a:prstGeom>
          <a:noFill/>
          <a:ln w="9525">
            <a:noFill/>
            <a:miter lim="800000"/>
            <a:headEnd/>
            <a:tailEnd/>
          </a:ln>
        </p:spPr>
      </p:pic>
    </p:spTree>
  </p:cSld>
  <p:clrMapOvr>
    <a:masterClrMapping/>
  </p:clrMapOvr>
  <p:transition>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p:txBody>
          <a:bodyPr/>
          <a:lstStyle/>
          <a:p>
            <a:endParaRPr lang="en-US"/>
          </a:p>
        </p:txBody>
      </p:sp>
      <p:sp>
        <p:nvSpPr>
          <p:cNvPr id="10245" name="Rectangle 5"/>
          <p:cNvSpPr>
            <a:spLocks noChangeArrowheads="1"/>
          </p:cNvSpPr>
          <p:nvPr/>
        </p:nvSpPr>
        <p:spPr bwMode="auto">
          <a:xfrm>
            <a:off x="1760538" y="-357188"/>
            <a:ext cx="2922587" cy="274638"/>
          </a:xfrm>
          <a:prstGeom prst="rect">
            <a:avLst/>
          </a:prstGeom>
          <a:noFill/>
          <a:ln w="9525">
            <a:noFill/>
            <a:miter lim="800000"/>
            <a:headEnd/>
            <a:tailEnd/>
          </a:ln>
          <a:effectLst/>
        </p:spPr>
        <p:txBody>
          <a:bodyPr wrap="none" anchor="ctr">
            <a:spAutoFit/>
          </a:bodyPr>
          <a:lstStyle/>
          <a:p>
            <a:pPr eaLnBrk="1" hangingPunct="1"/>
            <a:r>
              <a:rPr lang="en-US" sz="1200">
                <a:latin typeface="Arial" charset="0"/>
                <a:cs typeface="Times New Roman" pitchFamily="18" charset="0"/>
              </a:rPr>
              <a:t>Threats to the people by the government</a:t>
            </a:r>
            <a:endParaRPr lang="en-US">
              <a:latin typeface="Arial" charset="0"/>
            </a:endParaRPr>
          </a:p>
        </p:txBody>
      </p:sp>
      <p:graphicFrame>
        <p:nvGraphicFramePr>
          <p:cNvPr id="10414" name="Group 174"/>
          <p:cNvGraphicFramePr>
            <a:graphicFrameLocks noGrp="1"/>
          </p:cNvGraphicFramePr>
          <p:nvPr/>
        </p:nvGraphicFramePr>
        <p:xfrm>
          <a:off x="228600" y="304800"/>
          <a:ext cx="8610600" cy="5730240"/>
        </p:xfrm>
        <a:graphic>
          <a:graphicData uri="http://schemas.openxmlformats.org/drawingml/2006/table">
            <a:tbl>
              <a:tblPr/>
              <a:tblGrid>
                <a:gridCol w="2092325"/>
                <a:gridCol w="3057525"/>
                <a:gridCol w="3460750"/>
              </a:tblGrid>
              <a:tr h="4572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bg1"/>
                        </a:solidFill>
                        <a:effectLst/>
                        <a:latin typeface="Centaur" pitchFamily="18"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bg1"/>
                          </a:solidFill>
                          <a:effectLst/>
                          <a:latin typeface="Centaur" pitchFamily="18" charset="0"/>
                          <a:cs typeface="Times New Roman" pitchFamily="18" charset="0"/>
                        </a:rPr>
                        <a:t>Issue</a:t>
                      </a:r>
                      <a:endParaRPr kumimoji="0" lang="en-US" sz="2800" b="0" i="0" u="none" strike="noStrike" cap="none" normalizeH="0" baseline="0" dirty="0" smtClean="0">
                        <a:ln>
                          <a:noFill/>
                        </a:ln>
                        <a:solidFill>
                          <a:schemeClr val="bg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bg1"/>
                          </a:solidFill>
                          <a:effectLst/>
                          <a:latin typeface="Centaur" pitchFamily="18" charset="0"/>
                          <a:cs typeface="Times New Roman" pitchFamily="18" charset="0"/>
                        </a:rPr>
                        <a:t>Anti-Federalists Fear</a:t>
                      </a:r>
                      <a:endParaRPr kumimoji="0" lang="en-US" sz="2800" b="0" i="0" u="none" strike="noStrike" cap="none" normalizeH="0" baseline="0" smtClean="0">
                        <a:ln>
                          <a:noFill/>
                        </a:ln>
                        <a:solidFill>
                          <a:schemeClr val="bg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bg1"/>
                          </a:solidFill>
                          <a:effectLst/>
                          <a:latin typeface="Centaur" pitchFamily="18" charset="0"/>
                          <a:cs typeface="Times New Roman" pitchFamily="18" charset="0"/>
                        </a:rPr>
                        <a:t>Federalists Response</a:t>
                      </a:r>
                      <a:endParaRPr kumimoji="0" lang="en-US" sz="2800" b="0" i="0" u="none" strike="noStrike" cap="none" normalizeH="0" baseline="0" smtClean="0">
                        <a:ln>
                          <a:noFill/>
                        </a:ln>
                        <a:solidFill>
                          <a:schemeClr val="bg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4572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Centaur" pitchFamily="18" charset="0"/>
                          <a:cs typeface="Times New Roman" pitchFamily="18" charset="0"/>
                        </a:rPr>
                        <a:t>Power given to the federal government</a:t>
                      </a:r>
                      <a:endParaRPr kumimoji="0" lang="en-US" sz="2800" b="0" i="0" u="none" strike="noStrike" cap="none" normalizeH="0" baseline="0" smtClean="0">
                        <a:ln>
                          <a:noFill/>
                        </a:ln>
                        <a:solidFill>
                          <a:schemeClr val="tx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The limits of the power given to the federal government are not</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 clear</a:t>
                      </a:r>
                      <a:r>
                        <a:rPr kumimoji="0" lang="en-US" sz="2800" b="0" i="0" u="none" strike="noStrike" cap="none" normalizeH="0" baseline="0" dirty="0" smtClean="0">
                          <a:ln>
                            <a:noFill/>
                          </a:ln>
                          <a:solidFill>
                            <a:schemeClr val="tx1"/>
                          </a:solidFill>
                          <a:effectLst/>
                          <a:latin typeface="Centaur" pitchFamily="18" charset="0"/>
                          <a:cs typeface="Times New Roman" pitchFamily="18" charset="0"/>
                        </a:rPr>
                        <a:t> and will result in the president becoming a </a:t>
                      </a:r>
                      <a:r>
                        <a:rPr kumimoji="0" lang="en-US" sz="2800" b="1" i="0" u="sng" strike="noStrike" cap="none" normalizeH="0" baseline="0" dirty="0" smtClean="0">
                          <a:ln>
                            <a:noFill/>
                          </a:ln>
                          <a:solidFill>
                            <a:schemeClr val="tx1"/>
                          </a:solidFill>
                          <a:effectLst/>
                          <a:latin typeface="Centaur" pitchFamily="18" charset="0"/>
                          <a:cs typeface="Times New Roman" pitchFamily="18" charset="0"/>
                        </a:rPr>
                        <a:t>monarch</a:t>
                      </a:r>
                      <a:r>
                        <a:rPr kumimoji="0" lang="en-US" sz="2800" b="1" i="0" u="none" strike="noStrike" cap="none" normalizeH="0" baseline="0" dirty="0" smtClean="0">
                          <a:ln>
                            <a:noFill/>
                          </a:ln>
                          <a:solidFill>
                            <a:schemeClr val="tx1"/>
                          </a:solidFill>
                          <a:effectLst/>
                          <a:latin typeface="Centaur" pitchFamily="18" charset="0"/>
                          <a:cs typeface="Times New Roman" pitchFamily="18" charset="0"/>
                        </a:rPr>
                        <a:t>. </a:t>
                      </a:r>
                      <a:r>
                        <a:rPr kumimoji="0" lang="en-US" sz="2800" b="0" i="0" u="none" strike="noStrike" cap="none" normalizeH="0" baseline="0" dirty="0" smtClean="0">
                          <a:ln>
                            <a:noFill/>
                          </a:ln>
                          <a:solidFill>
                            <a:schemeClr val="tx1"/>
                          </a:solidFill>
                          <a:effectLst/>
                          <a:latin typeface="Centaur" pitchFamily="18" charset="0"/>
                        </a:rPr>
                        <a:t>More limits should be made through a </a:t>
                      </a:r>
                      <a:r>
                        <a:rPr kumimoji="0" lang="en-US" sz="2800" b="1" i="0" u="sng" strike="noStrike" cap="none" normalizeH="0" baseline="0" dirty="0" smtClean="0">
                          <a:ln>
                            <a:noFill/>
                          </a:ln>
                          <a:solidFill>
                            <a:schemeClr val="tx1"/>
                          </a:solidFill>
                          <a:effectLst/>
                          <a:latin typeface="Centaur" pitchFamily="18" charset="0"/>
                        </a:rPr>
                        <a:t>Bill</a:t>
                      </a:r>
                      <a:r>
                        <a:rPr kumimoji="0" lang="en-US" sz="2800" b="1" i="0" u="none" strike="noStrike" cap="none" normalizeH="0" baseline="0" dirty="0" smtClean="0">
                          <a:ln>
                            <a:noFill/>
                          </a:ln>
                          <a:solidFill>
                            <a:schemeClr val="tx1"/>
                          </a:solidFill>
                          <a:effectLst/>
                          <a:latin typeface="Centaur" pitchFamily="18" charset="0"/>
                        </a:rPr>
                        <a:t> </a:t>
                      </a:r>
                      <a:r>
                        <a:rPr kumimoji="0" lang="en-US" sz="2800" b="0" i="0" u="none" strike="noStrike" cap="none" normalizeH="0" baseline="0" dirty="0" smtClean="0">
                          <a:ln>
                            <a:noFill/>
                          </a:ln>
                          <a:solidFill>
                            <a:schemeClr val="tx1"/>
                          </a:solidFill>
                          <a:effectLst/>
                          <a:latin typeface="Centaur" pitchFamily="18" charset="0"/>
                        </a:rPr>
                        <a:t>of </a:t>
                      </a:r>
                      <a:r>
                        <a:rPr kumimoji="0" lang="en-US" sz="2800" b="1" i="0" u="sng" strike="noStrike" cap="none" normalizeH="0" baseline="0" dirty="0" smtClean="0">
                          <a:ln>
                            <a:noFill/>
                          </a:ln>
                          <a:solidFill>
                            <a:schemeClr val="tx1"/>
                          </a:solidFill>
                          <a:effectLst/>
                          <a:latin typeface="Centaur" pitchFamily="18" charset="0"/>
                        </a:rPr>
                        <a:t>Rights</a:t>
                      </a:r>
                      <a:r>
                        <a:rPr kumimoji="0" lang="en-US" sz="2800" b="0" i="0" u="none" strike="noStrike" cap="none" normalizeH="0" baseline="0" dirty="0" smtClean="0">
                          <a:ln>
                            <a:noFill/>
                          </a:ln>
                          <a:solidFill>
                            <a:schemeClr val="tx1"/>
                          </a:solidFill>
                          <a:effectLst/>
                          <a:latin typeface="Centaur" pitchFamily="18" charset="0"/>
                        </a:rPr>
                        <a:t>.</a:t>
                      </a:r>
                      <a:r>
                        <a:rPr kumimoji="0" lang="en-US" sz="2800" b="0" i="0" u="none" strike="noStrike" cap="none" normalizeH="0" baseline="0" dirty="0" smtClean="0">
                          <a:ln>
                            <a:noFill/>
                          </a:ln>
                          <a:solidFill>
                            <a:schemeClr val="tx1"/>
                          </a:solidFill>
                          <a:effectLst/>
                          <a:latin typeface="Arial Black"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Centaur" pitchFamily="18" charset="0"/>
                          <a:cs typeface="Times New Roman" pitchFamily="18" charset="0"/>
                        </a:rPr>
                        <a:t>The checks and balances in the Constitution will be effective in </a:t>
                      </a:r>
                      <a:r>
                        <a:rPr kumimoji="0" lang="en-US" sz="2800" b="1" i="0" u="sng" strike="noStrike" cap="none" normalizeH="0" baseline="0" smtClean="0">
                          <a:ln>
                            <a:noFill/>
                          </a:ln>
                          <a:solidFill>
                            <a:schemeClr val="tx1"/>
                          </a:solidFill>
                          <a:effectLst/>
                          <a:latin typeface="Centaur" pitchFamily="18" charset="0"/>
                          <a:cs typeface="Times New Roman" pitchFamily="18" charset="0"/>
                        </a:rPr>
                        <a:t>restraining</a:t>
                      </a:r>
                      <a:r>
                        <a:rPr kumimoji="0" lang="en-US" sz="2800" b="0" i="0" u="none" strike="noStrike" cap="none" normalizeH="0" baseline="0" smtClean="0">
                          <a:ln>
                            <a:noFill/>
                          </a:ln>
                          <a:solidFill>
                            <a:schemeClr val="tx1"/>
                          </a:solidFill>
                          <a:effectLst/>
                          <a:latin typeface="Centaur" pitchFamily="18" charset="0"/>
                          <a:cs typeface="Times New Roman" pitchFamily="18" charset="0"/>
                        </a:rPr>
                        <a:t> the </a:t>
                      </a:r>
                      <a:r>
                        <a:rPr kumimoji="0" lang="en-US" sz="2800" b="1" i="0" u="sng" strike="noStrike" cap="none" normalizeH="0" baseline="0" smtClean="0">
                          <a:ln>
                            <a:noFill/>
                          </a:ln>
                          <a:solidFill>
                            <a:schemeClr val="tx1"/>
                          </a:solidFill>
                          <a:effectLst/>
                          <a:latin typeface="Centaur" pitchFamily="18" charset="0"/>
                          <a:cs typeface="Times New Roman" pitchFamily="18" charset="0"/>
                        </a:rPr>
                        <a:t>power </a:t>
                      </a:r>
                      <a:r>
                        <a:rPr kumimoji="0" lang="en-US" sz="2800" b="0" i="0" u="none" strike="noStrike" cap="none" normalizeH="0" baseline="0" smtClean="0">
                          <a:ln>
                            <a:noFill/>
                          </a:ln>
                          <a:solidFill>
                            <a:schemeClr val="tx1"/>
                          </a:solidFill>
                          <a:effectLst/>
                          <a:latin typeface="Centaur" pitchFamily="18" charset="0"/>
                          <a:cs typeface="Times New Roman" pitchFamily="18" charset="0"/>
                        </a:rPr>
                        <a:t>of the </a:t>
                      </a:r>
                      <a:r>
                        <a:rPr kumimoji="0" lang="en-US" sz="2800" b="1" i="0" u="sng" strike="noStrike" cap="none" normalizeH="0" baseline="0" smtClean="0">
                          <a:ln>
                            <a:noFill/>
                          </a:ln>
                          <a:solidFill>
                            <a:schemeClr val="tx1"/>
                          </a:solidFill>
                          <a:effectLst/>
                          <a:latin typeface="Centaur" pitchFamily="18" charset="0"/>
                          <a:cs typeface="Times New Roman" pitchFamily="18" charset="0"/>
                        </a:rPr>
                        <a:t>federal government</a:t>
                      </a:r>
                      <a:r>
                        <a:rPr kumimoji="0" lang="en-US" sz="2800" b="0" i="0" u="none" strike="noStrike" cap="none" normalizeH="0" baseline="0" smtClean="0">
                          <a:ln>
                            <a:noFill/>
                          </a:ln>
                          <a:solidFill>
                            <a:schemeClr val="tx1"/>
                          </a:solidFill>
                          <a:effectLst/>
                          <a:latin typeface="Centaur" pitchFamily="18" charset="0"/>
                          <a:cs typeface="Times New Roman" pitchFamily="18" charset="0"/>
                        </a:rPr>
                        <a:t>.  The president does not have the power to make laws, so he/she cannot become a monarch</a:t>
                      </a:r>
                      <a:endParaRPr kumimoji="0" lang="en-US" sz="2800" b="0" i="0" u="none" strike="noStrike" cap="none" normalizeH="0" baseline="0" smtClean="0">
                        <a:ln>
                          <a:noFill/>
                        </a:ln>
                        <a:solidFill>
                          <a:schemeClr val="tx1"/>
                        </a:solidFill>
                        <a:effectLst/>
                        <a:latin typeface="Centaur"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0407" name="Picture 167" descr="st_edwards_crown">
            <a:hlinkClick r:id="rId2"/>
          </p:cNvPr>
          <p:cNvPicPr>
            <a:picLocks noChangeAspect="1" noChangeArrowheads="1"/>
          </p:cNvPicPr>
          <p:nvPr/>
        </p:nvPicPr>
        <p:blipFill>
          <a:blip r:embed="rId3" cstate="print"/>
          <a:srcRect/>
          <a:stretch>
            <a:fillRect/>
          </a:stretch>
        </p:blipFill>
        <p:spPr bwMode="auto">
          <a:xfrm>
            <a:off x="381000" y="2743200"/>
            <a:ext cx="1079500" cy="1524000"/>
          </a:xfrm>
          <a:prstGeom prst="rect">
            <a:avLst/>
          </a:prstGeom>
          <a:noFill/>
        </p:spPr>
      </p:pic>
      <p:grpSp>
        <p:nvGrpSpPr>
          <p:cNvPr id="10411" name="Group 171"/>
          <p:cNvGrpSpPr>
            <a:grpSpLocks/>
          </p:cNvGrpSpPr>
          <p:nvPr/>
        </p:nvGrpSpPr>
        <p:grpSpPr bwMode="auto">
          <a:xfrm>
            <a:off x="1143000" y="4343400"/>
            <a:ext cx="1219200" cy="1314450"/>
            <a:chOff x="4992" y="3360"/>
            <a:chExt cx="768" cy="828"/>
          </a:xfrm>
        </p:grpSpPr>
        <p:pic>
          <p:nvPicPr>
            <p:cNvPr id="10408" name="Picture 168" descr="st_edwards_crown">
              <a:hlinkClick r:id="rId2"/>
            </p:cNvPr>
            <p:cNvPicPr>
              <a:picLocks noChangeAspect="1" noChangeArrowheads="1"/>
            </p:cNvPicPr>
            <p:nvPr/>
          </p:nvPicPr>
          <p:blipFill>
            <a:blip r:embed="rId3" cstate="print"/>
            <a:srcRect/>
            <a:stretch>
              <a:fillRect/>
            </a:stretch>
          </p:blipFill>
          <p:spPr bwMode="auto">
            <a:xfrm>
              <a:off x="5088" y="3408"/>
              <a:ext cx="552" cy="780"/>
            </a:xfrm>
            <a:prstGeom prst="rect">
              <a:avLst/>
            </a:prstGeom>
            <a:noFill/>
          </p:spPr>
        </p:pic>
        <p:sp>
          <p:nvSpPr>
            <p:cNvPr id="10409" name="Oval 169"/>
            <p:cNvSpPr>
              <a:spLocks noChangeArrowheads="1"/>
            </p:cNvSpPr>
            <p:nvPr/>
          </p:nvSpPr>
          <p:spPr bwMode="auto">
            <a:xfrm>
              <a:off x="4992" y="3360"/>
              <a:ext cx="768" cy="720"/>
            </a:xfrm>
            <a:prstGeom prst="ellipse">
              <a:avLst/>
            </a:prstGeom>
            <a:noFill/>
            <a:ln w="76200">
              <a:solidFill>
                <a:schemeClr val="folHlink"/>
              </a:solidFill>
              <a:round/>
              <a:headEnd/>
              <a:tailEnd/>
            </a:ln>
            <a:effectLst/>
          </p:spPr>
          <p:txBody>
            <a:bodyPr wrap="none" anchor="ctr"/>
            <a:lstStyle/>
            <a:p>
              <a:endParaRPr lang="en-US"/>
            </a:p>
          </p:txBody>
        </p:sp>
        <p:sp>
          <p:nvSpPr>
            <p:cNvPr id="10410" name="Line 170"/>
            <p:cNvSpPr>
              <a:spLocks noChangeShapeType="1"/>
            </p:cNvSpPr>
            <p:nvPr/>
          </p:nvSpPr>
          <p:spPr bwMode="auto">
            <a:xfrm flipV="1">
              <a:off x="5088" y="3504"/>
              <a:ext cx="528" cy="432"/>
            </a:xfrm>
            <a:prstGeom prst="line">
              <a:avLst/>
            </a:prstGeom>
            <a:noFill/>
            <a:ln w="76200">
              <a:solidFill>
                <a:schemeClr val="folHlink"/>
              </a:solidFill>
              <a:round/>
              <a:headEnd/>
              <a:tailEnd/>
            </a:ln>
            <a:effectLst/>
          </p:spPr>
          <p:txBody>
            <a:bodyPr/>
            <a:lstStyle/>
            <a:p>
              <a:endParaRPr lang="en-US"/>
            </a:p>
          </p:txBody>
        </p:sp>
      </p:grpSp>
    </p:spTree>
  </p:cSld>
  <p:clrMapOvr>
    <a:masterClrMapping/>
  </p:clrMapOvr>
  <p:transition>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Take a moment and reflect….</a:t>
            </a:r>
          </a:p>
        </p:txBody>
      </p:sp>
      <p:sp>
        <p:nvSpPr>
          <p:cNvPr id="56323" name="Rectangle 3"/>
          <p:cNvSpPr>
            <a:spLocks noGrp="1" noChangeArrowheads="1"/>
          </p:cNvSpPr>
          <p:nvPr>
            <p:ph idx="1"/>
          </p:nvPr>
        </p:nvSpPr>
        <p:spPr/>
        <p:txBody>
          <a:bodyPr/>
          <a:lstStyle/>
          <a:p>
            <a:r>
              <a:rPr lang="en-US" dirty="0"/>
              <a:t>Do the Anti-Federalists care more about protecting individual rights or promoting the common good</a:t>
            </a:r>
            <a:r>
              <a:rPr lang="en-US" dirty="0" smtClean="0"/>
              <a:t>?</a:t>
            </a:r>
          </a:p>
          <a:p>
            <a:pPr>
              <a:buNone/>
            </a:pPr>
            <a:r>
              <a:rPr lang="en-US" dirty="0" smtClean="0"/>
              <a:t>                                             -or- </a:t>
            </a:r>
            <a:br>
              <a:rPr lang="en-US" dirty="0" smtClean="0"/>
            </a:br>
            <a:endParaRPr lang="en-US" dirty="0" smtClean="0"/>
          </a:p>
          <a:p>
            <a:r>
              <a:rPr lang="en-US" dirty="0" smtClean="0"/>
              <a:t>Do </a:t>
            </a:r>
            <a:r>
              <a:rPr lang="en-US" dirty="0"/>
              <a:t>the Federalists care more about protecting individual rights or promoting the common good?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Individual Rights</a:t>
            </a:r>
          </a:p>
        </p:txBody>
      </p:sp>
      <p:sp>
        <p:nvSpPr>
          <p:cNvPr id="54275" name="Rectangle 3"/>
          <p:cNvSpPr>
            <a:spLocks noGrp="1" noChangeArrowheads="1"/>
          </p:cNvSpPr>
          <p:nvPr>
            <p:ph idx="1"/>
          </p:nvPr>
        </p:nvSpPr>
        <p:spPr/>
        <p:txBody>
          <a:bodyPr/>
          <a:lstStyle/>
          <a:p>
            <a:r>
              <a:rPr lang="en-US" b="1" dirty="0">
                <a:latin typeface="Arial" charset="0"/>
              </a:rPr>
              <a:t>The </a:t>
            </a:r>
            <a:r>
              <a:rPr lang="en-US" b="1" u="sng" dirty="0">
                <a:effectLst>
                  <a:outerShdw blurRad="38100" dist="38100" dir="2700000" algn="tl">
                    <a:srgbClr val="FFFFFF"/>
                  </a:outerShdw>
                </a:effectLst>
                <a:latin typeface="Arial" charset="0"/>
              </a:rPr>
              <a:t>Anti-Federalists </a:t>
            </a:r>
            <a:r>
              <a:rPr lang="en-US" b="1" dirty="0">
                <a:latin typeface="Arial" charset="0"/>
              </a:rPr>
              <a:t>were more concerned with protecting the </a:t>
            </a:r>
            <a:r>
              <a:rPr lang="en-US" b="1" dirty="0">
                <a:solidFill>
                  <a:srgbClr val="C00000"/>
                </a:solidFill>
                <a:latin typeface="Arial" charset="0"/>
              </a:rPr>
              <a:t>rights of the individual </a:t>
            </a:r>
            <a:r>
              <a:rPr lang="en-US" b="1" dirty="0">
                <a:latin typeface="Arial" charset="0"/>
              </a:rPr>
              <a:t>people and states, then promoting the pubic good as a whole.</a:t>
            </a:r>
          </a:p>
        </p:txBody>
      </p:sp>
      <p:pic>
        <p:nvPicPr>
          <p:cNvPr id="54277" name="Picture 5"/>
          <p:cNvPicPr>
            <a:picLocks noChangeAspect="1" noChangeArrowheads="1"/>
          </p:cNvPicPr>
          <p:nvPr/>
        </p:nvPicPr>
        <p:blipFill>
          <a:blip r:embed="rId2" cstate="print"/>
          <a:srcRect/>
          <a:stretch>
            <a:fillRect/>
          </a:stretch>
        </p:blipFill>
        <p:spPr bwMode="auto">
          <a:xfrm>
            <a:off x="2743200" y="3886200"/>
            <a:ext cx="3895725" cy="2790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Common Good</a:t>
            </a:r>
          </a:p>
        </p:txBody>
      </p:sp>
      <p:sp>
        <p:nvSpPr>
          <p:cNvPr id="55299" name="Rectangle 3"/>
          <p:cNvSpPr>
            <a:spLocks noGrp="1" noChangeArrowheads="1"/>
          </p:cNvSpPr>
          <p:nvPr>
            <p:ph idx="1"/>
          </p:nvPr>
        </p:nvSpPr>
        <p:spPr/>
        <p:txBody>
          <a:bodyPr/>
          <a:lstStyle/>
          <a:p>
            <a:r>
              <a:rPr lang="en-US" dirty="0">
                <a:latin typeface="Arial" charset="0"/>
              </a:rPr>
              <a:t>The </a:t>
            </a:r>
            <a:r>
              <a:rPr lang="en-US" b="1" u="sng" dirty="0">
                <a:latin typeface="Arial" charset="0"/>
              </a:rPr>
              <a:t>Federalists</a:t>
            </a:r>
            <a:r>
              <a:rPr lang="en-US" dirty="0">
                <a:latin typeface="Arial" charset="0"/>
              </a:rPr>
              <a:t> were more concerned with promoting the </a:t>
            </a:r>
            <a:r>
              <a:rPr lang="en-US" dirty="0">
                <a:solidFill>
                  <a:srgbClr val="C00000"/>
                </a:solidFill>
                <a:latin typeface="Arial" charset="0"/>
              </a:rPr>
              <a:t>common good </a:t>
            </a:r>
            <a:r>
              <a:rPr lang="en-US" dirty="0">
                <a:latin typeface="Arial" charset="0"/>
              </a:rPr>
              <a:t>of everyone then protecting individual rights </a:t>
            </a:r>
          </a:p>
        </p:txBody>
      </p:sp>
      <p:pic>
        <p:nvPicPr>
          <p:cNvPr id="55300" name="Picture 4"/>
          <p:cNvPicPr>
            <a:picLocks noChangeAspect="1" noChangeArrowheads="1"/>
          </p:cNvPicPr>
          <p:nvPr/>
        </p:nvPicPr>
        <p:blipFill>
          <a:blip r:embed="rId2" cstate="print"/>
          <a:srcRect/>
          <a:stretch>
            <a:fillRect/>
          </a:stretch>
        </p:blipFill>
        <p:spPr bwMode="auto">
          <a:xfrm>
            <a:off x="304800" y="3505200"/>
            <a:ext cx="8534400" cy="27600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Quote Throw down!</a:t>
            </a:r>
          </a:p>
        </p:txBody>
      </p:sp>
      <p:sp>
        <p:nvSpPr>
          <p:cNvPr id="57347" name="Rectangle 3"/>
          <p:cNvSpPr>
            <a:spLocks noGrp="1" noChangeArrowheads="1"/>
          </p:cNvSpPr>
          <p:nvPr>
            <p:ph idx="1"/>
          </p:nvPr>
        </p:nvSpPr>
        <p:spPr/>
        <p:txBody>
          <a:bodyPr/>
          <a:lstStyle/>
          <a:p>
            <a:r>
              <a:rPr lang="en-US" sz="2800" dirty="0"/>
              <a:t>You will be shown a quote and you must decide WHO SAID THIS?</a:t>
            </a:r>
          </a:p>
          <a:p>
            <a:pPr lvl="1"/>
            <a:r>
              <a:rPr lang="en-US" sz="2400" b="1" dirty="0">
                <a:solidFill>
                  <a:srgbClr val="C00000"/>
                </a:solidFill>
              </a:rPr>
              <a:t>The Anti-Federalists or the Federalists</a:t>
            </a:r>
          </a:p>
          <a:p>
            <a:r>
              <a:rPr lang="en-US" sz="2800" dirty="0"/>
              <a:t>You will work in groups, and </a:t>
            </a:r>
            <a:r>
              <a:rPr lang="en-US" sz="2800" dirty="0" smtClean="0"/>
              <a:t>hold up your answer </a:t>
            </a:r>
            <a:r>
              <a:rPr lang="en-US" sz="2800" dirty="0"/>
              <a:t>on </a:t>
            </a:r>
            <a:r>
              <a:rPr lang="en-US" sz="2800" dirty="0" smtClean="0"/>
              <a:t>the correct index card.</a:t>
            </a:r>
          </a:p>
          <a:p>
            <a:r>
              <a:rPr lang="en-US" sz="2800" dirty="0" smtClean="0"/>
              <a:t>Do </a:t>
            </a:r>
            <a:r>
              <a:rPr lang="en-US" sz="2800" dirty="0"/>
              <a:t>not show other groups.</a:t>
            </a:r>
          </a:p>
          <a:p>
            <a:r>
              <a:rPr lang="en-US" sz="2800" dirty="0"/>
              <a:t>You will reveal your answer on the count of three.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Grp="1" noChangeArrowheads="1"/>
          </p:cNvSpPr>
          <p:nvPr>
            <p:ph type="title"/>
          </p:nvPr>
        </p:nvSpPr>
        <p:spPr>
          <a:xfrm>
            <a:off x="685800" y="304800"/>
            <a:ext cx="7772400" cy="776288"/>
          </a:xfrm>
        </p:spPr>
        <p:txBody>
          <a:bodyPr>
            <a:normAutofit fontScale="90000"/>
          </a:bodyPr>
          <a:lstStyle/>
          <a:p>
            <a:r>
              <a:rPr lang="en-US" b="1" u="sng"/>
              <a:t>Quote #1:</a:t>
            </a:r>
          </a:p>
        </p:txBody>
      </p:sp>
      <p:sp>
        <p:nvSpPr>
          <p:cNvPr id="59395" name="Rectangle 3"/>
          <p:cNvSpPr>
            <a:spLocks noGrp="1" noChangeArrowheads="1"/>
          </p:cNvSpPr>
          <p:nvPr>
            <p:ph idx="1"/>
          </p:nvPr>
        </p:nvSpPr>
        <p:spPr>
          <a:xfrm>
            <a:off x="609600" y="1600200"/>
            <a:ext cx="7772400" cy="5715000"/>
          </a:xfrm>
        </p:spPr>
        <p:txBody>
          <a:bodyPr/>
          <a:lstStyle/>
          <a:p>
            <a:r>
              <a:rPr lang="en-US" sz="2800" b="1" dirty="0"/>
              <a:t>“All communities divide themselves into the few and the many. The first are the rich and well born; the other, the mass of people…. The people are turbulent and changing; they seldom judge or determine right. Give therefore the first class a ….permanent share in the government….they therefore will ever maintain good government.”</a:t>
            </a:r>
          </a:p>
          <a:p>
            <a:r>
              <a:rPr lang="en-US" sz="2800" b="1" dirty="0"/>
              <a:t>Who said it? _______________________</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t>Quote #1</a:t>
            </a:r>
          </a:p>
        </p:txBody>
      </p:sp>
      <p:sp>
        <p:nvSpPr>
          <p:cNvPr id="60419" name="Rectangle 3"/>
          <p:cNvSpPr>
            <a:spLocks noGrp="1" noChangeArrowheads="1"/>
          </p:cNvSpPr>
          <p:nvPr>
            <p:ph idx="1"/>
          </p:nvPr>
        </p:nvSpPr>
        <p:spPr/>
        <p:txBody>
          <a:bodyPr/>
          <a:lstStyle/>
          <a:p>
            <a:r>
              <a:rPr lang="en-US" b="1"/>
              <a:t>Who said it? </a:t>
            </a:r>
          </a:p>
          <a:p>
            <a:pPr>
              <a:buFontTx/>
              <a:buNone/>
            </a:pPr>
            <a:endParaRPr lang="en-US" b="1"/>
          </a:p>
          <a:p>
            <a:r>
              <a:rPr lang="en-US" sz="5400" b="1"/>
              <a:t>FEDERALISTS</a:t>
            </a:r>
          </a:p>
          <a:p>
            <a:endParaRPr lang="en-US" sz="5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b="1"/>
              <a:t>Quote #2:</a:t>
            </a:r>
          </a:p>
        </p:txBody>
      </p:sp>
      <p:sp>
        <p:nvSpPr>
          <p:cNvPr id="65539" name="Rectangle 3"/>
          <p:cNvSpPr>
            <a:spLocks noGrp="1" noChangeArrowheads="1"/>
          </p:cNvSpPr>
          <p:nvPr>
            <p:ph idx="1"/>
          </p:nvPr>
        </p:nvSpPr>
        <p:spPr/>
        <p:txBody>
          <a:bodyPr/>
          <a:lstStyle/>
          <a:p>
            <a:r>
              <a:rPr lang="en-US" b="1"/>
              <a:t>“It must be by this time evident to all men…that (the Articles of Confederation) is a system so radically vicious and unsound as to admit….an entire change.”</a:t>
            </a:r>
          </a:p>
          <a:p>
            <a:r>
              <a:rPr lang="en-US" b="1"/>
              <a:t>Who said it? _______________________</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t>Quote #2</a:t>
            </a:r>
          </a:p>
        </p:txBody>
      </p:sp>
      <p:sp>
        <p:nvSpPr>
          <p:cNvPr id="66563"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FEDERALISTS</a:t>
            </a:r>
          </a:p>
          <a:p>
            <a:endParaRPr lang="en-US" sz="5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b="1"/>
              <a:t>Quote #3:</a:t>
            </a:r>
          </a:p>
        </p:txBody>
      </p:sp>
      <p:sp>
        <p:nvSpPr>
          <p:cNvPr id="61443" name="Rectangle 3"/>
          <p:cNvSpPr>
            <a:spLocks noGrp="1" noChangeArrowheads="1"/>
          </p:cNvSpPr>
          <p:nvPr>
            <p:ph idx="1"/>
          </p:nvPr>
        </p:nvSpPr>
        <p:spPr>
          <a:xfrm>
            <a:off x="685800" y="1981200"/>
            <a:ext cx="8458200" cy="4876800"/>
          </a:xfrm>
        </p:spPr>
        <p:txBody>
          <a:bodyPr/>
          <a:lstStyle/>
          <a:p>
            <a:r>
              <a:rPr lang="en-US" b="1"/>
              <a:t>“Our country is too large to have all affairs directed by a single government.”</a:t>
            </a:r>
          </a:p>
          <a:p>
            <a:pPr>
              <a:buFontTx/>
              <a:buNone/>
            </a:pPr>
            <a:endParaRPr lang="en-US" b="1"/>
          </a:p>
          <a:p>
            <a:r>
              <a:rPr lang="en-US" b="1"/>
              <a:t>Who said it? _______________________</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Quote #3</a:t>
            </a:r>
          </a:p>
        </p:txBody>
      </p:sp>
      <p:sp>
        <p:nvSpPr>
          <p:cNvPr id="62467"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ANTI-FEDERALISTS</a:t>
            </a:r>
          </a:p>
          <a:p>
            <a:endParaRPr lang="en-US" sz="5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b="1"/>
              <a:t>Quote #3:</a:t>
            </a:r>
          </a:p>
        </p:txBody>
      </p:sp>
      <p:sp>
        <p:nvSpPr>
          <p:cNvPr id="63491" name="Rectangle 3"/>
          <p:cNvSpPr>
            <a:spLocks noGrp="1" noChangeArrowheads="1"/>
          </p:cNvSpPr>
          <p:nvPr>
            <p:ph idx="1"/>
          </p:nvPr>
        </p:nvSpPr>
        <p:spPr/>
        <p:txBody>
          <a:bodyPr/>
          <a:lstStyle/>
          <a:p>
            <a:r>
              <a:rPr lang="en-US" b="1"/>
              <a:t>“The small landowners are the most precious part of the state.”</a:t>
            </a:r>
          </a:p>
          <a:p>
            <a:pPr>
              <a:buFontTx/>
              <a:buNone/>
            </a:pPr>
            <a:endParaRPr lang="en-US" b="1"/>
          </a:p>
          <a:p>
            <a:r>
              <a:rPr lang="en-US" b="1"/>
              <a:t>Who said it? _______________________</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Quote #3</a:t>
            </a:r>
          </a:p>
        </p:txBody>
      </p:sp>
      <p:sp>
        <p:nvSpPr>
          <p:cNvPr id="64515"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ANTI-FEDERALISTS</a:t>
            </a:r>
          </a:p>
          <a:p>
            <a:endParaRPr lang="en-US" sz="5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b="1"/>
              <a:t>Quote #4:</a:t>
            </a:r>
          </a:p>
        </p:txBody>
      </p:sp>
      <p:sp>
        <p:nvSpPr>
          <p:cNvPr id="70659" name="Rectangle 3"/>
          <p:cNvSpPr>
            <a:spLocks noGrp="1" noChangeArrowheads="1"/>
          </p:cNvSpPr>
          <p:nvPr>
            <p:ph idx="1"/>
          </p:nvPr>
        </p:nvSpPr>
        <p:spPr/>
        <p:txBody>
          <a:bodyPr/>
          <a:lstStyle/>
          <a:p>
            <a:r>
              <a:rPr lang="en-US" sz="2800" b="1"/>
              <a:t>“I consider the foundation of the Constitution as laid on this ground – that all powers not delegate (given) to the United States by the Constitution, nor prohibited by it to the states, are reserved to the states, or to the people….”</a:t>
            </a:r>
          </a:p>
          <a:p>
            <a:endParaRPr lang="en-US" sz="2800" b="1"/>
          </a:p>
          <a:p>
            <a:r>
              <a:rPr lang="en-US" sz="2800" b="1"/>
              <a:t>Who said it? _______________________</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t>Quote # 4</a:t>
            </a:r>
          </a:p>
        </p:txBody>
      </p:sp>
      <p:sp>
        <p:nvSpPr>
          <p:cNvPr id="74755"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ANTI-FEDERALIST</a:t>
            </a:r>
          </a:p>
          <a:p>
            <a:endParaRPr lang="en-US" sz="5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b="1"/>
              <a:t>Quote #5:</a:t>
            </a:r>
          </a:p>
        </p:txBody>
      </p:sp>
      <p:sp>
        <p:nvSpPr>
          <p:cNvPr id="72707" name="Rectangle 3"/>
          <p:cNvSpPr>
            <a:spLocks noGrp="1" noChangeArrowheads="1"/>
          </p:cNvSpPr>
          <p:nvPr>
            <p:ph idx="1"/>
          </p:nvPr>
        </p:nvSpPr>
        <p:spPr/>
        <p:txBody>
          <a:bodyPr/>
          <a:lstStyle/>
          <a:p>
            <a:pPr>
              <a:lnSpc>
                <a:spcPct val="90000"/>
              </a:lnSpc>
            </a:pPr>
            <a:r>
              <a:rPr lang="en-US" b="1"/>
              <a:t>“The powers contained in the constitution….ought to be construed liberally in advancement of the public good.”</a:t>
            </a:r>
          </a:p>
          <a:p>
            <a:pPr>
              <a:lnSpc>
                <a:spcPct val="90000"/>
              </a:lnSpc>
            </a:pPr>
            <a:endParaRPr lang="en-US" b="1"/>
          </a:p>
          <a:p>
            <a:pPr>
              <a:lnSpc>
                <a:spcPct val="90000"/>
              </a:lnSpc>
            </a:pPr>
            <a:r>
              <a:rPr lang="en-US" b="1"/>
              <a:t>Who said it? _______________________</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Quote # 5</a:t>
            </a:r>
          </a:p>
        </p:txBody>
      </p:sp>
      <p:sp>
        <p:nvSpPr>
          <p:cNvPr id="69635"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FEDERALISTS</a:t>
            </a:r>
          </a:p>
          <a:p>
            <a:endParaRPr lang="en-US" sz="5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b="1"/>
              <a:t>Quote #6</a:t>
            </a:r>
            <a:r>
              <a:rPr lang="en-US" b="1" u="sng"/>
              <a:t>:</a:t>
            </a:r>
          </a:p>
        </p:txBody>
      </p:sp>
      <p:sp>
        <p:nvSpPr>
          <p:cNvPr id="73731" name="Rectangle 3"/>
          <p:cNvSpPr>
            <a:spLocks noGrp="1" noChangeArrowheads="1"/>
          </p:cNvSpPr>
          <p:nvPr>
            <p:ph idx="1"/>
          </p:nvPr>
        </p:nvSpPr>
        <p:spPr/>
        <p:txBody>
          <a:bodyPr/>
          <a:lstStyle/>
          <a:p>
            <a:r>
              <a:rPr lang="en-US" b="1"/>
              <a:t>“I am not among those who fear the people.  They, not the rich, are our dependence for continued freedom.”</a:t>
            </a:r>
          </a:p>
          <a:p>
            <a:pPr>
              <a:buFontTx/>
              <a:buNone/>
            </a:pPr>
            <a:endParaRPr lang="en-US" b="1"/>
          </a:p>
          <a:p>
            <a:r>
              <a:rPr lang="en-US" b="1"/>
              <a:t>Who said it? _______________________</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Quote #6</a:t>
            </a:r>
          </a:p>
        </p:txBody>
      </p:sp>
      <p:sp>
        <p:nvSpPr>
          <p:cNvPr id="67587"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ANTI-FEDERALISTS</a:t>
            </a:r>
          </a:p>
          <a:p>
            <a:endParaRPr lang="en-US" sz="5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b="1"/>
              <a:t>Quote #7</a:t>
            </a:r>
            <a:r>
              <a:rPr lang="en-US" b="1" u="sng"/>
              <a:t>:</a:t>
            </a:r>
          </a:p>
        </p:txBody>
      </p:sp>
      <p:sp>
        <p:nvSpPr>
          <p:cNvPr id="79875" name="Rectangle 3"/>
          <p:cNvSpPr>
            <a:spLocks noGrp="1" noChangeArrowheads="1"/>
          </p:cNvSpPr>
          <p:nvPr>
            <p:ph idx="1"/>
          </p:nvPr>
        </p:nvSpPr>
        <p:spPr/>
        <p:txBody>
          <a:bodyPr/>
          <a:lstStyle/>
          <a:p>
            <a:r>
              <a:rPr lang="en-US" b="1"/>
              <a:t>"I had rather be a free citizen of the small republic of Massachusetts, than an oppressed subject of the great American empire."</a:t>
            </a:r>
            <a:br>
              <a:rPr lang="en-US" b="1"/>
            </a:br>
            <a:endParaRPr lang="en-US" b="1"/>
          </a:p>
          <a:p>
            <a:r>
              <a:rPr lang="en-US" b="1"/>
              <a:t>Who said it? _______________________</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Quote #7</a:t>
            </a:r>
          </a:p>
        </p:txBody>
      </p:sp>
      <p:sp>
        <p:nvSpPr>
          <p:cNvPr id="81923"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ANTI-FEDERALISTS</a:t>
            </a:r>
          </a:p>
          <a:p>
            <a:endParaRPr lang="en-US" sz="5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b="1"/>
              <a:t>Quote #8</a:t>
            </a:r>
            <a:r>
              <a:rPr lang="en-US" b="1" u="sng"/>
              <a:t>:</a:t>
            </a:r>
          </a:p>
        </p:txBody>
      </p:sp>
      <p:sp>
        <p:nvSpPr>
          <p:cNvPr id="86019" name="Rectangle 3"/>
          <p:cNvSpPr>
            <a:spLocks noGrp="1" noChangeArrowheads="1"/>
          </p:cNvSpPr>
          <p:nvPr>
            <p:ph idx="1"/>
          </p:nvPr>
        </p:nvSpPr>
        <p:spPr/>
        <p:txBody>
          <a:bodyPr/>
          <a:lstStyle/>
          <a:p>
            <a:r>
              <a:rPr lang="en-US" b="1"/>
              <a:t>"I had rather be a free citizen of the small republic of Massachusetts, than an oppressed subject of the great American empire."</a:t>
            </a:r>
            <a:br>
              <a:rPr lang="en-US" b="1"/>
            </a:br>
            <a:endParaRPr lang="en-US" b="1"/>
          </a:p>
          <a:p>
            <a:r>
              <a:rPr lang="en-US" b="1"/>
              <a:t>Who said it? _______________________</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b="1"/>
              <a:t>Quote #8</a:t>
            </a:r>
            <a:r>
              <a:rPr lang="en-US" b="1" u="sng"/>
              <a:t>:</a:t>
            </a:r>
          </a:p>
        </p:txBody>
      </p:sp>
      <p:sp>
        <p:nvSpPr>
          <p:cNvPr id="88067" name="Rectangle 3"/>
          <p:cNvSpPr>
            <a:spLocks noGrp="1" noChangeArrowheads="1"/>
          </p:cNvSpPr>
          <p:nvPr>
            <p:ph idx="1"/>
          </p:nvPr>
        </p:nvSpPr>
        <p:spPr/>
        <p:txBody>
          <a:bodyPr/>
          <a:lstStyle/>
          <a:p>
            <a:r>
              <a:rPr lang="en-US" sz="2800" b="1"/>
              <a:t>“Among the numerous advantages promised by a well-constructed Union, none deserves to be more accurately developed than its tendency to break and control the violence of faction.”</a:t>
            </a:r>
            <a:endParaRPr lang="en-US" sz="2800"/>
          </a:p>
          <a:p>
            <a:pPr>
              <a:buFontTx/>
              <a:buNone/>
            </a:pPr>
            <a:endParaRPr lang="en-US" sz="2800" b="1"/>
          </a:p>
          <a:p>
            <a:r>
              <a:rPr lang="en-US" sz="2800" b="1"/>
              <a:t>Who said it? _______________________</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t>Quote #9</a:t>
            </a:r>
          </a:p>
        </p:txBody>
      </p:sp>
      <p:sp>
        <p:nvSpPr>
          <p:cNvPr id="89091"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FEDERALISTS</a:t>
            </a:r>
          </a:p>
          <a:p>
            <a:endParaRPr lang="en-US" sz="54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b="1"/>
              <a:t>Quote #10</a:t>
            </a:r>
            <a:r>
              <a:rPr lang="en-US" b="1" u="sng"/>
              <a:t>:</a:t>
            </a:r>
          </a:p>
        </p:txBody>
      </p:sp>
      <p:sp>
        <p:nvSpPr>
          <p:cNvPr id="87043" name="Rectangle 3"/>
          <p:cNvSpPr>
            <a:spLocks noGrp="1" noChangeArrowheads="1"/>
          </p:cNvSpPr>
          <p:nvPr>
            <p:ph idx="1"/>
          </p:nvPr>
        </p:nvSpPr>
        <p:spPr/>
        <p:txBody>
          <a:bodyPr/>
          <a:lstStyle/>
          <a:p>
            <a:pPr>
              <a:lnSpc>
                <a:spcPct val="90000"/>
              </a:lnSpc>
            </a:pPr>
            <a:r>
              <a:rPr lang="en-US" sz="2800" b="1"/>
              <a:t>“An elective [monarchy] was not the government we fought for; but one in which the powers of government should be so divided and balanced among the several bodies of magistracy as that no one could transcend their legal limits without being effectually checked and restrained by the others.”</a:t>
            </a:r>
          </a:p>
          <a:p>
            <a:pPr>
              <a:lnSpc>
                <a:spcPct val="90000"/>
              </a:lnSpc>
            </a:pPr>
            <a:r>
              <a:rPr lang="en-US" sz="2800" b="1"/>
              <a:t>Who said it? _______________________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Quote # 10</a:t>
            </a:r>
          </a:p>
        </p:txBody>
      </p:sp>
      <p:sp>
        <p:nvSpPr>
          <p:cNvPr id="90115"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FEDERALISTS</a:t>
            </a:r>
          </a:p>
          <a:p>
            <a:endParaRPr lang="en-US" sz="54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b="1"/>
              <a:t>Quote #11</a:t>
            </a:r>
            <a:r>
              <a:rPr lang="en-US" b="1" u="sng"/>
              <a:t>:</a:t>
            </a:r>
          </a:p>
        </p:txBody>
      </p:sp>
      <p:sp>
        <p:nvSpPr>
          <p:cNvPr id="80899" name="Rectangle 3"/>
          <p:cNvSpPr>
            <a:spLocks noGrp="1" noChangeArrowheads="1"/>
          </p:cNvSpPr>
          <p:nvPr>
            <p:ph idx="1"/>
          </p:nvPr>
        </p:nvSpPr>
        <p:spPr/>
        <p:txBody>
          <a:bodyPr/>
          <a:lstStyle/>
          <a:p>
            <a:r>
              <a:rPr lang="en-US" b="1"/>
              <a:t>“</a:t>
            </a:r>
            <a:r>
              <a:rPr lang="en-US" b="1" i="1"/>
              <a:t>When the government fears the people, there is liberty. When the people fear the government, there is tyranny.</a:t>
            </a:r>
            <a:r>
              <a:rPr lang="en-US"/>
              <a:t> </a:t>
            </a:r>
            <a:endParaRPr lang="en-US" b="1"/>
          </a:p>
          <a:p>
            <a:pPr>
              <a:buFontTx/>
              <a:buNone/>
            </a:pPr>
            <a:endParaRPr lang="en-US" b="1"/>
          </a:p>
          <a:p>
            <a:r>
              <a:rPr lang="en-US" b="1"/>
              <a:t>Who said it? _______________________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t>Quote #11</a:t>
            </a:r>
          </a:p>
        </p:txBody>
      </p:sp>
      <p:sp>
        <p:nvSpPr>
          <p:cNvPr id="82947"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ANTI-FEDERALISTS</a:t>
            </a:r>
          </a:p>
          <a:p>
            <a:endParaRPr lang="en-US" sz="5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b="1"/>
              <a:t>Quote #12</a:t>
            </a:r>
            <a:r>
              <a:rPr lang="en-US" b="1" u="sng"/>
              <a:t>:</a:t>
            </a:r>
          </a:p>
        </p:txBody>
      </p:sp>
      <p:sp>
        <p:nvSpPr>
          <p:cNvPr id="83971" name="Rectangle 3"/>
          <p:cNvSpPr>
            <a:spLocks noGrp="1" noChangeArrowheads="1"/>
          </p:cNvSpPr>
          <p:nvPr>
            <p:ph idx="1"/>
          </p:nvPr>
        </p:nvSpPr>
        <p:spPr/>
        <p:txBody>
          <a:bodyPr/>
          <a:lstStyle/>
          <a:p>
            <a:r>
              <a:rPr lang="en-US" b="1"/>
              <a:t>“… the power vested in congress of sending troops for suppressing insurrections will always enable them to stifle the first struggles of freedom."</a:t>
            </a:r>
            <a:r>
              <a:rPr lang="en-US"/>
              <a:t> </a:t>
            </a:r>
            <a:endParaRPr lang="en-US" b="1"/>
          </a:p>
          <a:p>
            <a:r>
              <a:rPr lang="en-US" b="1"/>
              <a:t>Who said it? _______________________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Quote #12</a:t>
            </a:r>
          </a:p>
        </p:txBody>
      </p:sp>
      <p:sp>
        <p:nvSpPr>
          <p:cNvPr id="84995" name="Rectangle 3"/>
          <p:cNvSpPr>
            <a:spLocks noGrp="1" noChangeArrowheads="1"/>
          </p:cNvSpPr>
          <p:nvPr>
            <p:ph idx="1"/>
          </p:nvPr>
        </p:nvSpPr>
        <p:spPr>
          <a:xfrm>
            <a:off x="685800" y="1981200"/>
            <a:ext cx="8458200" cy="4114800"/>
          </a:xfrm>
        </p:spPr>
        <p:txBody>
          <a:bodyPr/>
          <a:lstStyle/>
          <a:p>
            <a:r>
              <a:rPr lang="en-US" b="1"/>
              <a:t>Who said it? </a:t>
            </a:r>
          </a:p>
          <a:p>
            <a:pPr>
              <a:buFontTx/>
              <a:buNone/>
            </a:pPr>
            <a:endParaRPr lang="en-US" b="1"/>
          </a:p>
          <a:p>
            <a:r>
              <a:rPr lang="en-US" sz="5400" b="1"/>
              <a:t>ANTI-FEDERALISTS</a:t>
            </a:r>
          </a:p>
          <a:p>
            <a:endParaRPr lang="en-US" sz="540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209</TotalTime>
  <Words>1326</Words>
  <Application>Microsoft Office PowerPoint</Application>
  <PresentationFormat>On-screen Show (4:3)</PresentationFormat>
  <Paragraphs>171</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Arial Black</vt:lpstr>
      <vt:lpstr>Times New Roman</vt:lpstr>
      <vt:lpstr>Wingdings</vt:lpstr>
      <vt:lpstr>Centaur</vt:lpstr>
      <vt:lpstr>Module</vt:lpstr>
      <vt:lpstr>Federalists vs.  Anti-Federalists</vt:lpstr>
      <vt:lpstr>Federalist Papers</vt:lpstr>
      <vt:lpstr>Slide 3</vt:lpstr>
      <vt:lpstr>Slide 4</vt:lpstr>
      <vt:lpstr>Slide 5</vt:lpstr>
      <vt:lpstr>Slide 6</vt:lpstr>
      <vt:lpstr>Slide 7</vt:lpstr>
      <vt:lpstr>Slide 8</vt:lpstr>
      <vt:lpstr>Take a moment and reflect….</vt:lpstr>
      <vt:lpstr>Individual Rights</vt:lpstr>
      <vt:lpstr>Common Good</vt:lpstr>
      <vt:lpstr>Quote Throw down!</vt:lpstr>
      <vt:lpstr>Quote #1:</vt:lpstr>
      <vt:lpstr>Quote #1</vt:lpstr>
      <vt:lpstr>Quote #2:</vt:lpstr>
      <vt:lpstr>Quote #2</vt:lpstr>
      <vt:lpstr>Quote #3:</vt:lpstr>
      <vt:lpstr>Quote #3</vt:lpstr>
      <vt:lpstr>Quote #3:</vt:lpstr>
      <vt:lpstr>Quote #3</vt:lpstr>
      <vt:lpstr>Quote #4:</vt:lpstr>
      <vt:lpstr>Quote # 4</vt:lpstr>
      <vt:lpstr>Quote #5:</vt:lpstr>
      <vt:lpstr>Quote # 5</vt:lpstr>
      <vt:lpstr>Quote #6:</vt:lpstr>
      <vt:lpstr>Quote #6</vt:lpstr>
      <vt:lpstr>Quote #7:</vt:lpstr>
      <vt:lpstr>Quote #7</vt:lpstr>
      <vt:lpstr>Quote #8:</vt:lpstr>
      <vt:lpstr>Quote #8:</vt:lpstr>
      <vt:lpstr>Quote #9</vt:lpstr>
      <vt:lpstr>Quote #10:</vt:lpstr>
      <vt:lpstr>Quote # 10</vt:lpstr>
      <vt:lpstr>Quote #11:</vt:lpstr>
      <vt:lpstr>Quote #11</vt:lpstr>
      <vt:lpstr>Quote #12:</vt:lpstr>
      <vt:lpstr>Quote #12</vt:lpstr>
    </vt:vector>
  </TitlesOfParts>
  <Company>GGUSD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Anti-Federalists and Federalists</dc:title>
  <dc:creator>slee2</dc:creator>
  <cp:lastModifiedBy>Alex</cp:lastModifiedBy>
  <cp:revision>17</cp:revision>
  <dcterms:created xsi:type="dcterms:W3CDTF">2009-09-22T23:29:53Z</dcterms:created>
  <dcterms:modified xsi:type="dcterms:W3CDTF">2011-10-16T16:18:56Z</dcterms:modified>
</cp:coreProperties>
</file>