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93" r:id="rId2"/>
    <p:sldId id="291" r:id="rId3"/>
    <p:sldId id="310" r:id="rId4"/>
    <p:sldId id="314" r:id="rId5"/>
    <p:sldId id="298" r:id="rId6"/>
    <p:sldId id="294" r:id="rId7"/>
    <p:sldId id="299" r:id="rId8"/>
    <p:sldId id="288" r:id="rId9"/>
    <p:sldId id="295" r:id="rId10"/>
    <p:sldId id="300" r:id="rId11"/>
    <p:sldId id="304" r:id="rId12"/>
    <p:sldId id="305" r:id="rId13"/>
    <p:sldId id="306" r:id="rId14"/>
    <p:sldId id="307" r:id="rId15"/>
    <p:sldId id="308" r:id="rId16"/>
    <p:sldId id="309" r:id="rId17"/>
    <p:sldId id="301" r:id="rId18"/>
    <p:sldId id="289" r:id="rId19"/>
    <p:sldId id="296" r:id="rId20"/>
    <p:sldId id="297" r:id="rId21"/>
    <p:sldId id="302" r:id="rId22"/>
    <p:sldId id="303" r:id="rId23"/>
    <p:sldId id="290" r:id="rId24"/>
    <p:sldId id="311" r:id="rId25"/>
    <p:sldId id="312" r:id="rId26"/>
    <p:sldId id="31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79232-4EA0-4D55-B370-38A7C974178E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810DC-3779-4194-8D28-6C2297ADD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4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21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1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359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5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50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56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10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468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63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00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95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9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ometers.info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84" y="22123"/>
            <a:ext cx="8229600" cy="838200"/>
          </a:xfrm>
        </p:spPr>
        <p:txBody>
          <a:bodyPr/>
          <a:lstStyle/>
          <a:p>
            <a:r>
              <a:rPr lang="en-US" b="1" u="sng" dirty="0"/>
              <a:t>Modern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915398" cy="5486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As the world has become more interdependence, more global issues have emerged</a:t>
            </a:r>
            <a:br>
              <a:rPr lang="en-US" dirty="0"/>
            </a:br>
            <a:endParaRPr lang="en-US" dirty="0"/>
          </a:p>
          <a:p>
            <a:r>
              <a:rPr lang="en-US" sz="2800" b="1" dirty="0"/>
              <a:t>Global Pollution Issues?</a:t>
            </a:r>
          </a:p>
          <a:p>
            <a:pPr lvl="1"/>
            <a:r>
              <a:rPr lang="en-US" sz="2400" b="1" dirty="0"/>
              <a:t>Air Quality, Human Waste, Garbage, Ocean Garbage</a:t>
            </a:r>
          </a:p>
          <a:p>
            <a:r>
              <a:rPr lang="en-US" sz="2800" b="1" dirty="0"/>
              <a:t>Deforestation of Rain Forests </a:t>
            </a:r>
            <a:r>
              <a:rPr lang="en-US" b="1" dirty="0"/>
              <a:t>(</a:t>
            </a:r>
            <a:r>
              <a:rPr lang="en-US" dirty="0"/>
              <a:t>1,827,345 hectares loss 2019)</a:t>
            </a:r>
          </a:p>
          <a:p>
            <a:pPr lvl="1"/>
            <a:r>
              <a:rPr lang="en-US" sz="2400" b="1" dirty="0"/>
              <a:t>Farming, Natural Climate Pattern shift, Climate Change?</a:t>
            </a:r>
          </a:p>
          <a:p>
            <a:r>
              <a:rPr lang="en-US" sz="2800" b="1" dirty="0"/>
              <a:t>Global Population Growth = </a:t>
            </a:r>
            <a:r>
              <a:rPr lang="en-US" sz="2800" dirty="0">
                <a:solidFill>
                  <a:srgbClr val="C00000"/>
                </a:solidFill>
              </a:rPr>
              <a:t>7.7 Billion (2019)</a:t>
            </a:r>
          </a:p>
          <a:p>
            <a:pPr lvl="1"/>
            <a:r>
              <a:rPr lang="en-US" sz="2400" b="1" dirty="0"/>
              <a:t>Population Estimates: </a:t>
            </a:r>
            <a:r>
              <a:rPr lang="en-US" sz="2400" dirty="0">
                <a:solidFill>
                  <a:srgbClr val="002060"/>
                </a:solidFill>
              </a:rPr>
              <a:t>8.6b 2030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9.8b 2050</a:t>
            </a:r>
            <a:r>
              <a:rPr lang="en-US" sz="2400" b="1" dirty="0"/>
              <a:t>, </a:t>
            </a:r>
            <a:r>
              <a:rPr lang="en-US" sz="2400" dirty="0">
                <a:solidFill>
                  <a:srgbClr val="C00000"/>
                </a:solidFill>
              </a:rPr>
              <a:t>11.2b 2100</a:t>
            </a:r>
            <a:endParaRPr lang="en-US" sz="2400" b="1" dirty="0">
              <a:solidFill>
                <a:srgbClr val="C00000"/>
              </a:solidFill>
            </a:endParaRPr>
          </a:p>
          <a:p>
            <a:pPr lvl="1"/>
            <a:r>
              <a:rPr lang="en-US" sz="2400" b="1" dirty="0"/>
              <a:t>Chinese Family Planning Laws?</a:t>
            </a:r>
          </a:p>
          <a:p>
            <a:pPr lvl="1"/>
            <a:endParaRPr lang="en-US" sz="2400" b="1" dirty="0"/>
          </a:p>
          <a:p>
            <a:pPr lvl="1"/>
            <a:endParaRPr lang="en-US" sz="2400" b="1" dirty="0"/>
          </a:p>
          <a:p>
            <a:endParaRPr lang="en-US" sz="28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47444-D793-41FE-AF3B-B30881BCD846}"/>
              </a:ext>
            </a:extLst>
          </p:cNvPr>
          <p:cNvSpPr/>
          <p:nvPr/>
        </p:nvSpPr>
        <p:spPr>
          <a:xfrm>
            <a:off x="42862" y="6120498"/>
            <a:ext cx="9101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technology and innovation improve these issues?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9061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4BFDAD-5B27-4087-8EA6-D2BC4F58E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167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C944F7-3C74-4D1B-8102-1669CA2EEAD7}"/>
              </a:ext>
            </a:extLst>
          </p:cNvPr>
          <p:cNvSpPr/>
          <p:nvPr/>
        </p:nvSpPr>
        <p:spPr>
          <a:xfrm>
            <a:off x="5715000" y="6248400"/>
            <a:ext cx="316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https://www.worldometers.info/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68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43DC7-D47C-4EA5-B910-84ABB19A32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65" y="-7374"/>
            <a:ext cx="9144000" cy="632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57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oceancommerical_2">
            <a:hlinkClick r:id="" action="ppaction://media"/>
            <a:extLst>
              <a:ext uri="{FF2B5EF4-FFF2-40B4-BE49-F238E27FC236}">
                <a16:creationId xmlns:a16="http://schemas.microsoft.com/office/drawing/2014/main" id="{5F94EA99-21A2-4B22-9F30-3D2EC35C41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33" y="381000"/>
            <a:ext cx="907626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6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84" y="22123"/>
            <a:ext cx="8229600" cy="838200"/>
          </a:xfrm>
        </p:spPr>
        <p:txBody>
          <a:bodyPr/>
          <a:lstStyle/>
          <a:p>
            <a:r>
              <a:rPr lang="en-US" b="1" u="sng" dirty="0"/>
              <a:t>Modern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915398" cy="5486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/>
              <a:t>As the world has become more interdependence, more global issues have emerged</a:t>
            </a:r>
            <a:br>
              <a:rPr lang="en-US" dirty="0"/>
            </a:br>
            <a:endParaRPr lang="en-US" dirty="0"/>
          </a:p>
          <a:p>
            <a:r>
              <a:rPr lang="en-US" sz="2800" b="1" dirty="0"/>
              <a:t>Global Pollution Issues?</a:t>
            </a:r>
          </a:p>
          <a:p>
            <a:pPr lvl="1"/>
            <a:r>
              <a:rPr lang="en-US" sz="2400" b="1" dirty="0"/>
              <a:t>Air Quality, Human Waste, Garbage, Ocean Garbage</a:t>
            </a:r>
          </a:p>
          <a:p>
            <a:r>
              <a:rPr lang="en-US" sz="2800" b="1" dirty="0"/>
              <a:t>Deforestation of Rain Forests </a:t>
            </a:r>
            <a:r>
              <a:rPr lang="en-US" b="1" dirty="0"/>
              <a:t>(</a:t>
            </a:r>
            <a:r>
              <a:rPr lang="en-US" dirty="0"/>
              <a:t>1,827,345 hectares loss 2019)</a:t>
            </a:r>
          </a:p>
          <a:p>
            <a:pPr lvl="1"/>
            <a:r>
              <a:rPr lang="en-US" sz="2400" b="1" dirty="0"/>
              <a:t>Farming, Natural Climate Pattern shift, Climate Change?</a:t>
            </a:r>
          </a:p>
          <a:p>
            <a:r>
              <a:rPr lang="en-US" sz="2800" b="1" dirty="0"/>
              <a:t>Desertification – Expansion of Deserts </a:t>
            </a:r>
          </a:p>
          <a:p>
            <a:pPr lvl="1"/>
            <a:r>
              <a:rPr lang="en-US" sz="2400" b="1" dirty="0"/>
              <a:t>Sahara Desert (</a:t>
            </a:r>
            <a:r>
              <a:rPr lang="en-US" sz="2400" dirty="0"/>
              <a:t>10 percent since 1920)</a:t>
            </a:r>
            <a:endParaRPr lang="en-US" sz="2400" b="1" dirty="0"/>
          </a:p>
          <a:p>
            <a:r>
              <a:rPr lang="en-US" sz="2800" b="1" dirty="0"/>
              <a:t>Global Population Growth = </a:t>
            </a:r>
            <a:r>
              <a:rPr lang="en-US" sz="2800" dirty="0">
                <a:solidFill>
                  <a:srgbClr val="C00000"/>
                </a:solidFill>
              </a:rPr>
              <a:t>7.7 Billion (2019)</a:t>
            </a:r>
          </a:p>
          <a:p>
            <a:pPr lvl="1"/>
            <a:r>
              <a:rPr lang="en-US" sz="2400" b="1" dirty="0"/>
              <a:t>Population Estimates: </a:t>
            </a:r>
            <a:r>
              <a:rPr lang="en-US" sz="2400" dirty="0">
                <a:solidFill>
                  <a:srgbClr val="002060"/>
                </a:solidFill>
              </a:rPr>
              <a:t>8.6b 2030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9.8b 2050</a:t>
            </a:r>
            <a:r>
              <a:rPr lang="en-US" sz="2400" b="1" dirty="0"/>
              <a:t>, </a:t>
            </a:r>
            <a:r>
              <a:rPr lang="en-US" sz="2400" dirty="0">
                <a:solidFill>
                  <a:srgbClr val="C00000"/>
                </a:solidFill>
              </a:rPr>
              <a:t>11.2b 2100</a:t>
            </a:r>
            <a:endParaRPr lang="en-US" sz="2400" b="1" dirty="0">
              <a:solidFill>
                <a:srgbClr val="C00000"/>
              </a:solidFill>
            </a:endParaRPr>
          </a:p>
          <a:p>
            <a:pPr lvl="1"/>
            <a:r>
              <a:rPr lang="en-US" sz="2400" b="1" dirty="0"/>
              <a:t>Chinese Family Planning Laws?</a:t>
            </a:r>
          </a:p>
          <a:p>
            <a:pPr lvl="1"/>
            <a:endParaRPr lang="en-US" sz="2400" b="1" dirty="0"/>
          </a:p>
          <a:p>
            <a:pPr lvl="1"/>
            <a:endParaRPr lang="en-US" sz="2400" b="1" dirty="0"/>
          </a:p>
          <a:p>
            <a:endParaRPr lang="en-US" sz="28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47444-D793-41FE-AF3B-B30881BCD846}"/>
              </a:ext>
            </a:extLst>
          </p:cNvPr>
          <p:cNvSpPr/>
          <p:nvPr/>
        </p:nvSpPr>
        <p:spPr>
          <a:xfrm>
            <a:off x="135730" y="6096000"/>
            <a:ext cx="9101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technology and innovation improve these issues?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2793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41A5D2-0986-4E5B-996C-F9972F73D611}"/>
              </a:ext>
            </a:extLst>
          </p:cNvPr>
          <p:cNvSpPr/>
          <p:nvPr/>
        </p:nvSpPr>
        <p:spPr>
          <a:xfrm>
            <a:off x="76200" y="3662311"/>
            <a:ext cx="9067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January 1, 2016, the revised Population and </a:t>
            </a:r>
            <a:r>
              <a:rPr lang="en-US" sz="2800" b="1" dirty="0"/>
              <a:t>Family Planning Law</a:t>
            </a:r>
            <a:r>
              <a:rPr lang="en-US" sz="2800" dirty="0"/>
              <a:t> provides that the state advocates that every married couple have two children, and that more children may be allowed where the requirements specified by </a:t>
            </a:r>
            <a:r>
              <a:rPr lang="en-US" sz="2800" b="1" dirty="0"/>
              <a:t>laws</a:t>
            </a:r>
            <a:r>
              <a:rPr lang="en-US" sz="2800" dirty="0"/>
              <a:t> and </a:t>
            </a:r>
            <a:r>
              <a:rPr lang="en-US" sz="2800" b="1" dirty="0"/>
              <a:t>regulations</a:t>
            </a:r>
            <a:r>
              <a:rPr lang="en-US" sz="2800" dirty="0"/>
              <a:t> are met. No Longer have a “One Child” policy.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C44F13-518F-4BA4-9A60-F43047DE2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228600"/>
            <a:ext cx="5191125" cy="34607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89324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84" y="22123"/>
            <a:ext cx="8229600" cy="838200"/>
          </a:xfrm>
        </p:spPr>
        <p:txBody>
          <a:bodyPr/>
          <a:lstStyle/>
          <a:p>
            <a:r>
              <a:rPr lang="en-US" b="1" u="sng" dirty="0"/>
              <a:t>Modern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915398" cy="5486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As the world has become more interdependence, more global issues have emerged</a:t>
            </a:r>
            <a:br>
              <a:rPr lang="en-US" dirty="0"/>
            </a:br>
            <a:endParaRPr lang="en-US" dirty="0"/>
          </a:p>
          <a:p>
            <a:r>
              <a:rPr lang="en-US" sz="2800" b="1" dirty="0"/>
              <a:t>Global Pollution Issues?</a:t>
            </a:r>
          </a:p>
          <a:p>
            <a:pPr lvl="1"/>
            <a:r>
              <a:rPr lang="en-US" sz="2400" b="1" dirty="0"/>
              <a:t>Air Quality, Human Waste, Garbage, Ocean Garbage</a:t>
            </a:r>
          </a:p>
          <a:p>
            <a:r>
              <a:rPr lang="en-US" sz="2800" b="1" dirty="0"/>
              <a:t>Deforestation of Rain Forests </a:t>
            </a:r>
            <a:r>
              <a:rPr lang="en-US" b="1" dirty="0"/>
              <a:t>(</a:t>
            </a:r>
            <a:r>
              <a:rPr lang="en-US" dirty="0"/>
              <a:t>1,827,345 hectares loss 2019)</a:t>
            </a:r>
          </a:p>
          <a:p>
            <a:pPr lvl="1"/>
            <a:r>
              <a:rPr lang="en-US" sz="2400" b="1" dirty="0"/>
              <a:t>Farming, Natural Climate Pattern shift, Climate Change?</a:t>
            </a:r>
          </a:p>
          <a:p>
            <a:r>
              <a:rPr lang="en-US" sz="2800" b="1" dirty="0"/>
              <a:t>Global Population Growth = </a:t>
            </a:r>
            <a:r>
              <a:rPr lang="en-US" sz="2800" dirty="0">
                <a:solidFill>
                  <a:srgbClr val="C00000"/>
                </a:solidFill>
              </a:rPr>
              <a:t>7.7 Billion (2019)</a:t>
            </a:r>
          </a:p>
          <a:p>
            <a:pPr lvl="1"/>
            <a:r>
              <a:rPr lang="en-US" sz="2400" b="1" dirty="0"/>
              <a:t>Population Estimates: </a:t>
            </a:r>
            <a:r>
              <a:rPr lang="en-US" sz="2400" dirty="0">
                <a:solidFill>
                  <a:srgbClr val="002060"/>
                </a:solidFill>
              </a:rPr>
              <a:t>8.6b 2030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9.8b 2050</a:t>
            </a:r>
            <a:r>
              <a:rPr lang="en-US" sz="2400" b="1" dirty="0"/>
              <a:t>, </a:t>
            </a:r>
            <a:r>
              <a:rPr lang="en-US" sz="2400" dirty="0">
                <a:solidFill>
                  <a:srgbClr val="C00000"/>
                </a:solidFill>
              </a:rPr>
              <a:t>11.2b 2100</a:t>
            </a:r>
            <a:endParaRPr lang="en-US" sz="2400" b="1" dirty="0">
              <a:solidFill>
                <a:srgbClr val="C00000"/>
              </a:solidFill>
            </a:endParaRPr>
          </a:p>
          <a:p>
            <a:pPr lvl="1"/>
            <a:r>
              <a:rPr lang="en-US" sz="2400" b="1" dirty="0"/>
              <a:t>Chinese Family Planning Laws?</a:t>
            </a:r>
          </a:p>
          <a:p>
            <a:pPr lvl="1"/>
            <a:endParaRPr lang="en-US" sz="2400" b="1" dirty="0"/>
          </a:p>
          <a:p>
            <a:pPr lvl="1"/>
            <a:endParaRPr lang="en-US" sz="2400" b="1" dirty="0"/>
          </a:p>
          <a:p>
            <a:endParaRPr lang="en-US" sz="28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47444-D793-41FE-AF3B-B30881BCD846}"/>
              </a:ext>
            </a:extLst>
          </p:cNvPr>
          <p:cNvSpPr/>
          <p:nvPr/>
        </p:nvSpPr>
        <p:spPr>
          <a:xfrm>
            <a:off x="42862" y="6120498"/>
            <a:ext cx="9101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technology and innovation improve these issues?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7639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84" y="22123"/>
            <a:ext cx="8229600" cy="838200"/>
          </a:xfrm>
        </p:spPr>
        <p:txBody>
          <a:bodyPr/>
          <a:lstStyle/>
          <a:p>
            <a:r>
              <a:rPr lang="en-US" b="1" u="sng" dirty="0"/>
              <a:t>Modern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84" y="609600"/>
            <a:ext cx="87630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As the world has become more interdependence, more global issues have emerged</a:t>
            </a:r>
            <a:br>
              <a:rPr lang="en-US" dirty="0"/>
            </a:br>
            <a:endParaRPr lang="en-US" dirty="0"/>
          </a:p>
          <a:p>
            <a:r>
              <a:rPr lang="en-US" sz="2800" b="1" dirty="0"/>
              <a:t>Urbanization 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Third World Nations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Impact of Globalization</a:t>
            </a:r>
          </a:p>
          <a:p>
            <a:r>
              <a:rPr lang="en-US" sz="2800" b="1" dirty="0"/>
              <a:t>Disease</a:t>
            </a:r>
          </a:p>
          <a:p>
            <a:pPr lvl="1"/>
            <a:r>
              <a:rPr lang="en-US" sz="2400" dirty="0"/>
              <a:t>Pandemic (Worldwide, Nationwide) Epidemic (Regional)</a:t>
            </a:r>
          </a:p>
          <a:p>
            <a:pPr lvl="1"/>
            <a:r>
              <a:rPr lang="en-US" sz="2400" dirty="0"/>
              <a:t>HIV/AIDS, Ebola Virus, Measles?</a:t>
            </a:r>
            <a:endParaRPr lang="en-US" sz="2800" b="1" dirty="0">
              <a:solidFill>
                <a:srgbClr val="FF0000"/>
              </a:solidFill>
            </a:endParaRPr>
          </a:p>
          <a:p>
            <a:pPr lvl="1"/>
            <a:endParaRPr lang="en-US" sz="2400" b="1" dirty="0">
              <a:solidFill>
                <a:srgbClr val="FF0000"/>
              </a:solidFill>
            </a:endParaRPr>
          </a:p>
          <a:p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698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763DDB-5C53-4D93-A760-85DACE39F01E}"/>
              </a:ext>
            </a:extLst>
          </p:cNvPr>
          <p:cNvSpPr/>
          <p:nvPr/>
        </p:nvSpPr>
        <p:spPr>
          <a:xfrm>
            <a:off x="457200" y="381000"/>
            <a:ext cx="8534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Third World. The nonaligned nations — which are often from </a:t>
            </a:r>
            <a:r>
              <a:rPr lang="en-US" sz="3200" b="1" dirty="0"/>
              <a:t>Africa</a:t>
            </a:r>
            <a:r>
              <a:rPr lang="en-US" sz="3200" dirty="0"/>
              <a:t>, </a:t>
            </a:r>
            <a:r>
              <a:rPr lang="en-US" sz="3200" b="1" dirty="0"/>
              <a:t>Asia</a:t>
            </a:r>
            <a:r>
              <a:rPr lang="en-US" sz="3200" dirty="0"/>
              <a:t>, and </a:t>
            </a:r>
            <a:r>
              <a:rPr lang="en-US" sz="3200" b="1" dirty="0"/>
              <a:t>Latin America</a:t>
            </a:r>
            <a:r>
              <a:rPr lang="en-US" sz="3200" dirty="0"/>
              <a:t>. They are in a “third” group of nations because they were allied neither with </a:t>
            </a:r>
            <a:r>
              <a:rPr lang="en-US" sz="3200" b="1" dirty="0"/>
              <a:t>the United States</a:t>
            </a:r>
            <a:r>
              <a:rPr lang="en-US" sz="3200" dirty="0"/>
              <a:t> nor with the former </a:t>
            </a:r>
            <a:r>
              <a:rPr lang="en-US" sz="3200" b="1" dirty="0"/>
              <a:t>Soviet Union</a:t>
            </a:r>
            <a:r>
              <a:rPr lang="en-US" sz="3200" dirty="0"/>
              <a:t>.</a:t>
            </a:r>
          </a:p>
          <a:p>
            <a:endParaRPr lang="en-US" sz="3200" dirty="0"/>
          </a:p>
          <a:p>
            <a:r>
              <a:rPr lang="en-US" sz="3200" dirty="0"/>
              <a:t>Cold War is over, is there a better term?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AAA059-8056-4752-88BC-91E00A4C25A9}"/>
              </a:ext>
            </a:extLst>
          </p:cNvPr>
          <p:cNvSpPr txBox="1"/>
          <p:nvPr/>
        </p:nvSpPr>
        <p:spPr>
          <a:xfrm>
            <a:off x="2133600" y="43434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Developing Nations?</a:t>
            </a:r>
          </a:p>
        </p:txBody>
      </p:sp>
    </p:spTree>
    <p:extLst>
      <p:ext uri="{BB962C8B-B14F-4D97-AF65-F5344CB8AC3E}">
        <p14:creationId xmlns:p14="http://schemas.microsoft.com/office/powerpoint/2010/main" val="328905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A24C2-F65E-43B6-B7A7-AC2635458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8"/>
            <a:ext cx="9144000" cy="611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61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CB86DC-D16A-4F5B-B118-9400D2743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29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DF69BC-F09D-47F3-A1AD-76C21C099C27}"/>
              </a:ext>
            </a:extLst>
          </p:cNvPr>
          <p:cNvSpPr txBox="1"/>
          <p:nvPr/>
        </p:nvSpPr>
        <p:spPr>
          <a:xfrm>
            <a:off x="6231921" y="12290"/>
            <a:ext cx="2912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Seoul, South Korea</a:t>
            </a:r>
          </a:p>
        </p:txBody>
      </p:sp>
    </p:spTree>
    <p:extLst>
      <p:ext uri="{BB962C8B-B14F-4D97-AF65-F5344CB8AC3E}">
        <p14:creationId xmlns:p14="http://schemas.microsoft.com/office/powerpoint/2010/main" val="34139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3CC287-DC55-4EFF-8D94-A802727C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" y="24581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DF69BC-F09D-47F3-A1AD-76C21C099C27}"/>
              </a:ext>
            </a:extLst>
          </p:cNvPr>
          <p:cNvSpPr txBox="1"/>
          <p:nvPr/>
        </p:nvSpPr>
        <p:spPr>
          <a:xfrm>
            <a:off x="4114524" y="3429000"/>
            <a:ext cx="5012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Abu Dhabi, United Arab Emirates</a:t>
            </a:r>
          </a:p>
        </p:txBody>
      </p:sp>
    </p:spTree>
    <p:extLst>
      <p:ext uri="{BB962C8B-B14F-4D97-AF65-F5344CB8AC3E}">
        <p14:creationId xmlns:p14="http://schemas.microsoft.com/office/powerpoint/2010/main" val="261063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AD23C8-1691-4ACA-B683-AB5B4D117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44" y="-51619"/>
            <a:ext cx="915534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DF69BC-F09D-47F3-A1AD-76C21C099C27}"/>
              </a:ext>
            </a:extLst>
          </p:cNvPr>
          <p:cNvSpPr txBox="1"/>
          <p:nvPr/>
        </p:nvSpPr>
        <p:spPr>
          <a:xfrm>
            <a:off x="7180235" y="0"/>
            <a:ext cx="1953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Tokyo, Japan</a:t>
            </a:r>
          </a:p>
        </p:txBody>
      </p:sp>
    </p:spTree>
    <p:extLst>
      <p:ext uri="{BB962C8B-B14F-4D97-AF65-F5344CB8AC3E}">
        <p14:creationId xmlns:p14="http://schemas.microsoft.com/office/powerpoint/2010/main" val="404920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6517FC-682C-4227-BE2F-730955B25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65" y="0"/>
            <a:ext cx="915383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DF69BC-F09D-47F3-A1AD-76C21C099C27}"/>
              </a:ext>
            </a:extLst>
          </p:cNvPr>
          <p:cNvSpPr txBox="1"/>
          <p:nvPr/>
        </p:nvSpPr>
        <p:spPr>
          <a:xfrm>
            <a:off x="4821128" y="44245"/>
            <a:ext cx="4327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Dubai, United Arab Emirates</a:t>
            </a:r>
          </a:p>
        </p:txBody>
      </p:sp>
    </p:spTree>
    <p:extLst>
      <p:ext uri="{BB962C8B-B14F-4D97-AF65-F5344CB8AC3E}">
        <p14:creationId xmlns:p14="http://schemas.microsoft.com/office/powerpoint/2010/main" val="114573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17BA2-39D7-44D5-A9D0-01CA92817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" y="0"/>
            <a:ext cx="913908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DF69BC-F09D-47F3-A1AD-76C21C099C27}"/>
              </a:ext>
            </a:extLst>
          </p:cNvPr>
          <p:cNvSpPr txBox="1"/>
          <p:nvPr/>
        </p:nvSpPr>
        <p:spPr>
          <a:xfrm>
            <a:off x="5951654" y="3414252"/>
            <a:ext cx="322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Rio De Janeiro, Brazil</a:t>
            </a:r>
          </a:p>
        </p:txBody>
      </p:sp>
    </p:spTree>
    <p:extLst>
      <p:ext uri="{BB962C8B-B14F-4D97-AF65-F5344CB8AC3E}">
        <p14:creationId xmlns:p14="http://schemas.microsoft.com/office/powerpoint/2010/main" val="304509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8289D1-1F82-4E6C-BE27-E13E4AB67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8" y="0"/>
            <a:ext cx="914645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DF69BC-F09D-47F3-A1AD-76C21C099C27}"/>
              </a:ext>
            </a:extLst>
          </p:cNvPr>
          <p:cNvSpPr txBox="1"/>
          <p:nvPr/>
        </p:nvSpPr>
        <p:spPr>
          <a:xfrm>
            <a:off x="6723207" y="-7374"/>
            <a:ext cx="2383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Shenzen</a:t>
            </a:r>
            <a:r>
              <a:rPr lang="en-US" sz="2400" b="1" dirty="0"/>
              <a:t>, China</a:t>
            </a:r>
          </a:p>
        </p:txBody>
      </p:sp>
    </p:spTree>
    <p:extLst>
      <p:ext uri="{BB962C8B-B14F-4D97-AF65-F5344CB8AC3E}">
        <p14:creationId xmlns:p14="http://schemas.microsoft.com/office/powerpoint/2010/main" val="23771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84" y="22123"/>
            <a:ext cx="8229600" cy="838200"/>
          </a:xfrm>
        </p:spPr>
        <p:txBody>
          <a:bodyPr/>
          <a:lstStyle/>
          <a:p>
            <a:r>
              <a:rPr lang="en-US" b="1" u="sng" dirty="0"/>
              <a:t>Modern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84" y="609600"/>
            <a:ext cx="87630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As the world has become more interdependence, more global issues have emerged</a:t>
            </a:r>
            <a:br>
              <a:rPr lang="en-US" dirty="0"/>
            </a:br>
            <a:endParaRPr lang="en-US" dirty="0"/>
          </a:p>
          <a:p>
            <a:r>
              <a:rPr lang="en-US" sz="2800" b="1" dirty="0"/>
              <a:t>Urbanization of  </a:t>
            </a:r>
            <a:r>
              <a:rPr lang="en-US" sz="2800" b="1" dirty="0">
                <a:solidFill>
                  <a:srgbClr val="FF0000"/>
                </a:solidFill>
              </a:rPr>
              <a:t>Third World Nations? 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Impact of Globalization</a:t>
            </a:r>
          </a:p>
          <a:p>
            <a:r>
              <a:rPr lang="en-US" sz="2800" b="1" dirty="0"/>
              <a:t>Widespread Disease</a:t>
            </a:r>
          </a:p>
          <a:p>
            <a:pPr lvl="1"/>
            <a:r>
              <a:rPr lang="en-US" sz="2400" dirty="0"/>
              <a:t>HIV/AIDS, Ebola Virus, Measles?</a:t>
            </a:r>
            <a:endParaRPr lang="en-US" sz="2800" b="1" dirty="0">
              <a:solidFill>
                <a:srgbClr val="FF0000"/>
              </a:solidFill>
            </a:endParaRPr>
          </a:p>
          <a:p>
            <a:pPr lvl="1"/>
            <a:endParaRPr lang="en-US" sz="2400" b="1" dirty="0">
              <a:solidFill>
                <a:srgbClr val="FF0000"/>
              </a:solidFill>
            </a:endParaRPr>
          </a:p>
          <a:p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438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1C587E-B03D-444F-8CE9-987F1407BC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65" y="0"/>
            <a:ext cx="9144000" cy="646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70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B2EAC4-B525-48FB-9A92-774C23F8B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" y="0"/>
            <a:ext cx="9144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62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A8DDF8-7E58-44A2-BC4D-5826C328E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5" y="0"/>
            <a:ext cx="9182692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44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84" y="22123"/>
            <a:ext cx="8229600" cy="838200"/>
          </a:xfrm>
        </p:spPr>
        <p:txBody>
          <a:bodyPr/>
          <a:lstStyle/>
          <a:p>
            <a:r>
              <a:rPr lang="en-US" b="1" u="sng" dirty="0"/>
              <a:t>Modern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84" y="609600"/>
            <a:ext cx="87630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As the world has become more interdependence, more global issues have emerged</a:t>
            </a:r>
            <a:br>
              <a:rPr lang="en-US" dirty="0"/>
            </a:br>
            <a:endParaRPr lang="en-US" dirty="0"/>
          </a:p>
          <a:p>
            <a:r>
              <a:rPr lang="en-US" sz="2800" b="1" dirty="0"/>
              <a:t>Nuclear Proliferation</a:t>
            </a:r>
          </a:p>
          <a:p>
            <a:pPr lvl="1"/>
            <a:r>
              <a:rPr lang="en-US" sz="2400" dirty="0"/>
              <a:t>SALT Treaty (US/USSR)</a:t>
            </a:r>
          </a:p>
          <a:p>
            <a:pPr lvl="1"/>
            <a:r>
              <a:rPr lang="en-US" sz="2400" dirty="0"/>
              <a:t>Iran/US/EU Nuclear Deal</a:t>
            </a:r>
          </a:p>
          <a:p>
            <a:pPr lvl="1"/>
            <a:r>
              <a:rPr lang="en-US" sz="2400" dirty="0"/>
              <a:t>North Korea</a:t>
            </a:r>
          </a:p>
          <a:p>
            <a:r>
              <a:rPr lang="en-US" sz="2800" b="1" dirty="0"/>
              <a:t>Green Revolution (1970s)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More food production for a larger population using </a:t>
            </a:r>
            <a:r>
              <a:rPr lang="en-US" sz="2400" b="1" dirty="0">
                <a:solidFill>
                  <a:srgbClr val="C00000"/>
                </a:solidFill>
              </a:rPr>
              <a:t>pesticides and fertilizers</a:t>
            </a:r>
          </a:p>
          <a:p>
            <a:pPr lvl="1"/>
            <a:endParaRPr lang="en-US" sz="2400" b="1" dirty="0">
              <a:solidFill>
                <a:srgbClr val="FF0000"/>
              </a:solidFill>
            </a:endParaRPr>
          </a:p>
          <a:p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346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0937EF-27F4-4F19-B9D9-00AF9A94C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7" y="0"/>
            <a:ext cx="9144000" cy="6096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B059CB-0CC6-4767-B007-433E4D795BD0}"/>
              </a:ext>
            </a:extLst>
          </p:cNvPr>
          <p:cNvSpPr/>
          <p:nvPr/>
        </p:nvSpPr>
        <p:spPr>
          <a:xfrm>
            <a:off x="3124200" y="6248400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https://www.ploughshares.org/world-nuclear-stockpile-report</a:t>
            </a:r>
          </a:p>
        </p:txBody>
      </p:sp>
    </p:spTree>
    <p:extLst>
      <p:ext uri="{BB962C8B-B14F-4D97-AF65-F5344CB8AC3E}">
        <p14:creationId xmlns:p14="http://schemas.microsoft.com/office/powerpoint/2010/main" val="3530629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048EA2-6B65-443E-A80F-45CC9469C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61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84" y="22123"/>
            <a:ext cx="8229600" cy="838200"/>
          </a:xfrm>
        </p:spPr>
        <p:txBody>
          <a:bodyPr/>
          <a:lstStyle/>
          <a:p>
            <a:r>
              <a:rPr lang="en-US" b="1" u="sng" dirty="0"/>
              <a:t>Modern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84" y="609600"/>
            <a:ext cx="87630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As the world has become more interdependence, more global issues have emerged</a:t>
            </a:r>
            <a:br>
              <a:rPr lang="en-US" dirty="0"/>
            </a:br>
            <a:endParaRPr lang="en-US" dirty="0"/>
          </a:p>
          <a:p>
            <a:r>
              <a:rPr lang="en-US" sz="2800" b="1" dirty="0"/>
              <a:t>Nuclear Proliferation</a:t>
            </a:r>
          </a:p>
          <a:p>
            <a:pPr lvl="1"/>
            <a:r>
              <a:rPr lang="en-US" sz="2400" dirty="0"/>
              <a:t>SALT Treaty (US/USSR)</a:t>
            </a:r>
          </a:p>
          <a:p>
            <a:pPr lvl="1"/>
            <a:r>
              <a:rPr lang="en-US" sz="2400" dirty="0"/>
              <a:t>Iran/US/EU Nuclear Deal</a:t>
            </a:r>
          </a:p>
          <a:p>
            <a:pPr lvl="1"/>
            <a:r>
              <a:rPr lang="en-US" sz="2400" dirty="0"/>
              <a:t>North Korea</a:t>
            </a:r>
          </a:p>
          <a:p>
            <a:r>
              <a:rPr lang="en-US" sz="2800" b="1" dirty="0"/>
              <a:t>Green Revolution (1970s)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More food production for a larger population using </a:t>
            </a:r>
            <a:r>
              <a:rPr lang="en-US" sz="2400" b="1" dirty="0">
                <a:solidFill>
                  <a:srgbClr val="C00000"/>
                </a:solidFill>
              </a:rPr>
              <a:t>pesticides and fertilizers</a:t>
            </a:r>
          </a:p>
          <a:p>
            <a:pPr lvl="1"/>
            <a:endParaRPr lang="en-US" sz="2400" b="1" dirty="0">
              <a:solidFill>
                <a:srgbClr val="FF0000"/>
              </a:solidFill>
            </a:endParaRPr>
          </a:p>
          <a:p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45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DD3FB3-AE44-4212-B9ED-F5054C223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89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D5A76B-F0EF-45FC-80E0-3E6372184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0678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3244</TotalTime>
  <Words>284</Words>
  <Application>Microsoft Office PowerPoint</Application>
  <PresentationFormat>On-screen Show (4:3)</PresentationFormat>
  <Paragraphs>78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Gill Sans MT</vt:lpstr>
      <vt:lpstr>Gallery</vt:lpstr>
      <vt:lpstr>Modern Challenges</vt:lpstr>
      <vt:lpstr>PowerPoint Presentation</vt:lpstr>
      <vt:lpstr>PowerPoint Presentation</vt:lpstr>
      <vt:lpstr>PowerPoint Presentation</vt:lpstr>
      <vt:lpstr>Modern Challenges</vt:lpstr>
      <vt:lpstr>PowerPoint Presentation</vt:lpstr>
      <vt:lpstr>Modern Challenges</vt:lpstr>
      <vt:lpstr>Modern Challenges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Modern Challenges</vt:lpstr>
      <vt:lpstr>PowerPoint Presentation</vt:lpstr>
      <vt:lpstr>PowerPoint Presentation</vt:lpstr>
      <vt:lpstr>PowerPoint Presentation</vt:lpstr>
      <vt:lpstr>Modern Challenges</vt:lpstr>
      <vt:lpstr>PowerPoint Presentation</vt:lpstr>
      <vt:lpstr>PowerPoint Presentation</vt:lpstr>
      <vt:lpstr>Modern Challenges</vt:lpstr>
      <vt:lpstr>PowerPoint Presentation</vt:lpstr>
      <vt:lpstr>PowerPoint Presentation</vt:lpstr>
    </vt:vector>
  </TitlesOfParts>
  <Company>nfboe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</dc:title>
  <dc:creator>ERIK OLANDER</dc:creator>
  <cp:lastModifiedBy>Tokio Marine Management</cp:lastModifiedBy>
  <cp:revision>46</cp:revision>
  <dcterms:created xsi:type="dcterms:W3CDTF">2012-03-21T11:44:56Z</dcterms:created>
  <dcterms:modified xsi:type="dcterms:W3CDTF">2019-05-09T14:15:09Z</dcterms:modified>
</cp:coreProperties>
</file>