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0" r:id="rId3"/>
    <p:sldId id="289" r:id="rId4"/>
    <p:sldId id="257" r:id="rId5"/>
    <p:sldId id="261" r:id="rId6"/>
    <p:sldId id="266" r:id="rId7"/>
    <p:sldId id="270" r:id="rId8"/>
    <p:sldId id="274" r:id="rId9"/>
    <p:sldId id="278" r:id="rId10"/>
    <p:sldId id="280" r:id="rId11"/>
    <p:sldId id="283" r:id="rId12"/>
    <p:sldId id="287" r:id="rId13"/>
    <p:sldId id="288" r:id="rId14"/>
  </p:sldIdLst>
  <p:sldSz cx="9144000" cy="6858000" type="screen4x3"/>
  <p:notesSz cx="6858000" cy="9199563"/>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33" d="100"/>
          <a:sy n="33" d="100"/>
        </p:scale>
        <p:origin x="-1733" y="-43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80CD268-EEAD-40DF-A328-76ED5F3C2EB5}" type="slidenum">
              <a:rPr lang="en-US" altLang="en-US"/>
              <a:pPr/>
              <a:t>‹#›</a:t>
            </a:fld>
            <a:endParaRPr lang="en-US" altLang="en-US"/>
          </a:p>
        </p:txBody>
      </p:sp>
    </p:spTree>
    <p:extLst>
      <p:ext uri="{BB962C8B-B14F-4D97-AF65-F5344CB8AC3E}">
        <p14:creationId xmlns:p14="http://schemas.microsoft.com/office/powerpoint/2010/main" val="1042609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AD97305-F0E5-4D0D-BB74-A8ED689F2529}" type="slidenum">
              <a:rPr lang="en-US" altLang="en-US"/>
              <a:pPr/>
              <a:t>‹#›</a:t>
            </a:fld>
            <a:endParaRPr lang="en-US" altLang="en-US"/>
          </a:p>
        </p:txBody>
      </p:sp>
    </p:spTree>
    <p:extLst>
      <p:ext uri="{BB962C8B-B14F-4D97-AF65-F5344CB8AC3E}">
        <p14:creationId xmlns:p14="http://schemas.microsoft.com/office/powerpoint/2010/main" val="1170908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CA2654C-AAD6-414E-8D60-F090C406F750}" type="slidenum">
              <a:rPr lang="en-US" altLang="en-US"/>
              <a:pPr/>
              <a:t>‹#›</a:t>
            </a:fld>
            <a:endParaRPr lang="en-US" altLang="en-US"/>
          </a:p>
        </p:txBody>
      </p:sp>
    </p:spTree>
    <p:extLst>
      <p:ext uri="{BB962C8B-B14F-4D97-AF65-F5344CB8AC3E}">
        <p14:creationId xmlns:p14="http://schemas.microsoft.com/office/powerpoint/2010/main" val="3506954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9EEBFF9-A724-412A-BEE3-D5C30340B052}" type="slidenum">
              <a:rPr lang="en-US" altLang="en-US"/>
              <a:pPr/>
              <a:t>‹#›</a:t>
            </a:fld>
            <a:endParaRPr lang="en-US" altLang="en-US"/>
          </a:p>
        </p:txBody>
      </p:sp>
    </p:spTree>
    <p:extLst>
      <p:ext uri="{BB962C8B-B14F-4D97-AF65-F5344CB8AC3E}">
        <p14:creationId xmlns:p14="http://schemas.microsoft.com/office/powerpoint/2010/main" val="2712191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321463FF-4E56-4003-9241-3ED598841BD7}" type="slidenum">
              <a:rPr lang="en-US" altLang="en-US"/>
              <a:pPr/>
              <a:t>‹#›</a:t>
            </a:fld>
            <a:endParaRPr lang="en-US" altLang="en-US"/>
          </a:p>
        </p:txBody>
      </p:sp>
    </p:spTree>
    <p:extLst>
      <p:ext uri="{BB962C8B-B14F-4D97-AF65-F5344CB8AC3E}">
        <p14:creationId xmlns:p14="http://schemas.microsoft.com/office/powerpoint/2010/main" val="266180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DF8D1377-7DC9-47DA-A014-C074EFD67933}" type="slidenum">
              <a:rPr lang="en-US" altLang="en-US"/>
              <a:pPr/>
              <a:t>‹#›</a:t>
            </a:fld>
            <a:endParaRPr lang="en-US" altLang="en-US"/>
          </a:p>
        </p:txBody>
      </p:sp>
    </p:spTree>
    <p:extLst>
      <p:ext uri="{BB962C8B-B14F-4D97-AF65-F5344CB8AC3E}">
        <p14:creationId xmlns:p14="http://schemas.microsoft.com/office/powerpoint/2010/main" val="716094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312327F-F321-4E7D-84B6-314F3418C725}" type="slidenum">
              <a:rPr lang="en-US" altLang="en-US"/>
              <a:pPr/>
              <a:t>‹#›</a:t>
            </a:fld>
            <a:endParaRPr lang="en-US" altLang="en-US"/>
          </a:p>
        </p:txBody>
      </p:sp>
    </p:spTree>
    <p:extLst>
      <p:ext uri="{BB962C8B-B14F-4D97-AF65-F5344CB8AC3E}">
        <p14:creationId xmlns:p14="http://schemas.microsoft.com/office/powerpoint/2010/main" val="890699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9A39C8A-10B3-43A1-8215-730916CEE99B}" type="slidenum">
              <a:rPr lang="en-US" altLang="en-US"/>
              <a:pPr/>
              <a:t>‹#›</a:t>
            </a:fld>
            <a:endParaRPr lang="en-US" altLang="en-US"/>
          </a:p>
        </p:txBody>
      </p:sp>
    </p:spTree>
    <p:extLst>
      <p:ext uri="{BB962C8B-B14F-4D97-AF65-F5344CB8AC3E}">
        <p14:creationId xmlns:p14="http://schemas.microsoft.com/office/powerpoint/2010/main" val="129625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85877720-4261-450E-A134-5F8F2BF9D3F9}" type="slidenum">
              <a:rPr lang="en-US" altLang="en-US"/>
              <a:pPr/>
              <a:t>‹#›</a:t>
            </a:fld>
            <a:endParaRPr lang="en-US" altLang="en-US"/>
          </a:p>
        </p:txBody>
      </p:sp>
    </p:spTree>
    <p:extLst>
      <p:ext uri="{BB962C8B-B14F-4D97-AF65-F5344CB8AC3E}">
        <p14:creationId xmlns:p14="http://schemas.microsoft.com/office/powerpoint/2010/main" val="3849240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2613A6A-9AB5-4486-AAB4-DC61AD410073}" type="slidenum">
              <a:rPr lang="en-US" altLang="en-US"/>
              <a:pPr/>
              <a:t>‹#›</a:t>
            </a:fld>
            <a:endParaRPr lang="en-US" altLang="en-US"/>
          </a:p>
        </p:txBody>
      </p:sp>
    </p:spTree>
    <p:extLst>
      <p:ext uri="{BB962C8B-B14F-4D97-AF65-F5344CB8AC3E}">
        <p14:creationId xmlns:p14="http://schemas.microsoft.com/office/powerpoint/2010/main" val="2636990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BA5AB2E-3EAD-46EA-8658-B975E62D3507}" type="slidenum">
              <a:rPr lang="en-US" altLang="en-US"/>
              <a:pPr/>
              <a:t>‹#›</a:t>
            </a:fld>
            <a:endParaRPr lang="en-US" altLang="en-US"/>
          </a:p>
        </p:txBody>
      </p:sp>
    </p:spTree>
    <p:extLst>
      <p:ext uri="{BB962C8B-B14F-4D97-AF65-F5344CB8AC3E}">
        <p14:creationId xmlns:p14="http://schemas.microsoft.com/office/powerpoint/2010/main" val="1613301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BBDB0AC-E2D4-478E-9B9A-7FCC8C16E396}" type="slidenum">
              <a:rPr lang="en-US" altLang="en-US"/>
              <a:pPr/>
              <a:t>‹#›</a:t>
            </a:fld>
            <a:endParaRPr lang="en-US" altLang="en-US"/>
          </a:p>
        </p:txBody>
      </p:sp>
    </p:spTree>
    <p:extLst>
      <p:ext uri="{BB962C8B-B14F-4D97-AF65-F5344CB8AC3E}">
        <p14:creationId xmlns:p14="http://schemas.microsoft.com/office/powerpoint/2010/main" val="539351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323F683D-0803-4FB3-AD67-5BA92468B37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youtube.com/watch?v=lfYCAWIP0nU"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Grp="1" noChangeArrowheads="1"/>
          </p:cNvSpPr>
          <p:nvPr>
            <p:ph type="title"/>
          </p:nvPr>
        </p:nvSpPr>
        <p:spPr/>
        <p:txBody>
          <a:bodyPr/>
          <a:lstStyle/>
          <a:p>
            <a:pPr eaLnBrk="1" hangingPunct="1"/>
            <a:r>
              <a:rPr lang="en-US" altLang="en-US" sz="3600" smtClean="0">
                <a:solidFill>
                  <a:srgbClr val="FFCC00"/>
                </a:solidFill>
              </a:rPr>
              <a:t>EIGHT </a:t>
            </a:r>
            <a:r>
              <a:rPr lang="en-US" altLang="en-US" sz="3600" smtClean="0">
                <a:solidFill>
                  <a:srgbClr val="FFCC00"/>
                </a:solidFill>
                <a:hlinkClick r:id="rId2"/>
              </a:rPr>
              <a:t>ENLIGHTENMENT</a:t>
            </a:r>
            <a:r>
              <a:rPr lang="en-US" altLang="en-US" sz="3600" smtClean="0">
                <a:solidFill>
                  <a:srgbClr val="FFCC00"/>
                </a:solidFill>
              </a:rPr>
              <a:t> THINKERS</a:t>
            </a:r>
          </a:p>
        </p:txBody>
      </p:sp>
      <p:sp>
        <p:nvSpPr>
          <p:cNvPr id="2051" name="Rectangle 6"/>
          <p:cNvSpPr>
            <a:spLocks noGrp="1" noChangeArrowheads="1"/>
          </p:cNvSpPr>
          <p:nvPr>
            <p:ph type="body" idx="1"/>
          </p:nvPr>
        </p:nvSpPr>
        <p:spPr>
          <a:xfrm>
            <a:off x="457200" y="1905000"/>
            <a:ext cx="8229600" cy="4648200"/>
          </a:xfrm>
        </p:spPr>
        <p:txBody>
          <a:bodyPr/>
          <a:lstStyle/>
          <a:p>
            <a:pPr marL="609600" indent="-609600" eaLnBrk="1" hangingPunct="1">
              <a:buFontTx/>
              <a:buAutoNum type="arabicPeriod"/>
              <a:defRPr/>
            </a:pPr>
            <a:r>
              <a:rPr lang="en-US" altLang="en-US" sz="2800" b="1" dirty="0" smtClean="0">
                <a:solidFill>
                  <a:srgbClr val="FF0000"/>
                </a:solidFill>
              </a:rPr>
              <a:t>Thomas Hobbes (1588 – 1679)</a:t>
            </a:r>
          </a:p>
          <a:p>
            <a:pPr marL="609600" indent="-609600" eaLnBrk="1" hangingPunct="1">
              <a:buFontTx/>
              <a:buAutoNum type="arabicPeriod"/>
              <a:defRPr/>
            </a:pPr>
            <a:r>
              <a:rPr lang="en-US" altLang="en-US" sz="2800" b="1" dirty="0" smtClean="0">
                <a:solidFill>
                  <a:schemeClr val="accent1">
                    <a:lumMod val="75000"/>
                  </a:schemeClr>
                </a:solidFill>
              </a:rPr>
              <a:t>John Locke (1632 – 1704)</a:t>
            </a:r>
          </a:p>
          <a:p>
            <a:pPr marL="609600" indent="-609600" eaLnBrk="1" hangingPunct="1">
              <a:buFontTx/>
              <a:buAutoNum type="arabicPeriod"/>
              <a:defRPr/>
            </a:pPr>
            <a:r>
              <a:rPr lang="en-US" altLang="en-US" sz="2800" b="1" dirty="0" smtClean="0">
                <a:solidFill>
                  <a:srgbClr val="FFCC00"/>
                </a:solidFill>
              </a:rPr>
              <a:t>Jean-Jacques Rousseau (1712 – 1778)</a:t>
            </a:r>
          </a:p>
          <a:p>
            <a:pPr marL="609600" indent="-609600" eaLnBrk="1" hangingPunct="1">
              <a:buFontTx/>
              <a:buAutoNum type="arabicPeriod"/>
              <a:defRPr/>
            </a:pPr>
            <a:r>
              <a:rPr lang="en-US" altLang="en-US" sz="2800" b="1" dirty="0" smtClean="0">
                <a:solidFill>
                  <a:schemeClr val="bg1"/>
                </a:solidFill>
              </a:rPr>
              <a:t>Baron de Montesquieu (1689 – 1755)</a:t>
            </a:r>
          </a:p>
          <a:p>
            <a:pPr marL="609600" indent="-609600" eaLnBrk="1" hangingPunct="1">
              <a:buFontTx/>
              <a:buAutoNum type="arabicPeriod"/>
              <a:defRPr/>
            </a:pPr>
            <a:r>
              <a:rPr lang="en-US" altLang="en-US" sz="2800" b="1" dirty="0" smtClean="0">
                <a:solidFill>
                  <a:srgbClr val="7030A0"/>
                </a:solidFill>
              </a:rPr>
              <a:t>Voltaire (1694 – 1778)</a:t>
            </a:r>
          </a:p>
          <a:p>
            <a:pPr marL="609600" indent="-609600" eaLnBrk="1" hangingPunct="1">
              <a:buFontTx/>
              <a:buAutoNum type="arabicPeriod"/>
              <a:defRPr/>
            </a:pPr>
            <a:r>
              <a:rPr lang="en-US" altLang="en-US" sz="2800" b="1" dirty="0" smtClean="0">
                <a:solidFill>
                  <a:schemeClr val="tx1">
                    <a:lumMod val="65000"/>
                    <a:lumOff val="35000"/>
                  </a:schemeClr>
                </a:solidFill>
              </a:rPr>
              <a:t>Denis Diderot (1713 – 1784)</a:t>
            </a:r>
          </a:p>
          <a:p>
            <a:pPr marL="609600" indent="-609600" eaLnBrk="1" hangingPunct="1">
              <a:buFontTx/>
              <a:buAutoNum type="arabicPeriod"/>
              <a:defRPr/>
            </a:pPr>
            <a:r>
              <a:rPr lang="en-US" altLang="en-US" sz="2800" b="1" dirty="0" smtClean="0">
                <a:solidFill>
                  <a:srgbClr val="FF66FF"/>
                </a:solidFill>
              </a:rPr>
              <a:t>Mary Wollstonecraft (1759 – 1797)*</a:t>
            </a:r>
          </a:p>
          <a:p>
            <a:pPr marL="609600" indent="-609600" eaLnBrk="1" hangingPunct="1">
              <a:buFontTx/>
              <a:buAutoNum type="arabicPeriod"/>
              <a:defRPr/>
            </a:pPr>
            <a:r>
              <a:rPr lang="en-US" altLang="en-US" sz="2800" b="1" dirty="0" smtClean="0">
                <a:solidFill>
                  <a:srgbClr val="00B050"/>
                </a:solidFill>
              </a:rPr>
              <a:t>Adam Smith (1723 – 1790)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anim calcmode="lin" valueType="num">
                                      <p:cBhvr additive="base">
                                        <p:cTn id="7" dur="500" fill="hold"/>
                                        <p:tgtEl>
                                          <p:spTgt spid="20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5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51">
                                            <p:txEl>
                                              <p:pRg st="1" end="1"/>
                                            </p:txEl>
                                          </p:spTgt>
                                        </p:tgtEl>
                                        <p:attrNameLst>
                                          <p:attrName>style.visibility</p:attrName>
                                        </p:attrNameLst>
                                      </p:cBhvr>
                                      <p:to>
                                        <p:strVal val="visible"/>
                                      </p:to>
                                    </p:set>
                                    <p:anim calcmode="lin" valueType="num">
                                      <p:cBhvr additive="base">
                                        <p:cTn id="11" dur="500" fill="hold"/>
                                        <p:tgtEl>
                                          <p:spTgt spid="205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0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2051">
                                            <p:txEl>
                                              <p:pRg st="2" end="2"/>
                                            </p:txEl>
                                          </p:spTgt>
                                        </p:tgtEl>
                                        <p:attrNameLst>
                                          <p:attrName>style.visibility</p:attrName>
                                        </p:attrNameLst>
                                      </p:cBhvr>
                                      <p:to>
                                        <p:strVal val="visible"/>
                                      </p:to>
                                    </p:set>
                                    <p:anim calcmode="lin" valueType="num">
                                      <p:cBhvr additive="base">
                                        <p:cTn id="17" dur="500" fill="hold"/>
                                        <p:tgtEl>
                                          <p:spTgt spid="2051">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051">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051">
                                            <p:txEl>
                                              <p:pRg st="3" end="3"/>
                                            </p:txEl>
                                          </p:spTgt>
                                        </p:tgtEl>
                                        <p:attrNameLst>
                                          <p:attrName>style.visibility</p:attrName>
                                        </p:attrNameLst>
                                      </p:cBhvr>
                                      <p:to>
                                        <p:strVal val="visible"/>
                                      </p:to>
                                    </p:set>
                                    <p:anim calcmode="lin" valueType="num">
                                      <p:cBhvr additive="base">
                                        <p:cTn id="21" dur="500" fill="hold"/>
                                        <p:tgtEl>
                                          <p:spTgt spid="2051">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05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2051">
                                            <p:txEl>
                                              <p:pRg st="4" end="4"/>
                                            </p:txEl>
                                          </p:spTgt>
                                        </p:tgtEl>
                                        <p:attrNameLst>
                                          <p:attrName>style.visibility</p:attrName>
                                        </p:attrNameLst>
                                      </p:cBhvr>
                                      <p:to>
                                        <p:strVal val="visible"/>
                                      </p:to>
                                    </p:set>
                                    <p:anim calcmode="lin" valueType="num">
                                      <p:cBhvr additive="base">
                                        <p:cTn id="27" dur="500" fill="hold"/>
                                        <p:tgtEl>
                                          <p:spTgt spid="2051">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051">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051">
                                            <p:txEl>
                                              <p:pRg st="5" end="5"/>
                                            </p:txEl>
                                          </p:spTgt>
                                        </p:tgtEl>
                                        <p:attrNameLst>
                                          <p:attrName>style.visibility</p:attrName>
                                        </p:attrNameLst>
                                      </p:cBhvr>
                                      <p:to>
                                        <p:strVal val="visible"/>
                                      </p:to>
                                    </p:set>
                                    <p:anim calcmode="lin" valueType="num">
                                      <p:cBhvr additive="base">
                                        <p:cTn id="31" dur="500" fill="hold"/>
                                        <p:tgtEl>
                                          <p:spTgt spid="2051">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05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051">
                                            <p:txEl>
                                              <p:pRg st="6" end="6"/>
                                            </p:txEl>
                                          </p:spTgt>
                                        </p:tgtEl>
                                        <p:attrNameLst>
                                          <p:attrName>style.visibility</p:attrName>
                                        </p:attrNameLst>
                                      </p:cBhvr>
                                      <p:to>
                                        <p:strVal val="visible"/>
                                      </p:to>
                                    </p:set>
                                    <p:anim calcmode="lin" valueType="num">
                                      <p:cBhvr additive="base">
                                        <p:cTn id="37" dur="500" fill="hold"/>
                                        <p:tgtEl>
                                          <p:spTgt spid="2051">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051">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051">
                                            <p:txEl>
                                              <p:pRg st="7" end="7"/>
                                            </p:txEl>
                                          </p:spTgt>
                                        </p:tgtEl>
                                        <p:attrNameLst>
                                          <p:attrName>style.visibility</p:attrName>
                                        </p:attrNameLst>
                                      </p:cBhvr>
                                      <p:to>
                                        <p:strVal val="visible"/>
                                      </p:to>
                                    </p:set>
                                    <p:anim calcmode="lin" valueType="num">
                                      <p:cBhvr additive="base">
                                        <p:cTn id="41" dur="500" fill="hold"/>
                                        <p:tgtEl>
                                          <p:spTgt spid="2051">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05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altLang="en-US" smtClean="0">
                <a:solidFill>
                  <a:schemeClr val="bg1"/>
                </a:solidFill>
              </a:rPr>
              <a:t>LETS REVIEW…</a:t>
            </a:r>
          </a:p>
        </p:txBody>
      </p:sp>
      <p:sp>
        <p:nvSpPr>
          <p:cNvPr id="3" name="Content Placeholder 2"/>
          <p:cNvSpPr>
            <a:spLocks noGrp="1"/>
          </p:cNvSpPr>
          <p:nvPr>
            <p:ph idx="1"/>
          </p:nvPr>
        </p:nvSpPr>
        <p:spPr>
          <a:xfrm>
            <a:off x="152400" y="1600200"/>
            <a:ext cx="8839200" cy="4525963"/>
          </a:xfrm>
        </p:spPr>
        <p:txBody>
          <a:bodyPr/>
          <a:lstStyle/>
          <a:p>
            <a:r>
              <a:rPr lang="en-US" altLang="en-US" sz="4000" smtClean="0">
                <a:solidFill>
                  <a:schemeClr val="bg1"/>
                </a:solidFill>
              </a:rPr>
              <a:t>What does absolutism mean? </a:t>
            </a:r>
          </a:p>
          <a:p>
            <a:r>
              <a:rPr lang="en-US" altLang="en-US" sz="4000" smtClean="0">
                <a:solidFill>
                  <a:schemeClr val="bg1"/>
                </a:solidFill>
              </a:rPr>
              <a:t>What is divine right?</a:t>
            </a:r>
          </a:p>
          <a:p>
            <a:r>
              <a:rPr lang="en-US" altLang="en-US" sz="4000" smtClean="0">
                <a:solidFill>
                  <a:schemeClr val="bg1"/>
                </a:solidFill>
              </a:rPr>
              <a:t>What was the Scientific Revolution?</a:t>
            </a:r>
          </a:p>
          <a:p>
            <a:r>
              <a:rPr lang="en-US" altLang="en-US" sz="4000" smtClean="0">
                <a:solidFill>
                  <a:schemeClr val="bg1"/>
                </a:solidFill>
              </a:rPr>
              <a:t>List two scientific revolutionists &amp; their accomplishments.</a:t>
            </a:r>
          </a:p>
          <a:p>
            <a:r>
              <a:rPr lang="en-US" altLang="en-US" sz="4000" smtClean="0">
                <a:solidFill>
                  <a:schemeClr val="bg1"/>
                </a:solidFill>
              </a:rPr>
              <a:t>What was the Enlightenment? </a:t>
            </a:r>
          </a:p>
          <a:p>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additive="base">
                                        <p:cTn id="3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p:cNvSpPr>
            <a:spLocks noGrp="1" noChangeArrowheads="1"/>
          </p:cNvSpPr>
          <p:nvPr>
            <p:ph type="title"/>
          </p:nvPr>
        </p:nvSpPr>
        <p:spPr/>
        <p:txBody>
          <a:bodyPr/>
          <a:lstStyle/>
          <a:p>
            <a:pPr eaLnBrk="1" hangingPunct="1"/>
            <a:r>
              <a:rPr lang="en-US" altLang="en-US" sz="3600" smtClean="0">
                <a:solidFill>
                  <a:srgbClr val="FFCC00"/>
                </a:solidFill>
              </a:rPr>
              <a:t>EIGHT ENLIGHTENMENT THINKERS</a:t>
            </a:r>
          </a:p>
        </p:txBody>
      </p:sp>
      <p:sp>
        <p:nvSpPr>
          <p:cNvPr id="2051" name="Rectangle 6"/>
          <p:cNvSpPr>
            <a:spLocks noGrp="1" noChangeArrowheads="1"/>
          </p:cNvSpPr>
          <p:nvPr>
            <p:ph type="body" idx="1"/>
          </p:nvPr>
        </p:nvSpPr>
        <p:spPr>
          <a:xfrm>
            <a:off x="381000" y="1828800"/>
            <a:ext cx="8229600" cy="4648200"/>
          </a:xfrm>
        </p:spPr>
        <p:txBody>
          <a:bodyPr/>
          <a:lstStyle/>
          <a:p>
            <a:pPr marL="0" indent="0" eaLnBrk="1" hangingPunct="1">
              <a:buFontTx/>
              <a:buNone/>
            </a:pPr>
            <a:r>
              <a:rPr lang="en-US" altLang="en-US" sz="2800" b="1" dirty="0" smtClean="0">
                <a:solidFill>
                  <a:srgbClr val="00B0F0"/>
                </a:solidFill>
              </a:rPr>
              <a:t>TODAYS COLOR IS </a:t>
            </a:r>
            <a:r>
              <a:rPr lang="en-US" altLang="en-US" sz="2800" b="1" dirty="0" smtClean="0">
                <a:solidFill>
                  <a:schemeClr val="bg1"/>
                </a:solidFill>
              </a:rPr>
              <a:t>WHITE!</a:t>
            </a:r>
          </a:p>
          <a:p>
            <a:pPr marL="0" indent="0" eaLnBrk="1" hangingPunct="1">
              <a:buFontTx/>
              <a:buNone/>
            </a:pPr>
            <a:r>
              <a:rPr lang="en-US" altLang="en-US" sz="2800" b="1" dirty="0" smtClean="0">
                <a:solidFill>
                  <a:srgbClr val="00B0F0"/>
                </a:solidFill>
              </a:rPr>
              <a:t>IF IT IS </a:t>
            </a:r>
            <a:r>
              <a:rPr lang="en-US" altLang="en-US" sz="2800" b="1" dirty="0" smtClean="0">
                <a:solidFill>
                  <a:schemeClr val="bg1"/>
                </a:solidFill>
              </a:rPr>
              <a:t>WHITE, </a:t>
            </a:r>
            <a:r>
              <a:rPr lang="en-US" altLang="en-US" sz="2800" b="1" dirty="0" smtClean="0">
                <a:solidFill>
                  <a:schemeClr val="bg1"/>
                </a:solidFill>
              </a:rPr>
              <a:t>It’s time to WRITE</a:t>
            </a:r>
            <a:endParaRPr lang="en-US" altLang="en-US" sz="2800" b="1" dirty="0" smtClean="0">
              <a:solidFill>
                <a:srgbClr val="00B0F0"/>
              </a:solidFill>
            </a:endParaRPr>
          </a:p>
          <a:p>
            <a:pPr marL="0" indent="0" eaLnBrk="1" hangingPunct="1">
              <a:buFontTx/>
              <a:buNone/>
            </a:pPr>
            <a:endParaRPr lang="en-US" altLang="en-US" sz="2800" b="1" dirty="0" smtClean="0">
              <a:solidFill>
                <a:srgbClr val="FF0000"/>
              </a:solidFill>
            </a:endParaRPr>
          </a:p>
          <a:p>
            <a:pPr marL="0" indent="0" eaLnBrk="1" hangingPunct="1">
              <a:buFontTx/>
              <a:buNone/>
            </a:pPr>
            <a:r>
              <a:rPr lang="en-US" altLang="en-US" sz="2800" b="1" dirty="0" smtClean="0">
                <a:solidFill>
                  <a:srgbClr val="00B0F0"/>
                </a:solidFill>
              </a:rPr>
              <a:t>IF  ANY OTHER COLOR IS REPRESENTED, IT IS OPTIONAL AND YOU CAN RECORD IT AT A LATER </a:t>
            </a:r>
            <a:r>
              <a:rPr lang="en-US" altLang="en-US" sz="2800" b="1" dirty="0" smtClean="0">
                <a:solidFill>
                  <a:srgbClr val="00B0F0"/>
                </a:solidFill>
              </a:rPr>
              <a:t>DATE by going to the website and reviewing the slides.</a:t>
            </a:r>
            <a:endParaRPr lang="en-US" altLang="en-US" sz="2800" b="1" dirty="0" smtClean="0">
              <a:solidFill>
                <a:srgbClr val="00B0F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anim calcmode="lin" valueType="num">
                                      <p:cBhvr additive="base">
                                        <p:cTn id="7" dur="500" fill="hold"/>
                                        <p:tgtEl>
                                          <p:spTgt spid="20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051">
                                            <p:txEl>
                                              <p:pRg st="1" end="1"/>
                                            </p:txEl>
                                          </p:spTgt>
                                        </p:tgtEl>
                                        <p:attrNameLst>
                                          <p:attrName>style.visibility</p:attrName>
                                        </p:attrNameLst>
                                      </p:cBhvr>
                                      <p:to>
                                        <p:strVal val="visible"/>
                                      </p:to>
                                    </p:set>
                                    <p:anim calcmode="lin" valueType="num">
                                      <p:cBhvr additive="base">
                                        <p:cTn id="13" dur="500" fill="hold"/>
                                        <p:tgtEl>
                                          <p:spTgt spid="205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051">
                                            <p:txEl>
                                              <p:pRg st="3" end="3"/>
                                            </p:txEl>
                                          </p:spTgt>
                                        </p:tgtEl>
                                        <p:attrNameLst>
                                          <p:attrName>style.visibility</p:attrName>
                                        </p:attrNameLst>
                                      </p:cBhvr>
                                      <p:to>
                                        <p:strVal val="visible"/>
                                      </p:to>
                                    </p:set>
                                    <p:anim calcmode="lin" valueType="num">
                                      <p:cBhvr additive="base">
                                        <p:cTn id="19" dur="500" fill="hold"/>
                                        <p:tgtEl>
                                          <p:spTgt spid="205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5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sz="4000" smtClean="0">
                <a:solidFill>
                  <a:srgbClr val="FFCC00"/>
                </a:solidFill>
              </a:rPr>
              <a:t>THOMAS HOBBES </a:t>
            </a:r>
          </a:p>
        </p:txBody>
      </p:sp>
      <p:sp>
        <p:nvSpPr>
          <p:cNvPr id="3075" name="Rectangle 3"/>
          <p:cNvSpPr>
            <a:spLocks noGrp="1" noChangeArrowheads="1"/>
          </p:cNvSpPr>
          <p:nvPr>
            <p:ph type="body" idx="1"/>
          </p:nvPr>
        </p:nvSpPr>
        <p:spPr>
          <a:xfrm>
            <a:off x="30163" y="1295400"/>
            <a:ext cx="4846637" cy="4525963"/>
          </a:xfrm>
        </p:spPr>
        <p:txBody>
          <a:bodyPr/>
          <a:lstStyle/>
          <a:p>
            <a:pPr eaLnBrk="1" hangingPunct="1"/>
            <a:r>
              <a:rPr lang="en-US" altLang="en-US" sz="2400" dirty="0" smtClean="0">
                <a:solidFill>
                  <a:schemeClr val="bg1"/>
                </a:solidFill>
              </a:rPr>
              <a:t>view of human nature was negative, or pessimistic.</a:t>
            </a:r>
          </a:p>
          <a:p>
            <a:pPr eaLnBrk="1" hangingPunct="1"/>
            <a:r>
              <a:rPr lang="en-US" altLang="en-US" sz="2400" dirty="0" smtClean="0">
                <a:solidFill>
                  <a:schemeClr val="bg1"/>
                </a:solidFill>
              </a:rPr>
              <a:t>Beliefs about people:</a:t>
            </a:r>
          </a:p>
          <a:p>
            <a:pPr lvl="1" eaLnBrk="1" hangingPunct="1"/>
            <a:r>
              <a:rPr lang="en-US" altLang="en-US" sz="2000" dirty="0" smtClean="0">
                <a:solidFill>
                  <a:schemeClr val="bg1"/>
                </a:solidFill>
              </a:rPr>
              <a:t> cruel, greedy &amp; selfish.</a:t>
            </a:r>
          </a:p>
          <a:p>
            <a:pPr lvl="1" eaLnBrk="1" hangingPunct="1"/>
            <a:r>
              <a:rPr lang="en-US" altLang="en-US" sz="2400" dirty="0" smtClean="0">
                <a:solidFill>
                  <a:schemeClr val="bg1"/>
                </a:solidFill>
              </a:rPr>
              <a:t>needed to enter into a </a:t>
            </a:r>
            <a:r>
              <a:rPr lang="en-US" altLang="en-US" sz="2400" b="1" i="1" u="sng" dirty="0" smtClean="0">
                <a:solidFill>
                  <a:schemeClr val="bg1"/>
                </a:solidFill>
              </a:rPr>
              <a:t>social contract</a:t>
            </a:r>
            <a:r>
              <a:rPr lang="en-US" altLang="en-US" sz="2400" i="1" u="sng" dirty="0" smtClean="0">
                <a:solidFill>
                  <a:schemeClr val="bg1"/>
                </a:solidFill>
              </a:rPr>
              <a:t>:</a:t>
            </a:r>
          </a:p>
          <a:p>
            <a:pPr lvl="2" eaLnBrk="1" hangingPunct="1"/>
            <a:r>
              <a:rPr lang="en-US" altLang="en-US" sz="2000" i="1" u="sng" dirty="0" smtClean="0">
                <a:solidFill>
                  <a:schemeClr val="bg1"/>
                </a:solidFill>
              </a:rPr>
              <a:t>give up freedom for the safety of organized society. </a:t>
            </a:r>
            <a:br>
              <a:rPr lang="en-US" altLang="en-US" sz="2000" i="1" u="sng" dirty="0" smtClean="0">
                <a:solidFill>
                  <a:schemeClr val="bg1"/>
                </a:solidFill>
              </a:rPr>
            </a:br>
            <a:endParaRPr lang="en-US" altLang="en-US" sz="2400" dirty="0" smtClean="0">
              <a:solidFill>
                <a:srgbClr val="FFCC00"/>
              </a:solidFill>
            </a:endParaRPr>
          </a:p>
          <a:p>
            <a:pPr eaLnBrk="1" hangingPunct="1"/>
            <a:r>
              <a:rPr lang="en-US" altLang="en-US" sz="2400" i="1" dirty="0" smtClean="0">
                <a:solidFill>
                  <a:srgbClr val="00B0F0"/>
                </a:solidFill>
              </a:rPr>
              <a:t>EX=a powerful government like an “</a:t>
            </a:r>
            <a:r>
              <a:rPr lang="en-US" altLang="en-US" sz="2400" b="1" i="1" dirty="0" smtClean="0">
                <a:solidFill>
                  <a:srgbClr val="00B0F0"/>
                </a:solidFill>
              </a:rPr>
              <a:t>absolute monarchy” </a:t>
            </a:r>
            <a:r>
              <a:rPr lang="en-US" altLang="en-US" sz="2400" i="1" dirty="0" smtClean="0">
                <a:solidFill>
                  <a:srgbClr val="00B0F0"/>
                </a:solidFill>
              </a:rPr>
              <a:t>was best for society – it would impose order and compel obedience. (book: </a:t>
            </a:r>
            <a:r>
              <a:rPr lang="en-US" altLang="en-US" sz="2400" i="1" dirty="0" smtClean="0">
                <a:solidFill>
                  <a:schemeClr val="bg1"/>
                </a:solidFill>
              </a:rPr>
              <a:t>Leviathan</a:t>
            </a:r>
            <a:r>
              <a:rPr lang="en-US" altLang="en-US" sz="2400" i="1" dirty="0" smtClean="0">
                <a:solidFill>
                  <a:srgbClr val="00B0F0"/>
                </a:solidFill>
              </a:rPr>
              <a:t>)</a:t>
            </a:r>
          </a:p>
        </p:txBody>
      </p:sp>
      <p:pic>
        <p:nvPicPr>
          <p:cNvPr id="512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430338"/>
            <a:ext cx="4022725" cy="420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TextBox 3"/>
          <p:cNvSpPr txBox="1">
            <a:spLocks noChangeArrowheads="1"/>
          </p:cNvSpPr>
          <p:nvPr/>
        </p:nvSpPr>
        <p:spPr bwMode="auto">
          <a:xfrm>
            <a:off x="5105399" y="5821363"/>
            <a:ext cx="40361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b="1" i="1" dirty="0" smtClean="0">
                <a:solidFill>
                  <a:schemeClr val="bg1"/>
                </a:solidFill>
              </a:rPr>
              <a:t>“Life is Nasty, Brutish, and Short.” </a:t>
            </a:r>
            <a:endParaRPr lang="en-US" altLang="en-US" b="1" i="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wipe(down)">
                                      <p:cBhvr>
                                        <p:cTn id="7" dur="500"/>
                                        <p:tgtEl>
                                          <p:spTgt spid="30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075">
                                            <p:txEl>
                                              <p:pRg st="1" end="1"/>
                                            </p:txEl>
                                          </p:spTgt>
                                        </p:tgtEl>
                                        <p:attrNameLst>
                                          <p:attrName>style.visibility</p:attrName>
                                        </p:attrNameLst>
                                      </p:cBhvr>
                                      <p:to>
                                        <p:strVal val="visible"/>
                                      </p:to>
                                    </p:set>
                                    <p:animEffect transition="in" filter="wipe(down)">
                                      <p:cBhvr>
                                        <p:cTn id="12" dur="500"/>
                                        <p:tgtEl>
                                          <p:spTgt spid="3075">
                                            <p:txEl>
                                              <p:pRg st="1" end="1"/>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3075">
                                            <p:txEl>
                                              <p:pRg st="2" end="2"/>
                                            </p:txEl>
                                          </p:spTgt>
                                        </p:tgtEl>
                                        <p:attrNameLst>
                                          <p:attrName>style.visibility</p:attrName>
                                        </p:attrNameLst>
                                      </p:cBhvr>
                                      <p:to>
                                        <p:strVal val="visible"/>
                                      </p:to>
                                    </p:set>
                                    <p:animEffect transition="in" filter="wipe(down)">
                                      <p:cBhvr>
                                        <p:cTn id="15" dur="500"/>
                                        <p:tgtEl>
                                          <p:spTgt spid="3075">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075">
                                            <p:txEl>
                                              <p:pRg st="3" end="3"/>
                                            </p:txEl>
                                          </p:spTgt>
                                        </p:tgtEl>
                                        <p:attrNameLst>
                                          <p:attrName>style.visibility</p:attrName>
                                        </p:attrNameLst>
                                      </p:cBhvr>
                                      <p:to>
                                        <p:strVal val="visible"/>
                                      </p:to>
                                    </p:set>
                                    <p:animEffect transition="in" filter="wipe(down)">
                                      <p:cBhvr>
                                        <p:cTn id="18" dur="500"/>
                                        <p:tgtEl>
                                          <p:spTgt spid="3075">
                                            <p:txEl>
                                              <p:pRg st="3" end="3"/>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3075">
                                            <p:txEl>
                                              <p:pRg st="4" end="4"/>
                                            </p:txEl>
                                          </p:spTgt>
                                        </p:tgtEl>
                                        <p:attrNameLst>
                                          <p:attrName>style.visibility</p:attrName>
                                        </p:attrNameLst>
                                      </p:cBhvr>
                                      <p:to>
                                        <p:strVal val="visible"/>
                                      </p:to>
                                    </p:set>
                                    <p:animEffect transition="in" filter="wipe(down)">
                                      <p:cBhvr>
                                        <p:cTn id="21" dur="500"/>
                                        <p:tgtEl>
                                          <p:spTgt spid="3075">
                                            <p:txEl>
                                              <p:pRg st="4" end="4"/>
                                            </p:txEl>
                                          </p:spTgt>
                                        </p:tgtEl>
                                      </p:cBhvr>
                                    </p:animEffect>
                                  </p:childTnLst>
                                </p:cTn>
                              </p:par>
                              <p:par>
                                <p:cTn id="22" presetID="2" presetClass="entr" presetSubtype="4" fill="hold" nodeType="withEffect">
                                  <p:stCondLst>
                                    <p:cond delay="0"/>
                                  </p:stCondLst>
                                  <p:childTnLst>
                                    <p:set>
                                      <p:cBhvr>
                                        <p:cTn id="23" dur="1" fill="hold">
                                          <p:stCondLst>
                                            <p:cond delay="0"/>
                                          </p:stCondLst>
                                        </p:cTn>
                                        <p:tgtEl>
                                          <p:spTgt spid="3075">
                                            <p:txEl>
                                              <p:pRg st="5" end="5"/>
                                            </p:txEl>
                                          </p:spTgt>
                                        </p:tgtEl>
                                        <p:attrNameLst>
                                          <p:attrName>style.visibility</p:attrName>
                                        </p:attrNameLst>
                                      </p:cBhvr>
                                      <p:to>
                                        <p:strVal val="visible"/>
                                      </p:to>
                                    </p:set>
                                    <p:anim calcmode="lin" valueType="num">
                                      <p:cBhvr additive="base">
                                        <p:cTn id="24" dur="500" fill="hold"/>
                                        <p:tgtEl>
                                          <p:spTgt spid="3075">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07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639762"/>
          </a:xfrm>
        </p:spPr>
        <p:txBody>
          <a:bodyPr/>
          <a:lstStyle/>
          <a:p>
            <a:pPr eaLnBrk="1" hangingPunct="1"/>
            <a:r>
              <a:rPr lang="en-US" altLang="en-US" sz="3600" smtClean="0">
                <a:solidFill>
                  <a:srgbClr val="FFCC00"/>
                </a:solidFill>
              </a:rPr>
              <a:t>JOHN LOCKE</a:t>
            </a:r>
          </a:p>
        </p:txBody>
      </p:sp>
      <p:sp>
        <p:nvSpPr>
          <p:cNvPr id="7171" name="Rectangle 3"/>
          <p:cNvSpPr>
            <a:spLocks noGrp="1" noChangeArrowheads="1"/>
          </p:cNvSpPr>
          <p:nvPr>
            <p:ph type="body" idx="1"/>
          </p:nvPr>
        </p:nvSpPr>
        <p:spPr>
          <a:xfrm>
            <a:off x="0" y="933450"/>
            <a:ext cx="5510213" cy="5924550"/>
          </a:xfrm>
        </p:spPr>
        <p:txBody>
          <a:bodyPr/>
          <a:lstStyle/>
          <a:p>
            <a:pPr eaLnBrk="1" hangingPunct="1"/>
            <a:r>
              <a:rPr lang="en-US" altLang="en-US" sz="2400" dirty="0" smtClean="0">
                <a:solidFill>
                  <a:schemeClr val="bg1"/>
                </a:solidFill>
              </a:rPr>
              <a:t>Believed in: </a:t>
            </a:r>
          </a:p>
          <a:p>
            <a:pPr lvl="1" eaLnBrk="1" hangingPunct="1"/>
            <a:r>
              <a:rPr lang="en-US" altLang="en-US" u="sng" dirty="0" smtClean="0">
                <a:solidFill>
                  <a:srgbClr val="FFC000"/>
                </a:solidFill>
              </a:rPr>
              <a:t>natural laws</a:t>
            </a:r>
            <a:r>
              <a:rPr lang="en-US" altLang="en-US" dirty="0" smtClean="0">
                <a:solidFill>
                  <a:srgbClr val="FFC000"/>
                </a:solidFill>
              </a:rPr>
              <a:t> and</a:t>
            </a:r>
            <a:r>
              <a:rPr lang="en-US" altLang="en-US" b="1" u="sng" dirty="0" smtClean="0">
                <a:solidFill>
                  <a:srgbClr val="FFC000"/>
                </a:solidFill>
              </a:rPr>
              <a:t> rights</a:t>
            </a:r>
            <a:r>
              <a:rPr lang="en-US" altLang="en-US" dirty="0" smtClean="0">
                <a:solidFill>
                  <a:srgbClr val="FFC000"/>
                </a:solidFill>
              </a:rPr>
              <a:t>. </a:t>
            </a:r>
          </a:p>
          <a:p>
            <a:pPr lvl="1" eaLnBrk="1" hangingPunct="1"/>
            <a:r>
              <a:rPr lang="en-US" altLang="en-US" dirty="0" smtClean="0">
                <a:solidFill>
                  <a:schemeClr val="bg1"/>
                </a:solidFill>
              </a:rPr>
              <a:t>At birth=</a:t>
            </a:r>
            <a:r>
              <a:rPr lang="en-US" altLang="en-US" i="1" u="sng" dirty="0" smtClean="0">
                <a:solidFill>
                  <a:schemeClr val="bg1"/>
                </a:solidFill>
              </a:rPr>
              <a:t>tabula rasa</a:t>
            </a:r>
            <a:r>
              <a:rPr lang="en-US" altLang="en-US" dirty="0" smtClean="0">
                <a:solidFill>
                  <a:schemeClr val="bg1"/>
                </a:solidFill>
              </a:rPr>
              <a:t>, a blank slate. </a:t>
            </a:r>
            <a:endParaRPr lang="en-US" altLang="en-US" dirty="0" smtClean="0">
              <a:solidFill>
                <a:srgbClr val="FFCC00"/>
              </a:solidFill>
            </a:endParaRPr>
          </a:p>
          <a:p>
            <a:pPr lvl="1" eaLnBrk="1" hangingPunct="1"/>
            <a:r>
              <a:rPr lang="en-US" altLang="en-US" dirty="0" smtClean="0">
                <a:solidFill>
                  <a:schemeClr val="bg1"/>
                </a:solidFill>
              </a:rPr>
              <a:t>people have the </a:t>
            </a:r>
            <a:r>
              <a:rPr lang="en-US" altLang="en-US" b="1" i="1" u="sng" dirty="0" smtClean="0">
                <a:solidFill>
                  <a:schemeClr val="bg1"/>
                </a:solidFill>
              </a:rPr>
              <a:t>right to life, liberty, and property. </a:t>
            </a:r>
          </a:p>
          <a:p>
            <a:pPr lvl="1" eaLnBrk="1" hangingPunct="1"/>
            <a:r>
              <a:rPr lang="en-US" altLang="en-US" dirty="0" smtClean="0">
                <a:solidFill>
                  <a:srgbClr val="FFC000"/>
                </a:solidFill>
              </a:rPr>
              <a:t>Those in charge=</a:t>
            </a:r>
            <a:r>
              <a:rPr lang="en-US" altLang="en-US" b="1" dirty="0" smtClean="0">
                <a:solidFill>
                  <a:srgbClr val="FFC000"/>
                </a:solidFill>
              </a:rPr>
              <a:t>obligation to protect the natural rights of the people it governs.</a:t>
            </a:r>
            <a:endParaRPr lang="en-US" altLang="en-US" dirty="0" smtClean="0">
              <a:solidFill>
                <a:srgbClr val="FFC000"/>
              </a:solidFill>
            </a:endParaRPr>
          </a:p>
          <a:p>
            <a:pPr lvl="1" eaLnBrk="1" hangingPunct="1"/>
            <a:r>
              <a:rPr lang="en-US" altLang="en-US" b="1" dirty="0" smtClean="0">
                <a:solidFill>
                  <a:schemeClr val="bg1"/>
                </a:solidFill>
              </a:rPr>
              <a:t>best government has limited power</a:t>
            </a:r>
          </a:p>
          <a:p>
            <a:pPr eaLnBrk="1" hangingPunct="1"/>
            <a:endParaRPr lang="en-US" altLang="en-US" sz="2400" b="1" dirty="0" smtClean="0">
              <a:solidFill>
                <a:schemeClr val="bg1"/>
              </a:solidFill>
            </a:endParaRPr>
          </a:p>
          <a:p>
            <a:pPr eaLnBrk="1" hangingPunct="1">
              <a:buFontTx/>
              <a:buNone/>
            </a:pPr>
            <a:endParaRPr lang="en-US" altLang="en-US" sz="2400" dirty="0" smtClean="0">
              <a:solidFill>
                <a:srgbClr val="FFCC00"/>
              </a:solidFill>
            </a:endParaRPr>
          </a:p>
          <a:p>
            <a:pPr eaLnBrk="1" hangingPunct="1">
              <a:buFontTx/>
              <a:buNone/>
            </a:pPr>
            <a:endParaRPr lang="en-US" altLang="en-US" sz="2400" dirty="0" smtClean="0">
              <a:solidFill>
                <a:srgbClr val="FFCC00"/>
              </a:solidFill>
            </a:endParaRPr>
          </a:p>
          <a:p>
            <a:pPr eaLnBrk="1" hangingPunct="1"/>
            <a:endParaRPr lang="en-US" altLang="en-US" sz="2400" dirty="0" smtClean="0">
              <a:solidFill>
                <a:srgbClr val="FFCC00"/>
              </a:solidFill>
            </a:endParaRPr>
          </a:p>
        </p:txBody>
      </p:sp>
      <p:pic>
        <p:nvPicPr>
          <p:cNvPr id="614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10213" y="1066800"/>
            <a:ext cx="3633787" cy="469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TextBox 2"/>
          <p:cNvSpPr txBox="1">
            <a:spLocks noChangeArrowheads="1"/>
          </p:cNvSpPr>
          <p:nvPr/>
        </p:nvSpPr>
        <p:spPr bwMode="auto">
          <a:xfrm>
            <a:off x="5508625" y="5791200"/>
            <a:ext cx="3632200" cy="9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80000"/>
              </a:lnSpc>
            </a:pPr>
            <a:r>
              <a:rPr lang="en-US" altLang="en-US" i="1" u="sng">
                <a:solidFill>
                  <a:srgbClr val="00B0F0"/>
                </a:solidFill>
              </a:rPr>
              <a:t>“If a government fails in its obligation to protect natural rights, the people have the right to overthrow that government.”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 calcmode="lin" valueType="num">
                                      <p:cBhvr additive="base">
                                        <p:cTn id="7" dur="500" fill="hold"/>
                                        <p:tgtEl>
                                          <p:spTgt spid="71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171">
                                            <p:txEl>
                                              <p:pRg st="1" end="1"/>
                                            </p:txEl>
                                          </p:spTgt>
                                        </p:tgtEl>
                                        <p:attrNameLst>
                                          <p:attrName>style.visibility</p:attrName>
                                        </p:attrNameLst>
                                      </p:cBhvr>
                                      <p:to>
                                        <p:strVal val="visible"/>
                                      </p:to>
                                    </p:set>
                                    <p:anim calcmode="lin" valueType="num">
                                      <p:cBhvr additive="base">
                                        <p:cTn id="11" dur="500" fill="hold"/>
                                        <p:tgtEl>
                                          <p:spTgt spid="717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17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anim calcmode="lin" valueType="num">
                                      <p:cBhvr additive="base">
                                        <p:cTn id="15" dur="500" fill="hold"/>
                                        <p:tgtEl>
                                          <p:spTgt spid="7171">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171">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171">
                                            <p:txEl>
                                              <p:pRg st="3" end="3"/>
                                            </p:txEl>
                                          </p:spTgt>
                                        </p:tgtEl>
                                        <p:attrNameLst>
                                          <p:attrName>style.visibility</p:attrName>
                                        </p:attrNameLst>
                                      </p:cBhvr>
                                      <p:to>
                                        <p:strVal val="visible"/>
                                      </p:to>
                                    </p:set>
                                    <p:anim calcmode="lin" valueType="num">
                                      <p:cBhvr additive="base">
                                        <p:cTn id="19" dur="500" fill="hold"/>
                                        <p:tgtEl>
                                          <p:spTgt spid="717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171">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171">
                                            <p:txEl>
                                              <p:pRg st="4" end="4"/>
                                            </p:txEl>
                                          </p:spTgt>
                                        </p:tgtEl>
                                        <p:attrNameLst>
                                          <p:attrName>style.visibility</p:attrName>
                                        </p:attrNameLst>
                                      </p:cBhvr>
                                      <p:to>
                                        <p:strVal val="visible"/>
                                      </p:to>
                                    </p:set>
                                    <p:anim calcmode="lin" valueType="num">
                                      <p:cBhvr additive="base">
                                        <p:cTn id="23" dur="500" fill="hold"/>
                                        <p:tgtEl>
                                          <p:spTgt spid="7171">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171">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171">
                                            <p:txEl>
                                              <p:pRg st="5" end="5"/>
                                            </p:txEl>
                                          </p:spTgt>
                                        </p:tgtEl>
                                        <p:attrNameLst>
                                          <p:attrName>style.visibility</p:attrName>
                                        </p:attrNameLst>
                                      </p:cBhvr>
                                      <p:to>
                                        <p:strVal val="visible"/>
                                      </p:to>
                                    </p:set>
                                    <p:anim calcmode="lin" valueType="num">
                                      <p:cBhvr additive="base">
                                        <p:cTn id="27" dur="500" fill="hold"/>
                                        <p:tgtEl>
                                          <p:spTgt spid="7171">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17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sz="4000" smtClean="0">
                <a:solidFill>
                  <a:srgbClr val="FFCC00"/>
                </a:solidFill>
              </a:rPr>
              <a:t>JEAN-JACQUES ROUSSEAU</a:t>
            </a:r>
          </a:p>
        </p:txBody>
      </p:sp>
      <p:sp>
        <p:nvSpPr>
          <p:cNvPr id="12291" name="Rectangle 3"/>
          <p:cNvSpPr>
            <a:spLocks noGrp="1" noChangeArrowheads="1"/>
          </p:cNvSpPr>
          <p:nvPr>
            <p:ph type="body" idx="1"/>
          </p:nvPr>
        </p:nvSpPr>
        <p:spPr>
          <a:xfrm>
            <a:off x="0" y="1219200"/>
            <a:ext cx="4800600" cy="5638800"/>
          </a:xfrm>
        </p:spPr>
        <p:txBody>
          <a:bodyPr/>
          <a:lstStyle/>
          <a:p>
            <a:pPr eaLnBrk="1" hangingPunct="1"/>
            <a:r>
              <a:rPr lang="en-US" altLang="en-US" sz="2400" smtClean="0">
                <a:solidFill>
                  <a:srgbClr val="FFCC00"/>
                </a:solidFill>
              </a:rPr>
              <a:t>He believed:</a:t>
            </a:r>
          </a:p>
          <a:p>
            <a:pPr lvl="1" eaLnBrk="1" hangingPunct="1"/>
            <a:r>
              <a:rPr lang="en-US" altLang="en-US" sz="2400" smtClean="0">
                <a:solidFill>
                  <a:schemeClr val="bg1"/>
                </a:solidFill>
              </a:rPr>
              <a:t>People are good but become corrupted by society</a:t>
            </a:r>
          </a:p>
          <a:p>
            <a:pPr lvl="1" eaLnBrk="1" hangingPunct="1"/>
            <a:r>
              <a:rPr lang="en-US" altLang="en-US" sz="2400" smtClean="0">
                <a:solidFill>
                  <a:srgbClr val="FF0000"/>
                </a:solidFill>
              </a:rPr>
              <a:t>Book</a:t>
            </a:r>
            <a:r>
              <a:rPr lang="en-US" altLang="en-US" sz="2400" smtClean="0">
                <a:solidFill>
                  <a:srgbClr val="FFCC00"/>
                </a:solidFill>
              </a:rPr>
              <a:t> </a:t>
            </a:r>
            <a:r>
              <a:rPr lang="en-US" altLang="en-US" sz="2400" b="1" i="1" u="sng" smtClean="0">
                <a:solidFill>
                  <a:schemeClr val="bg1"/>
                </a:solidFill>
              </a:rPr>
              <a:t>The Social Contract</a:t>
            </a:r>
            <a:r>
              <a:rPr lang="en-US" altLang="en-US" sz="2400" smtClean="0">
                <a:solidFill>
                  <a:schemeClr val="bg1"/>
                </a:solidFill>
              </a:rPr>
              <a:t>: people should do what is best for </a:t>
            </a:r>
            <a:r>
              <a:rPr lang="en-US" altLang="en-US" sz="2400" b="1" i="1" u="sng" smtClean="0">
                <a:solidFill>
                  <a:schemeClr val="bg1"/>
                </a:solidFill>
              </a:rPr>
              <a:t>their</a:t>
            </a:r>
            <a:r>
              <a:rPr lang="en-US" altLang="en-US" sz="2400" smtClean="0">
                <a:solidFill>
                  <a:schemeClr val="bg1"/>
                </a:solidFill>
              </a:rPr>
              <a:t> community.</a:t>
            </a:r>
          </a:p>
          <a:p>
            <a:pPr lvl="2" eaLnBrk="1" hangingPunct="1"/>
            <a:r>
              <a:rPr lang="en-US" altLang="en-US" smtClean="0">
                <a:solidFill>
                  <a:srgbClr val="FFC000"/>
                </a:solidFill>
              </a:rPr>
              <a:t>*the good of all is more important than one.</a:t>
            </a:r>
          </a:p>
          <a:p>
            <a:pPr lvl="3" eaLnBrk="1" hangingPunct="1"/>
            <a:r>
              <a:rPr lang="en-US" altLang="en-US" smtClean="0">
                <a:solidFill>
                  <a:srgbClr val="FFCC00"/>
                </a:solidFill>
              </a:rPr>
              <a:t>absolute monarchy &amp; religion were bad</a:t>
            </a:r>
          </a:p>
          <a:p>
            <a:pPr lvl="3" eaLnBrk="1" hangingPunct="1"/>
            <a:r>
              <a:rPr lang="en-US" altLang="en-US" smtClean="0">
                <a:solidFill>
                  <a:srgbClr val="FFCC00"/>
                </a:solidFill>
              </a:rPr>
              <a:t>political &amp; economic oppression hurt the masses</a:t>
            </a:r>
          </a:p>
          <a:p>
            <a:pPr eaLnBrk="1" hangingPunct="1"/>
            <a:endParaRPr lang="en-US" altLang="en-US" sz="2400" smtClean="0">
              <a:solidFill>
                <a:srgbClr val="FFCC00"/>
              </a:solidFill>
            </a:endParaRPr>
          </a:p>
        </p:txBody>
      </p:sp>
      <p:pic>
        <p:nvPicPr>
          <p:cNvPr id="717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219200"/>
            <a:ext cx="43434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TextBox 2"/>
          <p:cNvSpPr txBox="1">
            <a:spLocks noChangeArrowheads="1"/>
          </p:cNvSpPr>
          <p:nvPr/>
        </p:nvSpPr>
        <p:spPr bwMode="auto">
          <a:xfrm>
            <a:off x="5334000" y="5400675"/>
            <a:ext cx="3263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b="1">
                <a:solidFill>
                  <a:srgbClr val="00B0F0"/>
                </a:solidFill>
              </a:rPr>
              <a:t>“Man is born free, and everywhere he is in chains.”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 calcmode="lin" valueType="num">
                                      <p:cBhvr additive="base">
                                        <p:cTn id="7" dur="500" fill="hold"/>
                                        <p:tgtEl>
                                          <p:spTgt spid="1229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198438"/>
            <a:ext cx="8229600" cy="868362"/>
          </a:xfrm>
        </p:spPr>
        <p:txBody>
          <a:bodyPr/>
          <a:lstStyle/>
          <a:p>
            <a:pPr eaLnBrk="1" hangingPunct="1"/>
            <a:r>
              <a:rPr lang="en-US" altLang="en-US" sz="4000" smtClean="0">
                <a:solidFill>
                  <a:srgbClr val="FFCC00"/>
                </a:solidFill>
              </a:rPr>
              <a:t>MONTESQUIEU</a:t>
            </a:r>
          </a:p>
        </p:txBody>
      </p:sp>
      <p:sp>
        <p:nvSpPr>
          <p:cNvPr id="16387" name="Rectangle 3"/>
          <p:cNvSpPr>
            <a:spLocks noGrp="1" noChangeArrowheads="1"/>
          </p:cNvSpPr>
          <p:nvPr>
            <p:ph type="body" idx="1"/>
          </p:nvPr>
        </p:nvSpPr>
        <p:spPr>
          <a:xfrm>
            <a:off x="0" y="1066800"/>
            <a:ext cx="5943600" cy="5715000"/>
          </a:xfrm>
        </p:spPr>
        <p:txBody>
          <a:bodyPr/>
          <a:lstStyle/>
          <a:p>
            <a:pPr eaLnBrk="1" hangingPunct="1">
              <a:lnSpc>
                <a:spcPct val="90000"/>
              </a:lnSpc>
              <a:defRPr/>
            </a:pPr>
            <a:r>
              <a:rPr lang="en-US" altLang="en-US" sz="2400" dirty="0" smtClean="0">
                <a:solidFill>
                  <a:srgbClr val="FFCC00"/>
                </a:solidFill>
              </a:rPr>
              <a:t>Believed in:</a:t>
            </a:r>
            <a:endParaRPr lang="en-US" altLang="en-US" sz="2400" b="1" dirty="0" smtClean="0">
              <a:solidFill>
                <a:srgbClr val="FFCC00"/>
              </a:solidFill>
            </a:endParaRPr>
          </a:p>
          <a:p>
            <a:pPr lvl="1" eaLnBrk="1" hangingPunct="1">
              <a:lnSpc>
                <a:spcPct val="90000"/>
              </a:lnSpc>
              <a:defRPr/>
            </a:pPr>
            <a:r>
              <a:rPr lang="en-US" altLang="en-US" sz="2400" b="1" u="sng" dirty="0" smtClean="0">
                <a:solidFill>
                  <a:schemeClr val="bg1"/>
                </a:solidFill>
              </a:rPr>
              <a:t>Separation of Government Powers</a:t>
            </a:r>
            <a:r>
              <a:rPr lang="en-US" altLang="en-US" sz="2400" b="1" dirty="0" smtClean="0">
                <a:solidFill>
                  <a:schemeClr val="bg1"/>
                </a:solidFill>
              </a:rPr>
              <a:t> -</a:t>
            </a:r>
            <a:r>
              <a:rPr lang="en-US" altLang="en-US" sz="2400" dirty="0" smtClean="0">
                <a:solidFill>
                  <a:schemeClr val="bg1"/>
                </a:solidFill>
              </a:rPr>
              <a:t>3 branches: legislative; executive; and judicial.</a:t>
            </a:r>
          </a:p>
          <a:p>
            <a:pPr lvl="1" eaLnBrk="1" hangingPunct="1">
              <a:lnSpc>
                <a:spcPct val="90000"/>
              </a:lnSpc>
              <a:defRPr/>
            </a:pPr>
            <a:r>
              <a:rPr lang="en-US" altLang="en-US" sz="2400" b="1" u="sng" dirty="0" smtClean="0">
                <a:solidFill>
                  <a:schemeClr val="bg1"/>
                </a:solidFill>
              </a:rPr>
              <a:t>Checks &amp; Balances </a:t>
            </a:r>
            <a:r>
              <a:rPr lang="en-US" altLang="en-US" sz="2000" b="1" dirty="0" smtClean="0">
                <a:solidFill>
                  <a:schemeClr val="bg1"/>
                </a:solidFill>
              </a:rPr>
              <a:t>– </a:t>
            </a:r>
            <a:r>
              <a:rPr lang="en-US" altLang="en-US" sz="2000" dirty="0" smtClean="0">
                <a:solidFill>
                  <a:schemeClr val="bg1"/>
                </a:solidFill>
              </a:rPr>
              <a:t>each branch should check (limit) the power of the others.</a:t>
            </a:r>
          </a:p>
          <a:p>
            <a:pPr lvl="1" eaLnBrk="1" hangingPunct="1">
              <a:lnSpc>
                <a:spcPct val="90000"/>
              </a:lnSpc>
              <a:defRPr/>
            </a:pPr>
            <a:r>
              <a:rPr lang="en-US" altLang="en-US" sz="2000" dirty="0" smtClean="0">
                <a:solidFill>
                  <a:srgbClr val="FFCC00"/>
                </a:solidFill>
              </a:rPr>
              <a:t> Creating balanced power (even) and no one branch would be too powerful. </a:t>
            </a:r>
          </a:p>
          <a:p>
            <a:pPr lvl="1" eaLnBrk="1" hangingPunct="1">
              <a:lnSpc>
                <a:spcPct val="90000"/>
              </a:lnSpc>
              <a:defRPr/>
            </a:pPr>
            <a:endParaRPr lang="en-US" altLang="en-US" sz="2000" dirty="0">
              <a:solidFill>
                <a:srgbClr val="FFCC00"/>
              </a:solidFill>
            </a:endParaRPr>
          </a:p>
          <a:p>
            <a:pPr lvl="1" eaLnBrk="1" hangingPunct="1">
              <a:lnSpc>
                <a:spcPct val="90000"/>
              </a:lnSpc>
              <a:defRPr/>
            </a:pPr>
            <a:r>
              <a:rPr lang="en-US" altLang="en-US" sz="2400" i="1" dirty="0" smtClean="0">
                <a:solidFill>
                  <a:srgbClr val="00B0F0"/>
                </a:solidFill>
              </a:rPr>
              <a:t>Montesquieu’s ‘separation of powers’ and ‘checks and balances’  influenced framers of the US Constitution which are at the core of American government to this day.</a:t>
            </a:r>
          </a:p>
          <a:p>
            <a:pPr marL="457200" lvl="1" indent="0" eaLnBrk="1" hangingPunct="1">
              <a:lnSpc>
                <a:spcPct val="90000"/>
              </a:lnSpc>
              <a:buFontTx/>
              <a:buNone/>
              <a:defRPr/>
            </a:pPr>
            <a:endParaRPr lang="en-US" altLang="en-US" sz="2000" dirty="0" smtClean="0">
              <a:solidFill>
                <a:srgbClr val="FFCC00"/>
              </a:solidFill>
            </a:endParaRPr>
          </a:p>
          <a:p>
            <a:pPr lvl="1" eaLnBrk="1" hangingPunct="1">
              <a:lnSpc>
                <a:spcPct val="90000"/>
              </a:lnSpc>
              <a:defRPr/>
            </a:pPr>
            <a:endParaRPr lang="en-US" altLang="en-US" sz="2000" b="1" dirty="0" smtClean="0">
              <a:solidFill>
                <a:srgbClr val="FFCC00"/>
              </a:solidFill>
            </a:endParaRPr>
          </a:p>
          <a:p>
            <a:pPr eaLnBrk="1" hangingPunct="1">
              <a:lnSpc>
                <a:spcPct val="90000"/>
              </a:lnSpc>
              <a:buFontTx/>
              <a:buNone/>
              <a:defRPr/>
            </a:pPr>
            <a:endParaRPr lang="en-US" altLang="en-US" sz="2400" dirty="0" smtClean="0">
              <a:solidFill>
                <a:srgbClr val="FFCC00"/>
              </a:solidFill>
            </a:endParaRPr>
          </a:p>
          <a:p>
            <a:pPr eaLnBrk="1" hangingPunct="1">
              <a:lnSpc>
                <a:spcPct val="90000"/>
              </a:lnSpc>
              <a:defRPr/>
            </a:pPr>
            <a:endParaRPr lang="en-US" altLang="en-US" sz="2400" dirty="0" smtClean="0">
              <a:solidFill>
                <a:srgbClr val="FFCC00"/>
              </a:solidFill>
            </a:endParaRPr>
          </a:p>
          <a:p>
            <a:pPr eaLnBrk="1" hangingPunct="1">
              <a:lnSpc>
                <a:spcPct val="90000"/>
              </a:lnSpc>
              <a:defRPr/>
            </a:pPr>
            <a:endParaRPr lang="en-US" altLang="en-US" sz="2400" dirty="0" smtClean="0">
              <a:solidFill>
                <a:srgbClr val="FFCC00"/>
              </a:solidFill>
            </a:endParaRPr>
          </a:p>
        </p:txBody>
      </p:sp>
      <p:pic>
        <p:nvPicPr>
          <p:cNvPr id="819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84106" y="1143000"/>
            <a:ext cx="2743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Box 2"/>
          <p:cNvSpPr txBox="1">
            <a:spLocks noChangeArrowheads="1"/>
          </p:cNvSpPr>
          <p:nvPr/>
        </p:nvSpPr>
        <p:spPr bwMode="auto">
          <a:xfrm>
            <a:off x="6184106" y="5719073"/>
            <a:ext cx="295989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dirty="0">
                <a:solidFill>
                  <a:srgbClr val="00B0F0"/>
                </a:solidFill>
              </a:rPr>
              <a:t>“Useless laws </a:t>
            </a:r>
            <a:r>
              <a:rPr lang="en-US" altLang="en-US" dirty="0" smtClean="0">
                <a:solidFill>
                  <a:srgbClr val="00B0F0"/>
                </a:solidFill>
              </a:rPr>
              <a:t>weaken</a:t>
            </a:r>
            <a:br>
              <a:rPr lang="en-US" altLang="en-US" dirty="0" smtClean="0">
                <a:solidFill>
                  <a:srgbClr val="00B0F0"/>
                </a:solidFill>
              </a:rPr>
            </a:br>
            <a:r>
              <a:rPr lang="en-US" altLang="en-US" dirty="0" smtClean="0">
                <a:solidFill>
                  <a:srgbClr val="00B0F0"/>
                </a:solidFill>
              </a:rPr>
              <a:t>the </a:t>
            </a:r>
            <a:r>
              <a:rPr lang="en-US" altLang="en-US" dirty="0">
                <a:solidFill>
                  <a:srgbClr val="00B0F0"/>
                </a:solidFill>
              </a:rPr>
              <a:t>necessary laws.”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anim calcmode="lin" valueType="num">
                                      <p:cBhvr additive="base">
                                        <p:cTn id="11" dur="500" fill="hold"/>
                                        <p:tgtEl>
                                          <p:spTgt spid="1638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38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 calcmode="lin" valueType="num">
                                      <p:cBhvr additive="base">
                                        <p:cTn id="17" dur="500" fill="hold"/>
                                        <p:tgtEl>
                                          <p:spTgt spid="1638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638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638800" y="0"/>
            <a:ext cx="3048000" cy="1143000"/>
          </a:xfrm>
        </p:spPr>
        <p:txBody>
          <a:bodyPr/>
          <a:lstStyle/>
          <a:p>
            <a:pPr eaLnBrk="1" hangingPunct="1"/>
            <a:r>
              <a:rPr lang="en-US" altLang="en-US" sz="4000" smtClean="0">
                <a:solidFill>
                  <a:srgbClr val="FFCC00"/>
                </a:solidFill>
              </a:rPr>
              <a:t>VOLTAIRE</a:t>
            </a:r>
          </a:p>
        </p:txBody>
      </p:sp>
      <p:sp>
        <p:nvSpPr>
          <p:cNvPr id="20483" name="Rectangle 3"/>
          <p:cNvSpPr>
            <a:spLocks noGrp="1" noChangeArrowheads="1"/>
          </p:cNvSpPr>
          <p:nvPr>
            <p:ph type="body" idx="1"/>
          </p:nvPr>
        </p:nvSpPr>
        <p:spPr>
          <a:xfrm>
            <a:off x="0" y="228600"/>
            <a:ext cx="5791200" cy="6629400"/>
          </a:xfrm>
        </p:spPr>
        <p:txBody>
          <a:bodyPr/>
          <a:lstStyle/>
          <a:p>
            <a:pPr eaLnBrk="1" hangingPunct="1">
              <a:lnSpc>
                <a:spcPct val="90000"/>
              </a:lnSpc>
            </a:pPr>
            <a:r>
              <a:rPr lang="en-US" altLang="en-US" sz="2400" dirty="0" smtClean="0">
                <a:solidFill>
                  <a:schemeClr val="bg1"/>
                </a:solidFill>
              </a:rPr>
              <a:t>Believed in:</a:t>
            </a:r>
          </a:p>
          <a:p>
            <a:pPr lvl="1" eaLnBrk="1" hangingPunct="1">
              <a:lnSpc>
                <a:spcPct val="90000"/>
              </a:lnSpc>
            </a:pPr>
            <a:r>
              <a:rPr lang="en-US" altLang="en-US" sz="2400" dirty="0" smtClean="0">
                <a:solidFill>
                  <a:schemeClr val="bg1"/>
                </a:solidFill>
              </a:rPr>
              <a:t>freedom of thought, speech, politics, and religion.</a:t>
            </a:r>
          </a:p>
          <a:p>
            <a:pPr lvl="1" eaLnBrk="1" hangingPunct="1">
              <a:lnSpc>
                <a:spcPct val="90000"/>
              </a:lnSpc>
            </a:pPr>
            <a:r>
              <a:rPr lang="en-US" altLang="en-US" sz="2400" dirty="0" smtClean="0">
                <a:solidFill>
                  <a:srgbClr val="FFCC00"/>
                </a:solidFill>
              </a:rPr>
              <a:t>Fought against intolerance, injustice, inequality, ignorance, &amp; the slave trade.</a:t>
            </a:r>
          </a:p>
          <a:p>
            <a:pPr eaLnBrk="1" hangingPunct="1">
              <a:lnSpc>
                <a:spcPct val="90000"/>
              </a:lnSpc>
            </a:pPr>
            <a:r>
              <a:rPr lang="en-US" altLang="en-US" sz="2400" dirty="0" smtClean="0">
                <a:solidFill>
                  <a:schemeClr val="bg1"/>
                </a:solidFill>
              </a:rPr>
              <a:t>expressed views through </a:t>
            </a:r>
            <a:r>
              <a:rPr lang="en-US" altLang="en-US" sz="2400" b="1" dirty="0" smtClean="0">
                <a:solidFill>
                  <a:schemeClr val="bg1"/>
                </a:solidFill>
              </a:rPr>
              <a:t>fictitious</a:t>
            </a:r>
            <a:r>
              <a:rPr lang="en-US" altLang="en-US" sz="2400" dirty="0" smtClean="0">
                <a:solidFill>
                  <a:schemeClr val="bg1"/>
                </a:solidFill>
              </a:rPr>
              <a:t> characters</a:t>
            </a:r>
            <a:endParaRPr lang="en-US" altLang="en-US" sz="2400" dirty="0" smtClean="0">
              <a:solidFill>
                <a:srgbClr val="FFCC00"/>
              </a:solidFill>
            </a:endParaRPr>
          </a:p>
          <a:p>
            <a:pPr lvl="1" eaLnBrk="1" hangingPunct="1">
              <a:lnSpc>
                <a:spcPct val="90000"/>
              </a:lnSpc>
            </a:pPr>
            <a:r>
              <a:rPr lang="en-US" altLang="en-US" sz="2400" dirty="0" smtClean="0">
                <a:solidFill>
                  <a:srgbClr val="FFCC00"/>
                </a:solidFill>
              </a:rPr>
              <a:t>(</a:t>
            </a:r>
            <a:r>
              <a:rPr lang="en-US" altLang="en-US" sz="2400" i="1" dirty="0" smtClean="0">
                <a:solidFill>
                  <a:srgbClr val="FFCC00"/>
                </a:solidFill>
              </a:rPr>
              <a:t>because he lived in an absolute monarchy in France</a:t>
            </a:r>
            <a:r>
              <a:rPr lang="en-US" altLang="en-US" sz="2400" dirty="0" smtClean="0">
                <a:solidFill>
                  <a:srgbClr val="FFCC00"/>
                </a:solidFill>
              </a:rPr>
              <a:t>.)</a:t>
            </a:r>
          </a:p>
          <a:p>
            <a:pPr eaLnBrk="1" hangingPunct="1">
              <a:lnSpc>
                <a:spcPct val="90000"/>
              </a:lnSpc>
            </a:pPr>
            <a:r>
              <a:rPr lang="en-US" altLang="en-US" sz="2400" dirty="0" smtClean="0">
                <a:solidFill>
                  <a:srgbClr val="00B0F0"/>
                </a:solidFill>
              </a:rPr>
              <a:t>Wrote the famous novel </a:t>
            </a:r>
            <a:r>
              <a:rPr lang="en-US" altLang="en-US" sz="2400" dirty="0" smtClean="0">
                <a:solidFill>
                  <a:schemeClr val="bg1"/>
                </a:solidFill>
              </a:rPr>
              <a:t>Candide</a:t>
            </a:r>
          </a:p>
          <a:p>
            <a:pPr eaLnBrk="1" hangingPunct="1">
              <a:lnSpc>
                <a:spcPct val="90000"/>
              </a:lnSpc>
            </a:pPr>
            <a:r>
              <a:rPr lang="en-US" altLang="en-US" sz="2400" dirty="0" smtClean="0">
                <a:solidFill>
                  <a:schemeClr val="bg1"/>
                </a:solidFill>
              </a:rPr>
              <a:t>used razor sharp humor and cutting sarcasm in his writings.</a:t>
            </a:r>
          </a:p>
          <a:p>
            <a:pPr eaLnBrk="1" hangingPunct="1">
              <a:lnSpc>
                <a:spcPct val="90000"/>
              </a:lnSpc>
            </a:pPr>
            <a:r>
              <a:rPr lang="en-US" altLang="en-US" sz="2400" dirty="0" smtClean="0">
                <a:solidFill>
                  <a:srgbClr val="FFCC00"/>
                </a:solidFill>
              </a:rPr>
              <a:t>imprisoned in the Bastille in Paris and exiled because of his attacks on the French government and the Catholic Church.</a:t>
            </a:r>
          </a:p>
          <a:p>
            <a:pPr eaLnBrk="1" hangingPunct="1">
              <a:lnSpc>
                <a:spcPct val="90000"/>
              </a:lnSpc>
            </a:pPr>
            <a:endParaRPr lang="en-US" altLang="en-US" sz="2400" dirty="0" smtClean="0">
              <a:solidFill>
                <a:srgbClr val="FFCC00"/>
              </a:solidFill>
            </a:endParaRPr>
          </a:p>
          <a:p>
            <a:pPr eaLnBrk="1" hangingPunct="1">
              <a:lnSpc>
                <a:spcPct val="90000"/>
              </a:lnSpc>
            </a:pPr>
            <a:endParaRPr lang="en-US" altLang="en-US" sz="2400" dirty="0" smtClean="0">
              <a:solidFill>
                <a:srgbClr val="FFCC00"/>
              </a:solidFill>
            </a:endParaRPr>
          </a:p>
        </p:txBody>
      </p:sp>
      <p:pic>
        <p:nvPicPr>
          <p:cNvPr id="922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990600"/>
            <a:ext cx="33528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TextBox 2"/>
          <p:cNvSpPr txBox="1">
            <a:spLocks noChangeArrowheads="1"/>
          </p:cNvSpPr>
          <p:nvPr/>
        </p:nvSpPr>
        <p:spPr bwMode="auto">
          <a:xfrm>
            <a:off x="5791200" y="5364163"/>
            <a:ext cx="32766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pPr>
            <a:r>
              <a:rPr lang="en-US" altLang="en-US">
                <a:solidFill>
                  <a:srgbClr val="00B0F0"/>
                </a:solidFill>
              </a:rPr>
              <a:t>“I do not agree with a word you say but I will defend to the death your right to say it.”</a:t>
            </a:r>
          </a:p>
        </p:txBody>
      </p:sp>
      <p:sp>
        <p:nvSpPr>
          <p:cNvPr id="9222" name="TextBox 3"/>
          <p:cNvSpPr txBox="1">
            <a:spLocks noChangeArrowheads="1"/>
          </p:cNvSpPr>
          <p:nvPr/>
        </p:nvSpPr>
        <p:spPr bwMode="auto">
          <a:xfrm>
            <a:off x="5943600" y="4227513"/>
            <a:ext cx="3048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a:solidFill>
                  <a:schemeClr val="bg1"/>
                </a:solidFill>
              </a:rPr>
              <a:t>REAL NAME: Francois Marie Arouet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additive="base">
                                        <p:cTn id="7" dur="5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anim calcmode="lin" valueType="num">
                                      <p:cBhvr additive="base">
                                        <p:cTn id="11" dur="5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048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anim calcmode="lin" valueType="num">
                                      <p:cBhvr additive="base">
                                        <p:cTn id="15" dur="5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04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20483">
                                            <p:txEl>
                                              <p:pRg st="3" end="3"/>
                                            </p:txEl>
                                          </p:spTgt>
                                        </p:tgtEl>
                                        <p:attrNameLst>
                                          <p:attrName>style.visibility</p:attrName>
                                        </p:attrNameLst>
                                      </p:cBhvr>
                                      <p:to>
                                        <p:strVal val="visible"/>
                                      </p:to>
                                    </p:set>
                                    <p:anim calcmode="lin" valueType="num">
                                      <p:cBhvr additive="base">
                                        <p:cTn id="21" dur="5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048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0483">
                                            <p:txEl>
                                              <p:pRg st="4" end="4"/>
                                            </p:txEl>
                                          </p:spTgt>
                                        </p:tgtEl>
                                        <p:attrNameLst>
                                          <p:attrName>style.visibility</p:attrName>
                                        </p:attrNameLst>
                                      </p:cBhvr>
                                      <p:to>
                                        <p:strVal val="visible"/>
                                      </p:to>
                                    </p:set>
                                    <p:anim calcmode="lin" valueType="num">
                                      <p:cBhvr additive="base">
                                        <p:cTn id="25" dur="500" fill="hold"/>
                                        <p:tgtEl>
                                          <p:spTgt spid="2048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48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1" presetClass="entr" presetSubtype="1" fill="hold" nodeType="clickEffect">
                                  <p:stCondLst>
                                    <p:cond delay="0"/>
                                  </p:stCondLst>
                                  <p:childTnLst>
                                    <p:set>
                                      <p:cBhvr>
                                        <p:cTn id="30" dur="1" fill="hold">
                                          <p:stCondLst>
                                            <p:cond delay="0"/>
                                          </p:stCondLst>
                                        </p:cTn>
                                        <p:tgtEl>
                                          <p:spTgt spid="20483">
                                            <p:txEl>
                                              <p:pRg st="5" end="5"/>
                                            </p:txEl>
                                          </p:spTgt>
                                        </p:tgtEl>
                                        <p:attrNameLst>
                                          <p:attrName>style.visibility</p:attrName>
                                        </p:attrNameLst>
                                      </p:cBhvr>
                                      <p:to>
                                        <p:strVal val="visible"/>
                                      </p:to>
                                    </p:set>
                                    <p:animEffect transition="in" filter="wheel(1)">
                                      <p:cBhvr>
                                        <p:cTn id="31" dur="2000"/>
                                        <p:tgtEl>
                                          <p:spTgt spid="20483">
                                            <p:txEl>
                                              <p:pRg st="5" end="5"/>
                                            </p:txEl>
                                          </p:spTgt>
                                        </p:tgtEl>
                                      </p:cBhvr>
                                    </p:animEffect>
                                  </p:childTnLst>
                                </p:cTn>
                              </p:par>
                              <p:par>
                                <p:cTn id="32" presetID="21" presetClass="entr" presetSubtype="1" fill="hold" nodeType="withEffect">
                                  <p:stCondLst>
                                    <p:cond delay="0"/>
                                  </p:stCondLst>
                                  <p:childTnLst>
                                    <p:set>
                                      <p:cBhvr>
                                        <p:cTn id="33" dur="1" fill="hold">
                                          <p:stCondLst>
                                            <p:cond delay="0"/>
                                          </p:stCondLst>
                                        </p:cTn>
                                        <p:tgtEl>
                                          <p:spTgt spid="20483">
                                            <p:txEl>
                                              <p:pRg st="6" end="6"/>
                                            </p:txEl>
                                          </p:spTgt>
                                        </p:tgtEl>
                                        <p:attrNameLst>
                                          <p:attrName>style.visibility</p:attrName>
                                        </p:attrNameLst>
                                      </p:cBhvr>
                                      <p:to>
                                        <p:strVal val="visible"/>
                                      </p:to>
                                    </p:set>
                                    <p:animEffect transition="in" filter="wheel(1)">
                                      <p:cBhvr>
                                        <p:cTn id="34" dur="2000"/>
                                        <p:tgtEl>
                                          <p:spTgt spid="20483">
                                            <p:txEl>
                                              <p:pRg st="6" end="6"/>
                                            </p:txEl>
                                          </p:spTgt>
                                        </p:tgtEl>
                                      </p:cBhvr>
                                    </p:animEffect>
                                  </p:childTnLst>
                                </p:cTn>
                              </p:par>
                              <p:par>
                                <p:cTn id="35" presetID="21" presetClass="entr" presetSubtype="1" fill="hold" nodeType="withEffect">
                                  <p:stCondLst>
                                    <p:cond delay="0"/>
                                  </p:stCondLst>
                                  <p:childTnLst>
                                    <p:set>
                                      <p:cBhvr>
                                        <p:cTn id="36" dur="1" fill="hold">
                                          <p:stCondLst>
                                            <p:cond delay="0"/>
                                          </p:stCondLst>
                                        </p:cTn>
                                        <p:tgtEl>
                                          <p:spTgt spid="20483">
                                            <p:txEl>
                                              <p:pRg st="7" end="7"/>
                                            </p:txEl>
                                          </p:spTgt>
                                        </p:tgtEl>
                                        <p:attrNameLst>
                                          <p:attrName>style.visibility</p:attrName>
                                        </p:attrNameLst>
                                      </p:cBhvr>
                                      <p:to>
                                        <p:strVal val="visible"/>
                                      </p:to>
                                    </p:set>
                                    <p:animEffect transition="in" filter="wheel(1)">
                                      <p:cBhvr>
                                        <p:cTn id="37" dur="2000"/>
                                        <p:tgtEl>
                                          <p:spTgt spid="2048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0"/>
            <a:ext cx="8229600" cy="1143000"/>
          </a:xfrm>
        </p:spPr>
        <p:txBody>
          <a:bodyPr/>
          <a:lstStyle/>
          <a:p>
            <a:pPr eaLnBrk="1" hangingPunct="1"/>
            <a:r>
              <a:rPr lang="en-US" altLang="en-US" sz="4000" smtClean="0">
                <a:solidFill>
                  <a:srgbClr val="FFCC00"/>
                </a:solidFill>
              </a:rPr>
              <a:t>DENIS DIDEROT</a:t>
            </a:r>
          </a:p>
        </p:txBody>
      </p:sp>
      <p:sp>
        <p:nvSpPr>
          <p:cNvPr id="10243" name="Rectangle 3"/>
          <p:cNvSpPr>
            <a:spLocks noGrp="1" noChangeArrowheads="1"/>
          </p:cNvSpPr>
          <p:nvPr>
            <p:ph type="body" idx="1"/>
          </p:nvPr>
        </p:nvSpPr>
        <p:spPr>
          <a:xfrm>
            <a:off x="19050" y="990600"/>
            <a:ext cx="5848350" cy="5867400"/>
          </a:xfrm>
        </p:spPr>
        <p:txBody>
          <a:bodyPr/>
          <a:lstStyle/>
          <a:p>
            <a:pPr eaLnBrk="1" hangingPunct="1"/>
            <a:r>
              <a:rPr lang="en-US" altLang="en-US" sz="2400" dirty="0" smtClean="0">
                <a:solidFill>
                  <a:schemeClr val="bg1"/>
                </a:solidFill>
              </a:rPr>
              <a:t>worked 25 years to produce the 1</a:t>
            </a:r>
            <a:r>
              <a:rPr lang="en-US" altLang="en-US" sz="2400" baseline="30000" dirty="0" smtClean="0">
                <a:solidFill>
                  <a:schemeClr val="bg1"/>
                </a:solidFill>
              </a:rPr>
              <a:t>st</a:t>
            </a:r>
            <a:r>
              <a:rPr lang="en-US" altLang="en-US" sz="2400" dirty="0" smtClean="0">
                <a:solidFill>
                  <a:schemeClr val="bg1"/>
                </a:solidFill>
              </a:rPr>
              <a:t> </a:t>
            </a:r>
            <a:br>
              <a:rPr lang="en-US" altLang="en-US" sz="2400" dirty="0" smtClean="0">
                <a:solidFill>
                  <a:schemeClr val="bg1"/>
                </a:solidFill>
              </a:rPr>
            </a:br>
            <a:r>
              <a:rPr lang="en-US" altLang="en-US" sz="2400" dirty="0" smtClean="0">
                <a:solidFill>
                  <a:schemeClr val="bg1"/>
                </a:solidFill>
              </a:rPr>
              <a:t>28 volume </a:t>
            </a:r>
            <a:r>
              <a:rPr lang="en-US" altLang="en-US" sz="2400" i="1" dirty="0" smtClean="0">
                <a:solidFill>
                  <a:schemeClr val="bg1"/>
                </a:solidFill>
              </a:rPr>
              <a:t>Encyclopedia</a:t>
            </a:r>
            <a:r>
              <a:rPr lang="en-US" altLang="en-US" sz="2400" dirty="0" smtClean="0">
                <a:solidFill>
                  <a:schemeClr val="bg1"/>
                </a:solidFill>
              </a:rPr>
              <a:t>. </a:t>
            </a:r>
          </a:p>
          <a:p>
            <a:pPr eaLnBrk="1" hangingPunct="1"/>
            <a:endParaRPr lang="en-US" altLang="en-US" sz="2400" dirty="0" smtClean="0">
              <a:solidFill>
                <a:srgbClr val="FFCC00"/>
              </a:solidFill>
            </a:endParaRPr>
          </a:p>
          <a:p>
            <a:pPr eaLnBrk="1" hangingPunct="1"/>
            <a:r>
              <a:rPr lang="en-US" altLang="en-US" sz="2400" dirty="0" smtClean="0">
                <a:solidFill>
                  <a:srgbClr val="00B0F0"/>
                </a:solidFill>
              </a:rPr>
              <a:t>The </a:t>
            </a:r>
            <a:r>
              <a:rPr lang="en-US" altLang="en-US" sz="2400" i="1" dirty="0" smtClean="0">
                <a:solidFill>
                  <a:srgbClr val="00B0F0"/>
                </a:solidFill>
              </a:rPr>
              <a:t>Encyclopedia </a:t>
            </a:r>
            <a:r>
              <a:rPr lang="en-US" altLang="en-US" sz="2400" dirty="0" smtClean="0">
                <a:solidFill>
                  <a:srgbClr val="00B0F0"/>
                </a:solidFill>
              </a:rPr>
              <a:t>was intended to change the way people thought. </a:t>
            </a:r>
          </a:p>
          <a:p>
            <a:pPr lvl="1" eaLnBrk="1" hangingPunct="1"/>
            <a:r>
              <a:rPr lang="en-US" altLang="en-US" sz="2000" dirty="0" smtClean="0">
                <a:solidFill>
                  <a:srgbClr val="00B0F0"/>
                </a:solidFill>
              </a:rPr>
              <a:t>Montesquieu, Voltaire, and others wrote articles.</a:t>
            </a:r>
          </a:p>
          <a:p>
            <a:pPr eaLnBrk="1" hangingPunct="1"/>
            <a:endParaRPr lang="en-US" altLang="en-US" sz="2400" dirty="0" smtClean="0">
              <a:solidFill>
                <a:srgbClr val="00B0F0"/>
              </a:solidFill>
            </a:endParaRPr>
          </a:p>
          <a:p>
            <a:pPr eaLnBrk="1" hangingPunct="1"/>
            <a:r>
              <a:rPr lang="en-US" altLang="en-US" sz="2400" dirty="0" smtClean="0">
                <a:solidFill>
                  <a:srgbClr val="00B0F0"/>
                </a:solidFill>
              </a:rPr>
              <a:t>About 20,000 copies were printed between 1751 and 1789 despite efforts to ban the </a:t>
            </a:r>
            <a:r>
              <a:rPr lang="en-US" altLang="en-US" sz="2400" i="1" dirty="0" smtClean="0">
                <a:solidFill>
                  <a:srgbClr val="00B0F0"/>
                </a:solidFill>
              </a:rPr>
              <a:t>Encyclopedia</a:t>
            </a:r>
            <a:r>
              <a:rPr lang="en-US" altLang="en-US" sz="2400" dirty="0" smtClean="0">
                <a:solidFill>
                  <a:srgbClr val="00B0F0"/>
                </a:solidFill>
              </a:rPr>
              <a:t>.</a:t>
            </a:r>
          </a:p>
          <a:p>
            <a:pPr eaLnBrk="1" hangingPunct="1"/>
            <a:endParaRPr lang="en-US" altLang="en-US" sz="2400" dirty="0" smtClean="0">
              <a:solidFill>
                <a:srgbClr val="FFCC00"/>
              </a:solidFill>
            </a:endParaRPr>
          </a:p>
          <a:p>
            <a:pPr eaLnBrk="1" hangingPunct="1"/>
            <a:endParaRPr lang="en-US" altLang="en-US" sz="2400" dirty="0" smtClean="0">
              <a:solidFill>
                <a:srgbClr val="FFCC00"/>
              </a:solidFill>
            </a:endParaRPr>
          </a:p>
        </p:txBody>
      </p:sp>
      <p:pic>
        <p:nvPicPr>
          <p:cNvPr id="10244"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37275" y="838200"/>
            <a:ext cx="2987675" cy="402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TextBox 2"/>
          <p:cNvSpPr txBox="1">
            <a:spLocks noChangeArrowheads="1"/>
          </p:cNvSpPr>
          <p:nvPr/>
        </p:nvSpPr>
        <p:spPr bwMode="auto">
          <a:xfrm>
            <a:off x="6248400" y="5105400"/>
            <a:ext cx="2819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b="1">
                <a:solidFill>
                  <a:srgbClr val="00B0F0"/>
                </a:solidFill>
              </a:rPr>
              <a:t>“There is only one passion, the passion for happiness.”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76200"/>
            <a:ext cx="8229600" cy="1143000"/>
          </a:xfrm>
        </p:spPr>
        <p:txBody>
          <a:bodyPr/>
          <a:lstStyle/>
          <a:p>
            <a:pPr eaLnBrk="1" hangingPunct="1"/>
            <a:r>
              <a:rPr lang="en-US" altLang="en-US" sz="4000" smtClean="0">
                <a:solidFill>
                  <a:srgbClr val="FFCC00"/>
                </a:solidFill>
              </a:rPr>
              <a:t>Diderot Cont’d</a:t>
            </a:r>
          </a:p>
        </p:txBody>
      </p:sp>
      <p:sp>
        <p:nvSpPr>
          <p:cNvPr id="26627" name="Rectangle 3"/>
          <p:cNvSpPr>
            <a:spLocks noGrp="1" noChangeArrowheads="1"/>
          </p:cNvSpPr>
          <p:nvPr>
            <p:ph type="body" idx="1"/>
          </p:nvPr>
        </p:nvSpPr>
        <p:spPr>
          <a:xfrm>
            <a:off x="12700" y="1219200"/>
            <a:ext cx="5549900" cy="5638800"/>
          </a:xfrm>
        </p:spPr>
        <p:txBody>
          <a:bodyPr/>
          <a:lstStyle/>
          <a:p>
            <a:pPr eaLnBrk="1" hangingPunct="1">
              <a:lnSpc>
                <a:spcPct val="90000"/>
              </a:lnSpc>
            </a:pPr>
            <a:r>
              <a:rPr lang="en-US" altLang="en-US" sz="2400" dirty="0" smtClean="0">
                <a:solidFill>
                  <a:schemeClr val="bg1"/>
                </a:solidFill>
              </a:rPr>
              <a:t>supported freedom of expression &amp; education for </a:t>
            </a:r>
            <a:r>
              <a:rPr lang="en-US" altLang="en-US" sz="2400" b="1" i="1" u="sng" dirty="0" smtClean="0">
                <a:solidFill>
                  <a:schemeClr val="bg1"/>
                </a:solidFill>
              </a:rPr>
              <a:t>all people</a:t>
            </a:r>
            <a:r>
              <a:rPr lang="en-US" altLang="en-US" sz="2400" dirty="0" smtClean="0">
                <a:solidFill>
                  <a:schemeClr val="bg1"/>
                </a:solidFill>
              </a:rPr>
              <a:t>.</a:t>
            </a:r>
          </a:p>
          <a:p>
            <a:pPr eaLnBrk="1" hangingPunct="1">
              <a:lnSpc>
                <a:spcPct val="90000"/>
              </a:lnSpc>
            </a:pPr>
            <a:endParaRPr lang="en-US" altLang="en-US" sz="2400" dirty="0" smtClean="0">
              <a:solidFill>
                <a:srgbClr val="FFCC00"/>
              </a:solidFill>
            </a:endParaRPr>
          </a:p>
          <a:p>
            <a:pPr eaLnBrk="1" hangingPunct="1">
              <a:lnSpc>
                <a:spcPct val="90000"/>
              </a:lnSpc>
            </a:pPr>
            <a:r>
              <a:rPr lang="en-US" altLang="en-US" sz="2400" b="1" dirty="0" smtClean="0">
                <a:solidFill>
                  <a:schemeClr val="bg1"/>
                </a:solidFill>
              </a:rPr>
              <a:t>Challenged</a:t>
            </a:r>
            <a:r>
              <a:rPr lang="en-US" altLang="en-US" sz="2400" dirty="0" smtClean="0">
                <a:solidFill>
                  <a:schemeClr val="bg1"/>
                </a:solidFill>
              </a:rPr>
              <a:t> “</a:t>
            </a:r>
            <a:r>
              <a:rPr lang="en-US" altLang="en-US" sz="2400" u="sng" dirty="0" smtClean="0">
                <a:solidFill>
                  <a:schemeClr val="bg1"/>
                </a:solidFill>
              </a:rPr>
              <a:t>divine-right</a:t>
            </a:r>
            <a:r>
              <a:rPr lang="en-US" altLang="en-US" sz="2400" dirty="0" smtClean="0">
                <a:solidFill>
                  <a:schemeClr val="bg1"/>
                </a:solidFill>
              </a:rPr>
              <a:t>” theory (of monarchy) along with traditional religions.</a:t>
            </a:r>
          </a:p>
          <a:p>
            <a:pPr eaLnBrk="1" hangingPunct="1">
              <a:lnSpc>
                <a:spcPct val="90000"/>
              </a:lnSpc>
            </a:pPr>
            <a:endParaRPr lang="en-US" altLang="en-US" sz="2400" dirty="0" smtClean="0">
              <a:solidFill>
                <a:srgbClr val="FFCC00"/>
              </a:solidFill>
            </a:endParaRPr>
          </a:p>
          <a:p>
            <a:pPr eaLnBrk="1" hangingPunct="1">
              <a:lnSpc>
                <a:spcPct val="90000"/>
              </a:lnSpc>
            </a:pPr>
            <a:r>
              <a:rPr lang="en-US" altLang="en-US" sz="2400" dirty="0" smtClean="0">
                <a:solidFill>
                  <a:srgbClr val="00B0F0"/>
                </a:solidFill>
              </a:rPr>
              <a:t>The French king said the </a:t>
            </a:r>
            <a:r>
              <a:rPr lang="en-US" altLang="en-US" sz="2400" i="1" dirty="0" smtClean="0">
                <a:solidFill>
                  <a:srgbClr val="00B0F0"/>
                </a:solidFill>
              </a:rPr>
              <a:t>Encyclopedia </a:t>
            </a:r>
            <a:r>
              <a:rPr lang="en-US" altLang="en-US" sz="2400" dirty="0" smtClean="0">
                <a:solidFill>
                  <a:srgbClr val="00B0F0"/>
                </a:solidFill>
              </a:rPr>
              <a:t>was an attack on public morals.</a:t>
            </a:r>
          </a:p>
          <a:p>
            <a:pPr eaLnBrk="1" hangingPunct="1">
              <a:lnSpc>
                <a:spcPct val="90000"/>
              </a:lnSpc>
            </a:pPr>
            <a:endParaRPr lang="en-US" altLang="en-US" sz="2400" dirty="0" smtClean="0">
              <a:solidFill>
                <a:srgbClr val="00B0F0"/>
              </a:solidFill>
            </a:endParaRPr>
          </a:p>
          <a:p>
            <a:pPr eaLnBrk="1" hangingPunct="1">
              <a:lnSpc>
                <a:spcPct val="90000"/>
              </a:lnSpc>
            </a:pPr>
            <a:r>
              <a:rPr lang="en-US" altLang="en-US" sz="2400" dirty="0" smtClean="0">
                <a:solidFill>
                  <a:srgbClr val="00B0F0"/>
                </a:solidFill>
              </a:rPr>
              <a:t>The pope threatened to excommunicate Catholics who bought or read the </a:t>
            </a:r>
            <a:r>
              <a:rPr lang="en-US" altLang="en-US" sz="2400" i="1" dirty="0" smtClean="0">
                <a:solidFill>
                  <a:srgbClr val="00B0F0"/>
                </a:solidFill>
              </a:rPr>
              <a:t>Encyclopedia.</a:t>
            </a:r>
            <a:endParaRPr lang="en-US" altLang="en-US" sz="2400" dirty="0" smtClean="0">
              <a:solidFill>
                <a:srgbClr val="00B0F0"/>
              </a:solidFill>
            </a:endParaRPr>
          </a:p>
        </p:txBody>
      </p:sp>
      <p:pic>
        <p:nvPicPr>
          <p:cNvPr id="1126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187450"/>
            <a:ext cx="3581400" cy="566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additive="base">
                                        <p:cTn id="7" dur="5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62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6627">
                                            <p:txEl>
                                              <p:pRg st="6" end="6"/>
                                            </p:txEl>
                                          </p:spTgt>
                                        </p:tgtEl>
                                        <p:attrNameLst>
                                          <p:attrName>style.visibility</p:attrName>
                                        </p:attrNameLst>
                                      </p:cBhvr>
                                      <p:to>
                                        <p:strVal val="visible"/>
                                      </p:to>
                                    </p:set>
                                    <p:anim calcmode="lin" valueType="num">
                                      <p:cBhvr additive="base">
                                        <p:cTn id="11" dur="500" fill="hold"/>
                                        <p:tgtEl>
                                          <p:spTgt spid="26627">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662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26627">
                                            <p:txEl>
                                              <p:pRg st="2" end="2"/>
                                            </p:txEl>
                                          </p:spTgt>
                                        </p:tgtEl>
                                        <p:attrNameLst>
                                          <p:attrName>style.visibility</p:attrName>
                                        </p:attrNameLst>
                                      </p:cBhvr>
                                      <p:to>
                                        <p:strVal val="visible"/>
                                      </p:to>
                                    </p:set>
                                    <p:anim calcmode="lin" valueType="num">
                                      <p:cBhvr additive="base">
                                        <p:cTn id="17" dur="5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6627">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6627">
                                            <p:txEl>
                                              <p:pRg st="4" end="4"/>
                                            </p:txEl>
                                          </p:spTgt>
                                        </p:tgtEl>
                                        <p:attrNameLst>
                                          <p:attrName>style.visibility</p:attrName>
                                        </p:attrNameLst>
                                      </p:cBhvr>
                                      <p:to>
                                        <p:strVal val="visible"/>
                                      </p:to>
                                    </p:set>
                                    <p:anim calcmode="lin" valueType="num">
                                      <p:cBhvr additive="base">
                                        <p:cTn id="21" dur="500" fill="hold"/>
                                        <p:tgtEl>
                                          <p:spTgt spid="26627">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662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74638"/>
            <a:ext cx="8229600" cy="868362"/>
          </a:xfrm>
        </p:spPr>
        <p:txBody>
          <a:bodyPr/>
          <a:lstStyle/>
          <a:p>
            <a:pPr eaLnBrk="1" hangingPunct="1"/>
            <a:r>
              <a:rPr lang="en-US" altLang="en-US" sz="4000" smtClean="0">
                <a:solidFill>
                  <a:srgbClr val="FFCC00"/>
                </a:solidFill>
              </a:rPr>
              <a:t>MARY WOLLSTONECRAFT</a:t>
            </a:r>
          </a:p>
        </p:txBody>
      </p:sp>
      <p:sp>
        <p:nvSpPr>
          <p:cNvPr id="29699" name="Rectangle 3"/>
          <p:cNvSpPr>
            <a:spLocks noGrp="1" noChangeArrowheads="1"/>
          </p:cNvSpPr>
          <p:nvPr>
            <p:ph type="body" idx="1"/>
          </p:nvPr>
        </p:nvSpPr>
        <p:spPr>
          <a:xfrm>
            <a:off x="3729038" y="1676400"/>
            <a:ext cx="5353050" cy="4525963"/>
          </a:xfrm>
        </p:spPr>
        <p:txBody>
          <a:bodyPr/>
          <a:lstStyle/>
          <a:p>
            <a:pPr eaLnBrk="1" hangingPunct="1"/>
            <a:r>
              <a:rPr lang="en-US" altLang="en-US" sz="2800" dirty="0" smtClean="0">
                <a:solidFill>
                  <a:schemeClr val="bg1"/>
                </a:solidFill>
              </a:rPr>
              <a:t>argued women had been EXCLUDED FROM the </a:t>
            </a:r>
            <a:r>
              <a:rPr lang="en-US" altLang="en-US" sz="2800" i="1" dirty="0" smtClean="0">
                <a:solidFill>
                  <a:schemeClr val="bg1"/>
                </a:solidFill>
              </a:rPr>
              <a:t>Enlightenment or </a:t>
            </a:r>
            <a:r>
              <a:rPr lang="en-US" altLang="en-US" sz="2800" dirty="0" smtClean="0">
                <a:solidFill>
                  <a:schemeClr val="bg1"/>
                </a:solidFill>
              </a:rPr>
              <a:t>the </a:t>
            </a:r>
            <a:r>
              <a:rPr lang="en-US" altLang="en-US" sz="2800" u="sng" dirty="0" smtClean="0">
                <a:solidFill>
                  <a:schemeClr val="bg1"/>
                </a:solidFill>
              </a:rPr>
              <a:t>social contract</a:t>
            </a:r>
            <a:r>
              <a:rPr lang="en-US" altLang="en-US" sz="2800" dirty="0" smtClean="0">
                <a:solidFill>
                  <a:schemeClr val="bg1"/>
                </a:solidFill>
              </a:rPr>
              <a:t>.</a:t>
            </a:r>
          </a:p>
          <a:p>
            <a:pPr eaLnBrk="1" hangingPunct="1"/>
            <a:r>
              <a:rPr lang="en-US" altLang="en-US" sz="2000" dirty="0" smtClean="0">
                <a:solidFill>
                  <a:srgbClr val="00B0F0"/>
                </a:solidFill>
              </a:rPr>
              <a:t>Her arguments were often met with scorn, even from some ‘</a:t>
            </a:r>
            <a:r>
              <a:rPr lang="en-US" altLang="en-US" sz="2000" i="1" u="sng" dirty="0" smtClean="0">
                <a:solidFill>
                  <a:srgbClr val="00B0F0"/>
                </a:solidFill>
              </a:rPr>
              <a:t>enlightened</a:t>
            </a:r>
            <a:r>
              <a:rPr lang="en-US" altLang="en-US" sz="2000" dirty="0" smtClean="0">
                <a:solidFill>
                  <a:srgbClr val="00B0F0"/>
                </a:solidFill>
              </a:rPr>
              <a:t>’ men.</a:t>
            </a:r>
          </a:p>
          <a:p>
            <a:pPr eaLnBrk="1" hangingPunct="1"/>
            <a:r>
              <a:rPr lang="en-US" altLang="en-US" sz="2000" dirty="0" smtClean="0">
                <a:solidFill>
                  <a:srgbClr val="00B0F0"/>
                </a:solidFill>
              </a:rPr>
              <a:t>She wrote </a:t>
            </a:r>
            <a:r>
              <a:rPr lang="en-US" altLang="en-US" sz="2000" i="1" u="sng" dirty="0" smtClean="0">
                <a:solidFill>
                  <a:schemeClr val="bg1"/>
                </a:solidFill>
              </a:rPr>
              <a:t>A Vindication of the Rights of Women</a:t>
            </a:r>
            <a:r>
              <a:rPr lang="en-US" altLang="en-US" sz="2000" i="1" u="sng" dirty="0" smtClean="0">
                <a:solidFill>
                  <a:srgbClr val="00B0F0"/>
                </a:solidFill>
              </a:rPr>
              <a:t> </a:t>
            </a:r>
            <a:r>
              <a:rPr lang="en-US" altLang="en-US" sz="2000" dirty="0" smtClean="0">
                <a:solidFill>
                  <a:srgbClr val="00B0F0"/>
                </a:solidFill>
              </a:rPr>
              <a:t>in 1792.</a:t>
            </a:r>
          </a:p>
          <a:p>
            <a:pPr eaLnBrk="1" hangingPunct="1"/>
            <a:r>
              <a:rPr lang="en-US" altLang="en-US" sz="2400" dirty="0" smtClean="0">
                <a:solidFill>
                  <a:srgbClr val="FFCC00"/>
                </a:solidFill>
              </a:rPr>
              <a:t>argued a woman’s first duty was to be a good mother. But, her own interests were equally important!</a:t>
            </a:r>
          </a:p>
          <a:p>
            <a:pPr eaLnBrk="1" hangingPunct="1"/>
            <a:endParaRPr lang="en-US" altLang="en-US" sz="2400" dirty="0" smtClean="0">
              <a:solidFill>
                <a:srgbClr val="FFCC00"/>
              </a:solidFill>
            </a:endParaRPr>
          </a:p>
          <a:p>
            <a:pPr eaLnBrk="1" hangingPunct="1"/>
            <a:endParaRPr lang="en-US" altLang="en-US" sz="2400" dirty="0" smtClean="0">
              <a:solidFill>
                <a:srgbClr val="FFCC00"/>
              </a:solidFill>
            </a:endParaRPr>
          </a:p>
          <a:p>
            <a:pPr eaLnBrk="1" hangingPunct="1"/>
            <a:endParaRPr lang="en-US" altLang="en-US" sz="2400" dirty="0" smtClean="0">
              <a:solidFill>
                <a:srgbClr val="FFCC00"/>
              </a:solidFill>
            </a:endParaRPr>
          </a:p>
          <a:p>
            <a:pPr eaLnBrk="1" hangingPunct="1"/>
            <a:endParaRPr lang="en-US" altLang="en-US" sz="2400" dirty="0" smtClean="0">
              <a:solidFill>
                <a:srgbClr val="FFCC00"/>
              </a:solidFill>
            </a:endParaRPr>
          </a:p>
          <a:p>
            <a:pPr eaLnBrk="1" hangingPunct="1"/>
            <a:endParaRPr lang="en-US" altLang="en-US" sz="2400" dirty="0" smtClean="0">
              <a:solidFill>
                <a:srgbClr val="FFCC00"/>
              </a:solidFill>
            </a:endParaRPr>
          </a:p>
          <a:p>
            <a:pPr eaLnBrk="1" hangingPunct="1"/>
            <a:endParaRPr lang="en-US" altLang="en-US" sz="2400" dirty="0" smtClean="0">
              <a:solidFill>
                <a:srgbClr val="FFCC00"/>
              </a:solidFill>
            </a:endParaRPr>
          </a:p>
          <a:p>
            <a:pPr eaLnBrk="1" hangingPunct="1"/>
            <a:endParaRPr lang="en-US" altLang="en-US" sz="2400" dirty="0" smtClean="0">
              <a:solidFill>
                <a:srgbClr val="FFCC00"/>
              </a:solidFill>
            </a:endParaRPr>
          </a:p>
        </p:txBody>
      </p:sp>
      <p:pic>
        <p:nvPicPr>
          <p:cNvPr id="1229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311275"/>
            <a:ext cx="3486150"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TextBox 2"/>
          <p:cNvSpPr txBox="1">
            <a:spLocks noChangeArrowheads="1"/>
          </p:cNvSpPr>
          <p:nvPr/>
        </p:nvSpPr>
        <p:spPr bwMode="auto">
          <a:xfrm>
            <a:off x="295275" y="4816475"/>
            <a:ext cx="3352800"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pPr>
            <a:r>
              <a:rPr lang="en-US" altLang="en-US">
                <a:solidFill>
                  <a:srgbClr val="00B0F0"/>
                </a:solidFill>
              </a:rPr>
              <a:t>“Strengthen the female mind by enlarging it…Virtue can only flourish among equals.”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additive="base">
                                        <p:cTn id="7" dur="5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69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800600" y="26988"/>
            <a:ext cx="3886200" cy="1143000"/>
          </a:xfrm>
        </p:spPr>
        <p:txBody>
          <a:bodyPr/>
          <a:lstStyle/>
          <a:p>
            <a:pPr eaLnBrk="1" hangingPunct="1"/>
            <a:r>
              <a:rPr lang="en-US" altLang="en-US" sz="4000" smtClean="0">
                <a:solidFill>
                  <a:srgbClr val="FFCC00"/>
                </a:solidFill>
              </a:rPr>
              <a:t>ADAM SMITH</a:t>
            </a:r>
          </a:p>
        </p:txBody>
      </p:sp>
      <p:sp>
        <p:nvSpPr>
          <p:cNvPr id="33795" name="Rectangle 3"/>
          <p:cNvSpPr>
            <a:spLocks noGrp="1" noChangeArrowheads="1"/>
          </p:cNvSpPr>
          <p:nvPr>
            <p:ph type="body" idx="1"/>
          </p:nvPr>
        </p:nvSpPr>
        <p:spPr>
          <a:xfrm>
            <a:off x="152400" y="74613"/>
            <a:ext cx="4648200" cy="4525962"/>
          </a:xfrm>
        </p:spPr>
        <p:txBody>
          <a:bodyPr/>
          <a:lstStyle/>
          <a:p>
            <a:pPr eaLnBrk="1" hangingPunct="1"/>
            <a:r>
              <a:rPr lang="en-US" altLang="en-US" sz="2400" dirty="0" smtClean="0">
                <a:solidFill>
                  <a:schemeClr val="bg1"/>
                </a:solidFill>
              </a:rPr>
              <a:t>a Scottish economist called the “</a:t>
            </a:r>
            <a:r>
              <a:rPr lang="en-US" altLang="en-US" sz="2400" b="1" dirty="0" smtClean="0">
                <a:solidFill>
                  <a:schemeClr val="bg1"/>
                </a:solidFill>
              </a:rPr>
              <a:t>father of capitalism</a:t>
            </a:r>
            <a:r>
              <a:rPr lang="en-US" altLang="en-US" sz="2400" dirty="0" smtClean="0">
                <a:solidFill>
                  <a:schemeClr val="bg1"/>
                </a:solidFill>
              </a:rPr>
              <a:t>.”</a:t>
            </a:r>
          </a:p>
          <a:p>
            <a:pPr eaLnBrk="1" hangingPunct="1"/>
            <a:endParaRPr lang="en-US" altLang="en-US" sz="2400" dirty="0" smtClean="0">
              <a:solidFill>
                <a:srgbClr val="FFCC00"/>
              </a:solidFill>
            </a:endParaRPr>
          </a:p>
          <a:p>
            <a:pPr eaLnBrk="1" hangingPunct="1"/>
            <a:r>
              <a:rPr lang="en-US" altLang="en-US" sz="2400" b="1" dirty="0" smtClean="0">
                <a:solidFill>
                  <a:schemeClr val="bg1"/>
                </a:solidFill>
              </a:rPr>
              <a:t>an advocate of </a:t>
            </a:r>
            <a:r>
              <a:rPr lang="en-US" altLang="en-US" sz="2400" b="1" i="1" u="sng" dirty="0" smtClean="0">
                <a:solidFill>
                  <a:schemeClr val="bg1"/>
                </a:solidFill>
              </a:rPr>
              <a:t>laissez faire</a:t>
            </a:r>
            <a:r>
              <a:rPr lang="en-US" altLang="en-US" sz="2400" b="1" dirty="0" smtClean="0">
                <a:solidFill>
                  <a:schemeClr val="bg1"/>
                </a:solidFill>
              </a:rPr>
              <a:t> </a:t>
            </a:r>
            <a:r>
              <a:rPr lang="en-US" altLang="en-US" sz="2400" dirty="0" smtClean="0">
                <a:solidFill>
                  <a:srgbClr val="FFCC00"/>
                </a:solidFill>
              </a:rPr>
              <a:t>(French for ‘let do,’ ‘let go,’ ‘let pass.’ – </a:t>
            </a:r>
            <a:r>
              <a:rPr lang="en-US" altLang="en-US" sz="2400" b="1" dirty="0" smtClean="0">
                <a:solidFill>
                  <a:schemeClr val="bg1"/>
                </a:solidFill>
              </a:rPr>
              <a:t>often referred to as ‘hands off</a:t>
            </a:r>
            <a:r>
              <a:rPr lang="en-US" altLang="en-US" sz="2400" dirty="0" smtClean="0">
                <a:solidFill>
                  <a:schemeClr val="bg1"/>
                </a:solidFill>
              </a:rPr>
              <a:t>.</a:t>
            </a:r>
            <a:r>
              <a:rPr lang="en-US" altLang="en-US" sz="2400" dirty="0" smtClean="0">
                <a:solidFill>
                  <a:srgbClr val="FFCC00"/>
                </a:solidFill>
              </a:rPr>
              <a:t>’). </a:t>
            </a:r>
          </a:p>
          <a:p>
            <a:pPr lvl="1" eaLnBrk="1" hangingPunct="1"/>
            <a:r>
              <a:rPr lang="en-US" altLang="en-US" sz="2000" b="1" i="1" dirty="0" smtClean="0">
                <a:solidFill>
                  <a:schemeClr val="bg1"/>
                </a:solidFill>
              </a:rPr>
              <a:t>business should operate with little or no government interference.</a:t>
            </a:r>
          </a:p>
          <a:p>
            <a:pPr eaLnBrk="1" hangingPunct="1"/>
            <a:r>
              <a:rPr lang="en-US" altLang="en-US" sz="2400" dirty="0" smtClean="0">
                <a:solidFill>
                  <a:srgbClr val="00B0F0"/>
                </a:solidFill>
              </a:rPr>
              <a:t>He wrote </a:t>
            </a:r>
            <a:r>
              <a:rPr lang="en-US" altLang="en-US" sz="2400" i="1" u="sng" dirty="0" smtClean="0">
                <a:solidFill>
                  <a:schemeClr val="bg1"/>
                </a:solidFill>
              </a:rPr>
              <a:t>The Wealth of Nations</a:t>
            </a:r>
            <a:r>
              <a:rPr lang="en-US" altLang="en-US" sz="2400" dirty="0" smtClean="0">
                <a:solidFill>
                  <a:schemeClr val="bg1"/>
                </a:solidFill>
              </a:rPr>
              <a:t>.</a:t>
            </a:r>
          </a:p>
          <a:p>
            <a:pPr eaLnBrk="1" hangingPunct="1"/>
            <a:r>
              <a:rPr lang="en-US" altLang="en-US" sz="2400" b="1" dirty="0" smtClean="0">
                <a:solidFill>
                  <a:schemeClr val="bg1"/>
                </a:solidFill>
              </a:rPr>
              <a:t>Thought </a:t>
            </a:r>
            <a:r>
              <a:rPr lang="en-US" altLang="en-US" sz="2400" b="1" i="1" u="sng" dirty="0" smtClean="0">
                <a:solidFill>
                  <a:schemeClr val="bg1"/>
                </a:solidFill>
              </a:rPr>
              <a:t>supply &amp; demand</a:t>
            </a:r>
            <a:r>
              <a:rPr lang="en-US" altLang="en-US" sz="2400" b="1" dirty="0" smtClean="0">
                <a:solidFill>
                  <a:schemeClr val="bg1"/>
                </a:solidFill>
              </a:rPr>
              <a:t> should drive economies.</a:t>
            </a:r>
          </a:p>
          <a:p>
            <a:pPr eaLnBrk="1" hangingPunct="1"/>
            <a:endParaRPr lang="en-US" altLang="en-US" sz="2400" b="1" dirty="0" smtClean="0">
              <a:solidFill>
                <a:schemeClr val="bg1"/>
              </a:solidFill>
            </a:endParaRPr>
          </a:p>
          <a:p>
            <a:pPr eaLnBrk="1" hangingPunct="1"/>
            <a:endParaRPr lang="en-US" altLang="en-US" sz="2400" dirty="0" smtClean="0">
              <a:solidFill>
                <a:srgbClr val="FF0000"/>
              </a:solidFill>
            </a:endParaRPr>
          </a:p>
          <a:p>
            <a:pPr eaLnBrk="1" hangingPunct="1"/>
            <a:endParaRPr lang="en-US" altLang="en-US" sz="2400" b="1" i="1" u="sng" dirty="0" smtClean="0">
              <a:solidFill>
                <a:schemeClr val="bg1"/>
              </a:solidFill>
            </a:endParaRPr>
          </a:p>
        </p:txBody>
      </p:sp>
      <p:pic>
        <p:nvPicPr>
          <p:cNvPr id="1331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65700" y="990600"/>
            <a:ext cx="370681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TextBox 2"/>
          <p:cNvSpPr txBox="1">
            <a:spLocks noChangeArrowheads="1"/>
          </p:cNvSpPr>
          <p:nvPr/>
        </p:nvSpPr>
        <p:spPr bwMode="auto">
          <a:xfrm>
            <a:off x="4800600" y="4600575"/>
            <a:ext cx="43434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pPr>
            <a:r>
              <a:rPr lang="en-US" altLang="en-US" sz="2000" b="1" dirty="0">
                <a:solidFill>
                  <a:srgbClr val="00B0F0"/>
                </a:solidFill>
              </a:rPr>
              <a:t>“The propensity to truck, barter and exchange one thing for another is common to all men, and to be found in no other race of animals. No dog exchanges bones with another.”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 calcmode="lin" valueType="num">
                                      <p:cBhvr additive="base">
                                        <p:cTn id="7" dur="5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7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3795">
                                            <p:txEl>
                                              <p:pRg st="2" end="2"/>
                                            </p:txEl>
                                          </p:spTgt>
                                        </p:tgtEl>
                                        <p:attrNameLst>
                                          <p:attrName>style.visibility</p:attrName>
                                        </p:attrNameLst>
                                      </p:cBhvr>
                                      <p:to>
                                        <p:strVal val="visible"/>
                                      </p:to>
                                    </p:set>
                                    <p:anim calcmode="lin" valueType="num">
                                      <p:cBhvr additive="base">
                                        <p:cTn id="13" dur="500" fill="hold"/>
                                        <p:tgtEl>
                                          <p:spTgt spid="3379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7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3795">
                                            <p:txEl>
                                              <p:pRg st="3" end="3"/>
                                            </p:txEl>
                                          </p:spTgt>
                                        </p:tgtEl>
                                        <p:attrNameLst>
                                          <p:attrName>style.visibility</p:attrName>
                                        </p:attrNameLst>
                                      </p:cBhvr>
                                      <p:to>
                                        <p:strVal val="visible"/>
                                      </p:to>
                                    </p:set>
                                    <p:anim calcmode="lin" valueType="num">
                                      <p:cBhvr additive="base">
                                        <p:cTn id="19" dur="500" fill="hold"/>
                                        <p:tgtEl>
                                          <p:spTgt spid="3379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79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3795">
                                            <p:txEl>
                                              <p:pRg st="4" end="4"/>
                                            </p:txEl>
                                          </p:spTgt>
                                        </p:tgtEl>
                                        <p:attrNameLst>
                                          <p:attrName>style.visibility</p:attrName>
                                        </p:attrNameLst>
                                      </p:cBhvr>
                                      <p:to>
                                        <p:strVal val="visible"/>
                                      </p:to>
                                    </p:set>
                                    <p:anim calcmode="lin" valueType="num">
                                      <p:cBhvr additive="base">
                                        <p:cTn id="23" dur="500" fill="hold"/>
                                        <p:tgtEl>
                                          <p:spTgt spid="3379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3795">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3795">
                                            <p:txEl>
                                              <p:pRg st="5" end="5"/>
                                            </p:txEl>
                                          </p:spTgt>
                                        </p:tgtEl>
                                        <p:attrNameLst>
                                          <p:attrName>style.visibility</p:attrName>
                                        </p:attrNameLst>
                                      </p:cBhvr>
                                      <p:to>
                                        <p:strVal val="visible"/>
                                      </p:to>
                                    </p:set>
                                    <p:anim calcmode="lin" valueType="num">
                                      <p:cBhvr additive="base">
                                        <p:cTn id="27" dur="500" fill="hold"/>
                                        <p:tgtEl>
                                          <p:spTgt spid="33795">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379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5"/>
          <p:cNvSpPr>
            <a:spLocks noGrp="1" noChangeArrowheads="1"/>
          </p:cNvSpPr>
          <p:nvPr>
            <p:ph type="title"/>
          </p:nvPr>
        </p:nvSpPr>
        <p:spPr>
          <a:xfrm>
            <a:off x="-381000" y="228600"/>
            <a:ext cx="6477000" cy="1143000"/>
          </a:xfrm>
        </p:spPr>
        <p:txBody>
          <a:bodyPr/>
          <a:lstStyle/>
          <a:p>
            <a:pPr eaLnBrk="1" hangingPunct="1"/>
            <a:r>
              <a:rPr lang="en-US" altLang="en-US" sz="3600" smtClean="0">
                <a:solidFill>
                  <a:srgbClr val="FFCC00"/>
                </a:solidFill>
              </a:rPr>
              <a:t>EIGHT ENLIGHTENMENT THINKERS</a:t>
            </a:r>
          </a:p>
        </p:txBody>
      </p:sp>
      <p:sp>
        <p:nvSpPr>
          <p:cNvPr id="2051" name="Rectangle 6"/>
          <p:cNvSpPr>
            <a:spLocks noGrp="1" noChangeArrowheads="1"/>
          </p:cNvSpPr>
          <p:nvPr>
            <p:ph sz="half" idx="1"/>
          </p:nvPr>
        </p:nvSpPr>
        <p:spPr>
          <a:xfrm>
            <a:off x="0" y="1752600"/>
            <a:ext cx="4648200" cy="5105400"/>
          </a:xfrm>
        </p:spPr>
        <p:txBody>
          <a:bodyPr/>
          <a:lstStyle/>
          <a:p>
            <a:pPr marL="609600" indent="-609600" eaLnBrk="1" hangingPunct="1">
              <a:buFontTx/>
              <a:buAutoNum type="arabicPeriod"/>
            </a:pPr>
            <a:r>
              <a:rPr lang="en-US" altLang="en-US" sz="2400" u="sng" smtClean="0">
                <a:solidFill>
                  <a:srgbClr val="FFCC00"/>
                </a:solidFill>
              </a:rPr>
              <a:t>Thomas Hobbes </a:t>
            </a:r>
            <a:r>
              <a:rPr lang="en-US" altLang="en-US" sz="2400" smtClean="0">
                <a:solidFill>
                  <a:srgbClr val="FFCC00"/>
                </a:solidFill>
              </a:rPr>
              <a:t>(1588 – 1679)</a:t>
            </a:r>
          </a:p>
          <a:p>
            <a:pPr marL="609600" indent="-609600" eaLnBrk="1" hangingPunct="1">
              <a:buFontTx/>
              <a:buAutoNum type="arabicPeriod"/>
            </a:pPr>
            <a:r>
              <a:rPr lang="en-US" altLang="en-US" sz="2400" u="sng" smtClean="0">
                <a:solidFill>
                  <a:srgbClr val="FFCC00"/>
                </a:solidFill>
              </a:rPr>
              <a:t>John Locke </a:t>
            </a:r>
            <a:r>
              <a:rPr lang="en-US" altLang="en-US" sz="2400" smtClean="0">
                <a:solidFill>
                  <a:srgbClr val="FFCC00"/>
                </a:solidFill>
              </a:rPr>
              <a:t>(1632 – 1704)</a:t>
            </a:r>
          </a:p>
          <a:p>
            <a:pPr marL="609600" indent="-609600" eaLnBrk="1" hangingPunct="1">
              <a:buFontTx/>
              <a:buAutoNum type="arabicPeriod"/>
            </a:pPr>
            <a:r>
              <a:rPr lang="en-US" altLang="en-US" sz="2400" u="sng" smtClean="0">
                <a:solidFill>
                  <a:srgbClr val="FFCC00"/>
                </a:solidFill>
              </a:rPr>
              <a:t>Jean-Jacques Rousseau </a:t>
            </a:r>
            <a:r>
              <a:rPr lang="en-US" altLang="en-US" sz="2400" smtClean="0">
                <a:solidFill>
                  <a:srgbClr val="FFCC00"/>
                </a:solidFill>
              </a:rPr>
              <a:t>(1712 – 1778)</a:t>
            </a:r>
          </a:p>
          <a:p>
            <a:pPr marL="609600" indent="-609600" eaLnBrk="1" hangingPunct="1">
              <a:buFontTx/>
              <a:buAutoNum type="arabicPeriod"/>
            </a:pPr>
            <a:r>
              <a:rPr lang="en-US" altLang="en-US" sz="2400" u="sng" smtClean="0">
                <a:solidFill>
                  <a:srgbClr val="FFCC00"/>
                </a:solidFill>
              </a:rPr>
              <a:t>Baron de Montesquieu </a:t>
            </a:r>
            <a:r>
              <a:rPr lang="en-US" altLang="en-US" sz="2400" smtClean="0">
                <a:solidFill>
                  <a:srgbClr val="FFCC00"/>
                </a:solidFill>
              </a:rPr>
              <a:t>(1689 – 1755)</a:t>
            </a:r>
          </a:p>
          <a:p>
            <a:pPr marL="609600" indent="-609600" eaLnBrk="1" hangingPunct="1">
              <a:buFontTx/>
              <a:buAutoNum type="arabicPeriod"/>
            </a:pPr>
            <a:r>
              <a:rPr lang="en-US" altLang="en-US" sz="2400" u="sng" smtClean="0">
                <a:solidFill>
                  <a:srgbClr val="FFCC00"/>
                </a:solidFill>
              </a:rPr>
              <a:t>Voltaire</a:t>
            </a:r>
            <a:r>
              <a:rPr lang="en-US" altLang="en-US" sz="2400" smtClean="0">
                <a:solidFill>
                  <a:srgbClr val="FFCC00"/>
                </a:solidFill>
              </a:rPr>
              <a:t> (1694 – 1778)</a:t>
            </a:r>
          </a:p>
          <a:p>
            <a:pPr marL="609600" indent="-609600" eaLnBrk="1" hangingPunct="1">
              <a:buFontTx/>
              <a:buAutoNum type="arabicPeriod"/>
            </a:pPr>
            <a:r>
              <a:rPr lang="en-US" altLang="en-US" sz="2400" smtClean="0">
                <a:solidFill>
                  <a:srgbClr val="FFCC00"/>
                </a:solidFill>
              </a:rPr>
              <a:t>Denis Diderot (1713 – 1784)</a:t>
            </a:r>
          </a:p>
          <a:p>
            <a:pPr marL="609600" indent="-609600" eaLnBrk="1" hangingPunct="1">
              <a:buFontTx/>
              <a:buAutoNum type="arabicPeriod"/>
            </a:pPr>
            <a:r>
              <a:rPr lang="en-US" altLang="en-US" sz="2400" u="sng" smtClean="0">
                <a:solidFill>
                  <a:srgbClr val="FFCC00"/>
                </a:solidFill>
              </a:rPr>
              <a:t>Mary Wollstonecraft </a:t>
            </a:r>
            <a:r>
              <a:rPr lang="en-US" altLang="en-US" sz="2400" smtClean="0">
                <a:solidFill>
                  <a:srgbClr val="FFCC00"/>
                </a:solidFill>
              </a:rPr>
              <a:t>(1759 – 1797)</a:t>
            </a:r>
          </a:p>
          <a:p>
            <a:pPr marL="609600" indent="-609600" eaLnBrk="1" hangingPunct="1">
              <a:buFontTx/>
              <a:buAutoNum type="arabicPeriod"/>
            </a:pPr>
            <a:r>
              <a:rPr lang="en-US" altLang="en-US" sz="2400" u="sng" smtClean="0">
                <a:solidFill>
                  <a:srgbClr val="FFCC00"/>
                </a:solidFill>
              </a:rPr>
              <a:t>Adam Smith </a:t>
            </a:r>
            <a:r>
              <a:rPr lang="en-US" altLang="en-US" sz="2400" smtClean="0">
                <a:solidFill>
                  <a:srgbClr val="FFCC00"/>
                </a:solidFill>
              </a:rPr>
              <a:t>(1723 – 1790)</a:t>
            </a:r>
          </a:p>
          <a:p>
            <a:pPr marL="609600" indent="-609600" eaLnBrk="1" hangingPunct="1">
              <a:buFontTx/>
              <a:buAutoNum type="arabicPeriod"/>
            </a:pPr>
            <a:endParaRPr lang="en-US" altLang="en-US" sz="1800" smtClean="0">
              <a:solidFill>
                <a:srgbClr val="FFCC00"/>
              </a:solidFill>
            </a:endParaRPr>
          </a:p>
        </p:txBody>
      </p:sp>
      <p:sp>
        <p:nvSpPr>
          <p:cNvPr id="14340" name="Content Placeholder 1"/>
          <p:cNvSpPr>
            <a:spLocks noGrp="1"/>
          </p:cNvSpPr>
          <p:nvPr>
            <p:ph sz="half" idx="2"/>
          </p:nvPr>
        </p:nvSpPr>
        <p:spPr>
          <a:xfrm>
            <a:off x="4648200" y="800100"/>
            <a:ext cx="4495800" cy="6057900"/>
          </a:xfrm>
        </p:spPr>
        <p:txBody>
          <a:bodyPr/>
          <a:lstStyle/>
          <a:p>
            <a:pPr marL="0" indent="0" eaLnBrk="1" hangingPunct="1">
              <a:buFontTx/>
              <a:buNone/>
            </a:pPr>
            <a:r>
              <a:rPr lang="en-US" altLang="en-US" sz="1800" dirty="0" smtClean="0">
                <a:solidFill>
                  <a:schemeClr val="bg1"/>
                </a:solidFill>
              </a:rPr>
              <a:t>** </a:t>
            </a:r>
            <a:r>
              <a:rPr lang="en-US" altLang="en-US" sz="1800" b="1" dirty="0" smtClean="0">
                <a:solidFill>
                  <a:schemeClr val="bg1"/>
                </a:solidFill>
              </a:rPr>
              <a:t>THE LISTED THINKERS ARE ALL OF EUROPEAN DESCENT/HERITAGE. </a:t>
            </a:r>
          </a:p>
          <a:p>
            <a:pPr marL="0" indent="0" eaLnBrk="1" hangingPunct="1">
              <a:buFontTx/>
              <a:buNone/>
            </a:pPr>
            <a:r>
              <a:rPr lang="en-US" altLang="en-US" sz="1800" b="1" u="sng" dirty="0" smtClean="0">
                <a:solidFill>
                  <a:srgbClr val="FFCC00"/>
                </a:solidFill>
              </a:rPr>
              <a:t>EXTRA CREDIT</a:t>
            </a:r>
            <a:r>
              <a:rPr lang="en-US" altLang="en-US" sz="1800" b="1" dirty="0" smtClean="0">
                <a:solidFill>
                  <a:srgbClr val="FFCC00"/>
                </a:solidFill>
              </a:rPr>
              <a:t>- </a:t>
            </a:r>
            <a:r>
              <a:rPr lang="en-US" altLang="en-US" sz="1800" b="1" dirty="0" smtClean="0">
                <a:solidFill>
                  <a:srgbClr val="00B050"/>
                </a:solidFill>
              </a:rPr>
              <a:t>CAN YOU FIND AN ENLIGHTENED THINKER FROM ANOTHER PLACE?</a:t>
            </a:r>
          </a:p>
          <a:p>
            <a:pPr marL="0" indent="0" eaLnBrk="1" hangingPunct="1">
              <a:buFontTx/>
              <a:buNone/>
            </a:pPr>
            <a:r>
              <a:rPr lang="en-US" altLang="en-US" sz="1800" dirty="0" smtClean="0">
                <a:solidFill>
                  <a:schemeClr val="bg1"/>
                </a:solidFill>
              </a:rPr>
              <a:t>NAME/PLACE/WHY FIT?</a:t>
            </a:r>
          </a:p>
          <a:p>
            <a:pPr marL="0" indent="0" eaLnBrk="1" hangingPunct="1">
              <a:buFontTx/>
              <a:buNone/>
            </a:pPr>
            <a:r>
              <a:rPr lang="en-US" altLang="en-US" sz="1800" b="1" u="sng" dirty="0" smtClean="0">
                <a:solidFill>
                  <a:srgbClr val="FFCC00"/>
                </a:solidFill>
              </a:rPr>
              <a:t>ACTIVITY #2</a:t>
            </a:r>
            <a:r>
              <a:rPr lang="en-US" altLang="en-US" sz="1800" dirty="0" smtClean="0">
                <a:solidFill>
                  <a:srgbClr val="FFCC00"/>
                </a:solidFill>
              </a:rPr>
              <a:t>- </a:t>
            </a:r>
            <a:r>
              <a:rPr lang="en-US" altLang="en-US" sz="1800" b="1" dirty="0" smtClean="0">
                <a:solidFill>
                  <a:srgbClr val="00B0F0"/>
                </a:solidFill>
              </a:rPr>
              <a:t>WHAT OUTCOMES MAY ONLY LEARNING ABOUT EUROPEAN THINKERS HAVE ON A STUDENT?**</a:t>
            </a:r>
          </a:p>
          <a:p>
            <a:pPr marL="0" indent="0" eaLnBrk="1" hangingPunct="1">
              <a:buFontTx/>
              <a:buNone/>
            </a:pPr>
            <a:r>
              <a:rPr lang="en-US" altLang="en-US" sz="1800" dirty="0" smtClean="0">
                <a:solidFill>
                  <a:schemeClr val="bg1"/>
                </a:solidFill>
              </a:rPr>
              <a:t>EXPLAIN/OPINION</a:t>
            </a:r>
            <a:endParaRPr lang="en-US" altLang="en-US" sz="1800" u="sng" dirty="0" smtClean="0">
              <a:solidFill>
                <a:schemeClr val="bg1"/>
              </a:solidFill>
            </a:endParaRPr>
          </a:p>
          <a:p>
            <a:pPr marL="0" indent="0">
              <a:buFontTx/>
              <a:buNone/>
            </a:pPr>
            <a:r>
              <a:rPr lang="en-US" altLang="en-US" sz="1800" b="1" u="sng" dirty="0" smtClean="0">
                <a:solidFill>
                  <a:srgbClr val="FFC000"/>
                </a:solidFill>
              </a:rPr>
              <a:t>ACTIVITY #1</a:t>
            </a:r>
          </a:p>
          <a:p>
            <a:pPr marL="0" indent="0">
              <a:buFontTx/>
              <a:buNone/>
            </a:pPr>
            <a:r>
              <a:rPr lang="en-US" altLang="en-US" sz="1800" b="1" dirty="0" smtClean="0">
                <a:solidFill>
                  <a:schemeClr val="bg1"/>
                </a:solidFill>
              </a:rPr>
              <a:t>SUPPORT 1 OF the LISTED enlightenment thinkers that’s most influential to you? </a:t>
            </a:r>
          </a:p>
          <a:p>
            <a:pPr marL="0" indent="0">
              <a:buFontTx/>
              <a:buNone/>
            </a:pPr>
            <a:r>
              <a:rPr lang="en-US" altLang="en-US" sz="1800" b="1" dirty="0" smtClean="0">
                <a:solidFill>
                  <a:schemeClr val="bg1"/>
                </a:solidFill>
              </a:rPr>
              <a:t>How</a:t>
            </a:r>
            <a:r>
              <a:rPr lang="en-US" altLang="en-US" sz="1800" b="1" dirty="0" smtClean="0">
                <a:solidFill>
                  <a:srgbClr val="FF0000"/>
                </a:solidFill>
              </a:rPr>
              <a:t> </a:t>
            </a:r>
            <a:r>
              <a:rPr lang="en-US" altLang="en-US" sz="1800" b="1" dirty="0" smtClean="0">
                <a:solidFill>
                  <a:schemeClr val="bg1"/>
                </a:solidFill>
              </a:rPr>
              <a:t>did they impact their time? CHOOSE ECONOMIC, SOCIAL, POLITICAL, OR ENVIRONMENTAL?</a:t>
            </a:r>
          </a:p>
          <a:p>
            <a:pPr marL="0" indent="0">
              <a:buFontTx/>
              <a:buNone/>
            </a:pPr>
            <a:r>
              <a:rPr lang="en-US" altLang="en-US" sz="1800" b="1" dirty="0" smtClean="0">
                <a:solidFill>
                  <a:srgbClr val="FFFF00"/>
                </a:solidFill>
              </a:rPr>
              <a:t>**SUPPORT WITH AS </a:t>
            </a:r>
            <a:r>
              <a:rPr lang="en-US" altLang="en-US" sz="1800" b="1" dirty="0" smtClean="0">
                <a:solidFill>
                  <a:srgbClr val="FF0000"/>
                </a:solidFill>
              </a:rPr>
              <a:t>MANY</a:t>
            </a:r>
            <a:r>
              <a:rPr lang="en-US" altLang="en-US" sz="1800" b="1" dirty="0" smtClean="0">
                <a:solidFill>
                  <a:srgbClr val="FFFF00"/>
                </a:solidFill>
              </a:rPr>
              <a:t> AS POSSIBLE!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5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1">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1">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51">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2186</TotalTime>
  <Words>919</Words>
  <Application>Microsoft Office PowerPoint</Application>
  <PresentationFormat>On-screen Show (4:3)</PresentationFormat>
  <Paragraphs>122</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Default Design</vt:lpstr>
      <vt:lpstr>EIGHT ENLIGHTENMENT THINKERS</vt:lpstr>
      <vt:lpstr>LETS REVIEW…</vt:lpstr>
      <vt:lpstr>EIGHT ENLIGHTENMENT THINKERS</vt:lpstr>
      <vt:lpstr>THOMAS HOBBES </vt:lpstr>
      <vt:lpstr>JOHN LOCKE</vt:lpstr>
      <vt:lpstr>JEAN-JACQUES ROUSSEAU</vt:lpstr>
      <vt:lpstr>MONTESQUIEU</vt:lpstr>
      <vt:lpstr>VOLTAIRE</vt:lpstr>
      <vt:lpstr>DENIS DIDEROT</vt:lpstr>
      <vt:lpstr>Diderot Cont’d</vt:lpstr>
      <vt:lpstr>MARY WOLLSTONECRAFT</vt:lpstr>
      <vt:lpstr>ADAM SMITH</vt:lpstr>
      <vt:lpstr>EIGHT ENLIGHTENMENT THINKERS</vt:lpstr>
    </vt:vector>
  </TitlesOfParts>
  <Company>none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EIGHT ENLIGHTENMENT THINKERS</dc:title>
  <dc:creator>Preferred Customer</dc:creator>
  <cp:lastModifiedBy>Admin</cp:lastModifiedBy>
  <cp:revision>29</cp:revision>
  <cp:lastPrinted>2015-10-20T17:35:39Z</cp:lastPrinted>
  <dcterms:created xsi:type="dcterms:W3CDTF">2006-11-02T04:42:49Z</dcterms:created>
  <dcterms:modified xsi:type="dcterms:W3CDTF">2018-07-11T15:11:46Z</dcterms:modified>
</cp:coreProperties>
</file>