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90" r:id="rId2"/>
    <p:sldId id="287" r:id="rId3"/>
    <p:sldId id="297" r:id="rId4"/>
    <p:sldId id="279" r:id="rId5"/>
    <p:sldId id="280" r:id="rId6"/>
    <p:sldId id="259" r:id="rId7"/>
    <p:sldId id="272" r:id="rId8"/>
    <p:sldId id="291" r:id="rId9"/>
    <p:sldId id="292" r:id="rId10"/>
    <p:sldId id="282" r:id="rId11"/>
    <p:sldId id="275" r:id="rId12"/>
    <p:sldId id="268" r:id="rId13"/>
    <p:sldId id="283" r:id="rId14"/>
    <p:sldId id="293" r:id="rId15"/>
    <p:sldId id="277" r:id="rId16"/>
    <p:sldId id="278" r:id="rId17"/>
    <p:sldId id="285" r:id="rId18"/>
    <p:sldId id="284" r:id="rId19"/>
    <p:sldId id="294" r:id="rId20"/>
    <p:sldId id="295" r:id="rId21"/>
    <p:sldId id="281" r:id="rId22"/>
    <p:sldId id="258" r:id="rId23"/>
    <p:sldId id="270" r:id="rId24"/>
    <p:sldId id="286" r:id="rId25"/>
    <p:sldId id="273" r:id="rId26"/>
    <p:sldId id="257" r:id="rId27"/>
    <p:sldId id="262" r:id="rId28"/>
    <p:sldId id="260" r:id="rId29"/>
    <p:sldId id="288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AB"/>
    <a:srgbClr val="FF8F8F"/>
    <a:srgbClr val="FF7D7D"/>
    <a:srgbClr val="540000"/>
    <a:srgbClr val="9A0000"/>
    <a:srgbClr val="05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4461A-6357-420A-B39E-4CA443B7A033}" type="datetimeFigureOut">
              <a:rPr lang="en-US" smtClean="0"/>
              <a:t>2/6/2018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46A96-F662-4A02-9B30-FF9C9D2C3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2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40013-643E-4C99-BAB0-D0B1F3B86253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69706-5B43-46BE-81ED-2E6C35B6BB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hyperlink" Target="http://www.americanhungarianfederation.org/FamousHungarians/trianon.ht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nowledgequestmaps.com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ome,_Georgia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7.jp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slide" Target="slide2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le:Bundesarchiv Bild 183-1987-0703-507, Berlin, Reichstagssitzung, Rede Adolf Hitl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3" t="847" r="11611" b="2288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91000"/>
            <a:ext cx="9144000" cy="2060377"/>
          </a:xfrm>
          <a:gradFill>
            <a:gsLst>
              <a:gs pos="0">
                <a:srgbClr val="9A0000"/>
              </a:gs>
              <a:gs pos="80000">
                <a:srgbClr val="9A0000">
                  <a:lumMod val="66000"/>
                </a:srgbClr>
              </a:gs>
              <a:gs pos="100000">
                <a:srgbClr val="540000"/>
              </a:gs>
            </a:gsLst>
            <a:lin ang="16200000" scaled="0"/>
          </a:gradFill>
        </p:spPr>
        <p:txBody>
          <a:bodyPr anchor="b">
            <a:noAutofit/>
          </a:bodyPr>
          <a:lstStyle/>
          <a:p>
            <a:pPr>
              <a:lnSpc>
                <a:spcPct val="80000"/>
              </a:lnSpc>
            </a:pPr>
            <a:r>
              <a:rPr lang="en-US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TOTALITARIANISM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 Interwar Europe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0" y="6477000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German Federal Archive (cc 3.0)</a:t>
            </a:r>
          </a:p>
        </p:txBody>
      </p:sp>
    </p:spTree>
    <p:extLst>
      <p:ext uri="{BB962C8B-B14F-4D97-AF65-F5344CB8AC3E}">
        <p14:creationId xmlns:p14="http://schemas.microsoft.com/office/powerpoint/2010/main" val="230326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commons/f/fe/VERDUN-OSSUAIRE_DE_DOUAUMONT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2" t="-292" r="65" b="292"/>
          <a:stretch/>
        </p:blipFill>
        <p:spPr bwMode="auto">
          <a:xfrm>
            <a:off x="-228600" y="-20053"/>
            <a:ext cx="9372600" cy="687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381000"/>
            <a:ext cx="6160168" cy="1630362"/>
          </a:xfrm>
        </p:spPr>
        <p:txBody>
          <a:bodyPr>
            <a:normAutofit fontScale="90000"/>
          </a:bodyPr>
          <a:lstStyle/>
          <a:p>
            <a:r>
              <a:rPr lang="en-US" sz="88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WWI  IS  OVER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679052" y="6489177"/>
            <a:ext cx="24529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Photo by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Ketounette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 (cc 3.0)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25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learnnc.org/lp/media/uploads/2009/12/wwiieurope01_102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35189" cy="684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4343400"/>
            <a:ext cx="8835189" cy="1143000"/>
          </a:xfrm>
          <a:solidFill>
            <a:schemeClr val="bg1">
              <a:lumMod val="95000"/>
              <a:alpha val="77000"/>
            </a:schemeClr>
          </a:solidFill>
        </p:spPr>
        <p:txBody>
          <a:bodyPr>
            <a:noAutofit/>
          </a:bodyPr>
          <a:lstStyle/>
          <a:p>
            <a:r>
              <a:rPr lang="en-US" sz="8000" dirty="0"/>
              <a:t>EUROPE IS NOW safe...</a:t>
            </a:r>
          </a:p>
        </p:txBody>
      </p:sp>
    </p:spTree>
    <p:extLst>
      <p:ext uri="{BB962C8B-B14F-4D97-AF65-F5344CB8AC3E}">
        <p14:creationId xmlns:p14="http://schemas.microsoft.com/office/powerpoint/2010/main" val="1246346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WWilson1stBall19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980" r="1562" b="10877"/>
          <a:stretch/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053" y="4191000"/>
            <a:ext cx="6801853" cy="1371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>
                <a:latin typeface="+mj-lt"/>
              </a:rPr>
              <a:t>FOR DEMOCRACY</a:t>
            </a:r>
          </a:p>
        </p:txBody>
      </p:sp>
    </p:spTree>
    <p:extLst>
      <p:ext uri="{BB962C8B-B14F-4D97-AF65-F5344CB8AC3E}">
        <p14:creationId xmlns:p14="http://schemas.microsoft.com/office/powerpoint/2010/main" val="29792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nidentified Russian artist  Lenin and Stalin in Gorki in 1922 1949 Gelatin silver print with applied media Collection of Ryna and David Alexan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" t="4508" r="921" b="28076"/>
          <a:stretch/>
        </p:blipFill>
        <p:spPr bwMode="auto">
          <a:xfrm>
            <a:off x="0" y="0"/>
            <a:ext cx="913597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3886200"/>
            <a:ext cx="5859379" cy="1447800"/>
          </a:xfrm>
          <a:solidFill>
            <a:srgbClr val="9A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05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J/K LOL</a:t>
            </a:r>
          </a:p>
        </p:txBody>
      </p:sp>
    </p:spTree>
    <p:extLst>
      <p:ext uri="{BB962C8B-B14F-4D97-AF65-F5344CB8AC3E}">
        <p14:creationId xmlns:p14="http://schemas.microsoft.com/office/powerpoint/2010/main" val="34905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382000" cy="1143000"/>
          </a:xfrm>
        </p:spPr>
        <p:txBody>
          <a:bodyPr>
            <a:noAutofit/>
          </a:bodyPr>
          <a:lstStyle/>
          <a:p>
            <a:pPr algn="l"/>
            <a:r>
              <a:rPr lang="en-US" sz="10000" dirty="0">
                <a:solidFill>
                  <a:schemeClr val="bg2"/>
                </a:solidFill>
              </a:rPr>
              <a:t>Totalitarianism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40046"/>
            <a:ext cx="4724400" cy="23605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Authoritarian</a:t>
            </a:r>
            <a:r>
              <a:rPr lang="en-US" sz="4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&amp;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dictatorial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 governments that control </a:t>
            </a:r>
            <a:r>
              <a:rPr lang="en-US" sz="2800" b="1" i="1" dirty="0">
                <a:solidFill>
                  <a:schemeClr val="bg1">
                    <a:lumMod val="95000"/>
                  </a:schemeClr>
                </a:solidFill>
              </a:rPr>
              <a:t>all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 aspects of public and private life.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5400" y="1977909"/>
            <a:ext cx="4038600" cy="457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66700" y="5181600"/>
            <a:ext cx="4724400" cy="646331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State &gt; Individual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>
            <a:noAutofit/>
          </a:bodyPr>
          <a:lstStyle/>
          <a:p>
            <a:r>
              <a:rPr lang="en-US" sz="7200" dirty="0">
                <a:solidFill>
                  <a:schemeClr val="bg2"/>
                </a:solidFill>
              </a:rPr>
              <a:t>Bolshevik Revolution</a:t>
            </a:r>
            <a:endParaRPr lang="en-US" sz="540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110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(Russia/Soviet Union) 1917</a:t>
            </a:r>
          </a:p>
        </p:txBody>
      </p:sp>
      <p:grpSp>
        <p:nvGrpSpPr>
          <p:cNvPr id="2" name="Group 12"/>
          <p:cNvGrpSpPr/>
          <p:nvPr/>
        </p:nvGrpSpPr>
        <p:grpSpPr>
          <a:xfrm>
            <a:off x="5715000" y="2438400"/>
            <a:ext cx="3219450" cy="3644417"/>
            <a:chOff x="5715000" y="1905000"/>
            <a:chExt cx="3219450" cy="364441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15000" y="1905000"/>
              <a:ext cx="3219450" cy="3644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7467600" y="4572000"/>
              <a:ext cx="1371600" cy="83099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Joseph </a:t>
              </a:r>
              <a:r>
                <a:rPr lang="en-US" sz="2800" b="1" dirty="0">
                  <a:solidFill>
                    <a:schemeClr val="bg1"/>
                  </a:solidFill>
                </a:rPr>
                <a:t>Stalin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91200" y="4572000"/>
              <a:ext cx="1447800" cy="83099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Vladimir </a:t>
              </a:r>
              <a:r>
                <a:rPr lang="en-US" sz="2800" b="1" dirty="0">
                  <a:solidFill>
                    <a:schemeClr val="bg1"/>
                  </a:solidFill>
                </a:rPr>
                <a:t>Lenin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070" y="2438401"/>
            <a:ext cx="5447442" cy="364441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WWilson1stBall19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980" r="1562" b="10877"/>
          <a:stretch/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053" y="4419600"/>
            <a:ext cx="6801853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dirty="0">
                <a:latin typeface="+mj-lt"/>
              </a:rPr>
              <a:t>STRIKE ONE</a:t>
            </a:r>
          </a:p>
        </p:txBody>
      </p:sp>
    </p:spTree>
    <p:extLst>
      <p:ext uri="{BB962C8B-B14F-4D97-AF65-F5344CB8AC3E}">
        <p14:creationId xmlns:p14="http://schemas.microsoft.com/office/powerpoint/2010/main" val="3409858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WWilson1stBall19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980" r="1562" b="10877"/>
          <a:stretch/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053" y="4495800"/>
            <a:ext cx="6801853" cy="762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>
                <a:latin typeface="+mj-lt"/>
              </a:rPr>
              <a:t>Self-Determination OF PEOPLES</a:t>
            </a:r>
          </a:p>
        </p:txBody>
      </p:sp>
    </p:spTree>
    <p:extLst>
      <p:ext uri="{BB962C8B-B14F-4D97-AF65-F5344CB8AC3E}">
        <p14:creationId xmlns:p14="http://schemas.microsoft.com/office/powerpoint/2010/main" val="2090192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upload.wikimedia.org/wikipedia/commons/thumb/f/f4/The_Grand_Trianon_Castle_Interios.JPG/1024px-The_Grand_Trianon_Castle_Interio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" r="5046"/>
          <a:stretch/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19600"/>
            <a:ext cx="9220200" cy="1066800"/>
          </a:xfrm>
          <a:solidFill>
            <a:schemeClr val="dk1">
              <a:alpha val="62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000" dirty="0">
                <a:solidFill>
                  <a:schemeClr val="bg2"/>
                </a:solidFill>
                <a:latin typeface="+mj-lt"/>
              </a:rPr>
              <a:t>Treaty of Trianon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79392" y="6478726"/>
            <a:ext cx="25026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2"/>
                </a:solidFill>
                <a:latin typeface="Arial" panose="020B0604020202020204" pitchFamily="34" charset="0"/>
              </a:rPr>
              <a:t>Photo by Mkonikkara (cc 3.0)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59436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OTHER Versailles Treaty</a:t>
            </a:r>
          </a:p>
        </p:txBody>
      </p:sp>
    </p:spTree>
    <p:extLst>
      <p:ext uri="{BB962C8B-B14F-4D97-AF65-F5344CB8AC3E}">
        <p14:creationId xmlns:p14="http://schemas.microsoft.com/office/powerpoint/2010/main" val="129237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28600"/>
            <a:ext cx="9144001" cy="6208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737457" y="6474023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Map by CoolKoon (cc 3.0)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602" name="Picture 2" descr="http://upload.wikimedia.org/wikipedia/commons/2/21/Treaty_of_Trianon_1920_Austria_Hungary_ethnic_map_hun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374"/>
            <a:ext cx="9144000" cy="6034026"/>
          </a:xfrm>
          <a:prstGeom prst="rect">
            <a:avLst/>
          </a:prstGeom>
          <a:noFill/>
        </p:spPr>
      </p:pic>
      <p:sp>
        <p:nvSpPr>
          <p:cNvPr id="4" name="Rectangle 3">
            <a:hlinkClick r:id="rId4"/>
          </p:cNvPr>
          <p:cNvSpPr/>
          <p:nvPr/>
        </p:nvSpPr>
        <p:spPr>
          <a:xfrm>
            <a:off x="800100" y="6367046"/>
            <a:ext cx="7543800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/>
              <a:t>An </a:t>
            </a:r>
            <a:r>
              <a:rPr lang="en-US" sz="1600" b="1" dirty="0">
                <a:hlinkClick r:id="rId4"/>
              </a:rPr>
              <a:t>explanation of the Treaty of Trianon </a:t>
            </a:r>
            <a:r>
              <a:rPr lang="en-US" sz="1600" b="1" dirty="0"/>
              <a:t>from a Hungarian perspective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upload.wikimedia.org/wikipedia/commons/thumb/d/d2/Trianon_Statue_Bekescsaba_big.jpg/768px-Trianon_Statue_Bekescsaba_bi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25"/>
          <a:stretch/>
        </p:blipFill>
        <p:spPr bwMode="auto">
          <a:xfrm>
            <a:off x="0" y="-76200"/>
            <a:ext cx="9144000" cy="693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96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WWilson1stBall19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980" r="1562" b="10877"/>
          <a:stretch/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053" y="4419600"/>
            <a:ext cx="6801853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dirty="0">
                <a:latin typeface="+mj-lt"/>
              </a:rPr>
              <a:t>STRIKE TWO</a:t>
            </a:r>
          </a:p>
        </p:txBody>
      </p:sp>
    </p:spTree>
    <p:extLst>
      <p:ext uri="{BB962C8B-B14F-4D97-AF65-F5344CB8AC3E}">
        <p14:creationId xmlns:p14="http://schemas.microsoft.com/office/powerpoint/2010/main" val="2384495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6400800" cy="9906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Weimar Republic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828800"/>
            <a:ext cx="3505200" cy="4221163"/>
          </a:xfrm>
        </p:spPr>
        <p:txBody>
          <a:bodyPr>
            <a:normAutofit/>
          </a:bodyPr>
          <a:lstStyle/>
          <a:p>
            <a:pPr marL="63500" indent="0">
              <a:buNone/>
            </a:pPr>
            <a:r>
              <a:rPr lang="en-US" sz="3000" b="1" dirty="0">
                <a:solidFill>
                  <a:schemeClr val="bg1">
                    <a:lumMod val="95000"/>
                  </a:schemeClr>
                </a:solidFill>
              </a:rPr>
              <a:t>Germany briefly experimented with liberal democracy.</a:t>
            </a:r>
          </a:p>
          <a:p>
            <a:pPr marL="0" indent="0">
              <a:buNone/>
            </a:pPr>
            <a:endParaRPr lang="en-US" sz="3000" b="1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>
                    <a:lumMod val="95000"/>
                  </a:schemeClr>
                </a:solidFill>
              </a:rPr>
              <a:t>ECONOMIC PROBLEMS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1106" y="507712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1919-1933</a:t>
            </a:r>
          </a:p>
        </p:txBody>
      </p:sp>
      <p:pic>
        <p:nvPicPr>
          <p:cNvPr id="3074" name="Picture 2" descr="File:Karte des Deutschen Reiches, Weimarer Republik-Drittes Reich 1919–1937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893" y="1676400"/>
            <a:ext cx="4969813" cy="45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595546" y="6189924"/>
            <a:ext cx="23358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Map by kgberger (cc 2.5)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46" y="314980"/>
            <a:ext cx="9107905" cy="607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31750"/>
          </a:effectLst>
        </p:spPr>
      </p:pic>
      <p:sp>
        <p:nvSpPr>
          <p:cNvPr id="9" name="TextBox 8"/>
          <p:cNvSpPr txBox="1"/>
          <p:nvPr/>
        </p:nvSpPr>
        <p:spPr>
          <a:xfrm>
            <a:off x="11545" y="3031578"/>
            <a:ext cx="9107905" cy="1107996"/>
          </a:xfrm>
          <a:prstGeom prst="rect">
            <a:avLst/>
          </a:prstGeom>
          <a:solidFill>
            <a:schemeClr val="dk1">
              <a:alpha val="67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HYPERINFLATION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46675" y="4374524"/>
            <a:ext cx="2016325" cy="225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Bundesarchiv Bild 102-00193, Inflation, Ein-Millionen-Markschei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9"/>
          <a:stretch/>
        </p:blipFill>
        <p:spPr bwMode="auto">
          <a:xfrm>
            <a:off x="0" y="263693"/>
            <a:ext cx="9144000" cy="634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61467">
            <a:off x="532963" y="4149764"/>
            <a:ext cx="6172200" cy="1447800"/>
          </a:xfrm>
        </p:spPr>
        <p:txBody>
          <a:bodyPr>
            <a:normAutofit fontScale="90000"/>
          </a:bodyPr>
          <a:lstStyle/>
          <a:p>
            <a:r>
              <a:rPr lang="en-US" sz="27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+mn-lt"/>
              </a:rPr>
              <a:t>A Million German Marks = </a:t>
            </a:r>
            <a:r>
              <a:rPr lang="en-US" sz="7300" dirty="0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NOTEPAPER</a:t>
            </a:r>
            <a:endParaRPr lang="en-US" sz="6000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 rot="21170331">
            <a:off x="3701337" y="5896079"/>
            <a:ext cx="2922334" cy="27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German Federal Archives (cc 3.0)</a:t>
            </a:r>
          </a:p>
        </p:txBody>
      </p:sp>
    </p:spTree>
    <p:extLst>
      <p:ext uri="{BB962C8B-B14F-4D97-AF65-F5344CB8AC3E}">
        <p14:creationId xmlns:p14="http://schemas.microsoft.com/office/powerpoint/2010/main" val="796627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upload.wikimedia.org/wikipedia/commons/7/76/Bundesarchiv_Bild_146-1972-062-01%2C_Berlin%2C_bettelnder_Kriegsinva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6474023"/>
            <a:ext cx="3886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German Federal Archives (cc 3.0)</a:t>
            </a:r>
          </a:p>
        </p:txBody>
      </p:sp>
    </p:spTree>
    <p:extLst>
      <p:ext uri="{BB962C8B-B14F-4D97-AF65-F5344CB8AC3E}">
        <p14:creationId xmlns:p14="http://schemas.microsoft.com/office/powerpoint/2010/main" val="3228177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:WWilson1stBall19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980" r="1562" b="10877"/>
          <a:stretch/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053" y="4419600"/>
            <a:ext cx="6801853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dirty="0">
                <a:latin typeface="+mj-lt"/>
              </a:rPr>
              <a:t>STRIKE three</a:t>
            </a:r>
          </a:p>
        </p:txBody>
      </p:sp>
    </p:spTree>
    <p:extLst>
      <p:ext uri="{BB962C8B-B14F-4D97-AF65-F5344CB8AC3E}">
        <p14:creationId xmlns:p14="http://schemas.microsoft.com/office/powerpoint/2010/main" val="521065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3" t="3612" r="65125" b="55747"/>
          <a:stretch/>
        </p:blipFill>
        <p:spPr>
          <a:xfrm>
            <a:off x="1" y="1"/>
            <a:ext cx="92202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74638"/>
            <a:ext cx="4267200" cy="376396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Democracy is </a:t>
            </a:r>
            <a:r>
              <a:rPr 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OUT!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6474023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Photo by Keith Allison (cc 2.0)</a:t>
            </a:r>
          </a:p>
        </p:txBody>
      </p:sp>
    </p:spTree>
    <p:extLst>
      <p:ext uri="{BB962C8B-B14F-4D97-AF65-F5344CB8AC3E}">
        <p14:creationId xmlns:p14="http://schemas.microsoft.com/office/powerpoint/2010/main" val="2464561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8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438244"/>
            <a:ext cx="86868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dirty="0"/>
              <a:t>SOURCE: </a:t>
            </a:r>
            <a:r>
              <a:rPr lang="en-US" b="1" dirty="0">
                <a:hlinkClick r:id="rId3"/>
              </a:rPr>
              <a:t>http://www.knowledgequestmaps.com</a:t>
            </a:r>
            <a:r>
              <a:rPr lang="en-US" b="1" dirty="0"/>
              <a:t>	</a:t>
            </a:r>
            <a:r>
              <a:rPr lang="en-US" sz="1400" i="1" dirty="0"/>
              <a:t>Used With Permission </a:t>
            </a:r>
          </a:p>
        </p:txBody>
      </p:sp>
    </p:spTree>
    <p:extLst>
      <p:ext uri="{BB962C8B-B14F-4D97-AF65-F5344CB8AC3E}">
        <p14:creationId xmlns:p14="http://schemas.microsoft.com/office/powerpoint/2010/main" val="549681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r>
              <a:rPr lang="en-US" sz="7600" dirty="0">
                <a:solidFill>
                  <a:schemeClr val="bg2"/>
                </a:solidFill>
              </a:rPr>
              <a:t>Totalitarian Regimes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811072"/>
              </p:ext>
            </p:extLst>
          </p:nvPr>
        </p:nvGraphicFramePr>
        <p:xfrm>
          <a:off x="152402" y="1752600"/>
          <a:ext cx="4114798" cy="435102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11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3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Times New Roman"/>
                          <a:cs typeface="Times New Roman"/>
                        </a:rPr>
                        <a:t>“Left Wing”</a:t>
                      </a: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Soviet Union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6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Communism/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Bolshevism/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Leninism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Lenin/Stalin</a:t>
                      </a:r>
                      <a:endParaRPr lang="en-US" sz="1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070258"/>
              </p:ext>
            </p:extLst>
          </p:nvPr>
        </p:nvGraphicFramePr>
        <p:xfrm>
          <a:off x="4419600" y="1752600"/>
          <a:ext cx="4572000" cy="435102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1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“Right Wing”</a:t>
                      </a: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Germany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Italy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69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National Socialism (Nazism)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Fascism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</a:rPr>
                        <a:t>Hitler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Mussolini</a:t>
                      </a:r>
                      <a:endParaRPr lang="en-US" sz="105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6590"/>
            <a:ext cx="7924800" cy="1726010"/>
          </a:xfrm>
        </p:spPr>
        <p:txBody>
          <a:bodyPr>
            <a:noAutofit/>
          </a:bodyPr>
          <a:lstStyle/>
          <a:p>
            <a:r>
              <a:rPr lang="en-US" sz="115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Fascism</a:t>
            </a:r>
            <a:endParaRPr lang="en-US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39453" y="1803975"/>
            <a:ext cx="243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2"/>
                </a:solidFill>
              </a:rPr>
              <a:t>(Italy)</a:t>
            </a:r>
            <a:endParaRPr lang="en-US" sz="5400" dirty="0">
              <a:solidFill>
                <a:schemeClr val="bg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14144" y="5675293"/>
            <a:ext cx="3301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/>
                </a:solidFill>
              </a:rPr>
              <a:t>Benito Mussolini</a:t>
            </a:r>
          </a:p>
          <a:p>
            <a:pPr algn="ctr"/>
            <a:r>
              <a:rPr lang="en-US" sz="2800" b="1" i="1" dirty="0">
                <a:solidFill>
                  <a:schemeClr val="bg2"/>
                </a:solidFill>
              </a:rPr>
              <a:t>Il Duce</a:t>
            </a:r>
          </a:p>
        </p:txBody>
      </p:sp>
      <p:pic>
        <p:nvPicPr>
          <p:cNvPr id="11" name="Picture 4" descr="File:Benito Mussolini Portra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144" y="1803975"/>
            <a:ext cx="3301256" cy="387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880" y="56447"/>
            <a:ext cx="2690141" cy="6725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338190" y="3419123"/>
            <a:ext cx="427595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ABAB"/>
                </a:solidFill>
                <a:latin typeface="+mj-lt"/>
              </a:rPr>
              <a:t>RADICAL</a:t>
            </a:r>
            <a:r>
              <a:rPr lang="en-US" sz="6600" b="1" dirty="0">
                <a:solidFill>
                  <a:srgbClr val="FFABAB"/>
                </a:solidFill>
              </a:rPr>
              <a:t> </a:t>
            </a:r>
            <a:r>
              <a:rPr lang="en-US" sz="3600" b="1" dirty="0">
                <a:solidFill>
                  <a:srgbClr val="FFABAB"/>
                </a:solidFill>
                <a:latin typeface="+mj-lt"/>
              </a:rPr>
              <a:t>AUTHORITARIAN </a:t>
            </a:r>
            <a:r>
              <a:rPr lang="en-US" sz="4400" dirty="0">
                <a:solidFill>
                  <a:srgbClr val="FFABAB"/>
                </a:solidFill>
                <a:latin typeface="+mj-lt"/>
              </a:rPr>
              <a:t>NATIONALISM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upload.wikimedia.org/wikipedia/en/6/68/Romestatue.jpg"/>
          <p:cNvPicPr>
            <a:picLocks noChangeAspect="1" noChangeArrowheads="1"/>
          </p:cNvPicPr>
          <p:nvPr/>
        </p:nvPicPr>
        <p:blipFill rotWithShape="1">
          <a:blip r:embed="rId2" cstate="print"/>
          <a:srcRect t="7657" r="18243" b="50359"/>
          <a:stretch/>
        </p:blipFill>
        <p:spPr bwMode="auto">
          <a:xfrm>
            <a:off x="0" y="-76200"/>
            <a:ext cx="9220200" cy="7086600"/>
          </a:xfrm>
          <a:prstGeom prst="rect">
            <a:avLst/>
          </a:prstGeom>
          <a:noFill/>
        </p:spPr>
      </p:pic>
      <p:sp>
        <p:nvSpPr>
          <p:cNvPr id="5" name="Rectangle 4">
            <a:hlinkClick r:id="rId3"/>
          </p:cNvPr>
          <p:cNvSpPr/>
          <p:nvPr/>
        </p:nvSpPr>
        <p:spPr>
          <a:xfrm>
            <a:off x="419100" y="5864553"/>
            <a:ext cx="8305800" cy="523220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/>
              <a:t>Statue of Romulus and </a:t>
            </a:r>
            <a:r>
              <a:rPr lang="en-US" sz="2800" b="1" dirty="0" err="1"/>
              <a:t>Remus</a:t>
            </a:r>
            <a:r>
              <a:rPr lang="en-US" sz="2800" b="1" dirty="0"/>
              <a:t> in Rome, GA</a:t>
            </a:r>
          </a:p>
        </p:txBody>
      </p:sp>
    </p:spTree>
    <p:extLst>
      <p:ext uri="{BB962C8B-B14F-4D97-AF65-F5344CB8AC3E}">
        <p14:creationId xmlns:p14="http://schemas.microsoft.com/office/powerpoint/2010/main" val="1296415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460248"/>
            <a:ext cx="3200400" cy="3200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1143000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Nazi Party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944562"/>
            <a:ext cx="3505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(Germany)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</a:rPr>
              <a:t>1933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" y="5751493"/>
            <a:ext cx="403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National Socialist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German Workers Party</a:t>
            </a:r>
          </a:p>
        </p:txBody>
      </p:sp>
      <p:pic>
        <p:nvPicPr>
          <p:cNvPr id="11" name="Picture 10" descr="Reichsadler.pn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6096000" y="152400"/>
            <a:ext cx="2819400" cy="1838248"/>
          </a:xfrm>
          <a:prstGeom prst="rect">
            <a:avLst/>
          </a:prstGeom>
        </p:spPr>
      </p:pic>
      <p:pic>
        <p:nvPicPr>
          <p:cNvPr id="2053" name="Picture 5">
            <a:hlinkClick r:id="rId6" action="ppaction://hlinksldjump" tooltip="My Struggle:  The National Socialist Movement"/>
          </p:cNvPr>
          <p:cNvPicPr>
            <a:picLocks noChangeAspect="1" noChangeArrowheads="1"/>
          </p:cNvPicPr>
          <p:nvPr/>
        </p:nvPicPr>
        <p:blipFill>
          <a:blip r:embed="rId7" cstate="print"/>
          <a:srcRect l="1477" r="84837"/>
          <a:stretch>
            <a:fillRect/>
          </a:stretch>
        </p:blipFill>
        <p:spPr bwMode="auto">
          <a:xfrm>
            <a:off x="8153400" y="990600"/>
            <a:ext cx="838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43400" y="1371600"/>
            <a:ext cx="252698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343400" y="5410200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Adolf Hitler</a:t>
            </a:r>
          </a:p>
          <a:p>
            <a:pPr algn="ctr"/>
            <a:r>
              <a:rPr lang="en-US" sz="2800" b="1" i="1" dirty="0" err="1">
                <a:solidFill>
                  <a:schemeClr val="bg1"/>
                </a:solidFill>
              </a:rPr>
              <a:t>der</a:t>
            </a:r>
            <a:r>
              <a:rPr lang="en-US" sz="2800" b="1" i="1" dirty="0">
                <a:solidFill>
                  <a:schemeClr val="bg1"/>
                </a:solidFill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</a:rPr>
              <a:t>Fürher</a:t>
            </a:r>
            <a:r>
              <a:rPr lang="en-US" sz="2800" b="1" i="1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6764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Fascism and Bolshevism</a:t>
            </a:r>
            <a:br>
              <a:rPr lang="en-US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Common Traits</a:t>
            </a:r>
            <a:endParaRPr lang="en-US" sz="36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79289"/>
              </p:ext>
            </p:extLst>
          </p:nvPr>
        </p:nvGraphicFramePr>
        <p:xfrm>
          <a:off x="0" y="2362200"/>
          <a:ext cx="9144000" cy="335280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Fascism</a:t>
                      </a:r>
                      <a:endParaRPr lang="en-US" sz="1800" b="1" dirty="0"/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Bolshevism</a:t>
                      </a:r>
                      <a:endParaRPr lang="en-US" sz="1800" b="1" dirty="0"/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</a:t>
                      </a:r>
                      <a:endParaRPr lang="en-US" sz="2800" b="1" dirty="0"/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YES</a:t>
                      </a:r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YES</a:t>
                      </a:r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2.</a:t>
                      </a:r>
                      <a:endParaRPr lang="en-US" sz="2800" b="1" dirty="0"/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1" dirty="0"/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YES</a:t>
                      </a: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YES</a:t>
                      </a: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3.</a:t>
                      </a:r>
                      <a:endParaRPr lang="en-US" sz="2800" b="1" dirty="0"/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YES</a:t>
                      </a:r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YES</a:t>
                      </a:r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4.</a:t>
                      </a:r>
                      <a:endParaRPr lang="en-US" sz="2800" b="1" dirty="0"/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YES</a:t>
                      </a: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YES</a:t>
                      </a:r>
                    </a:p>
                  </a:txBody>
                  <a:tcPr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5.</a:t>
                      </a:r>
                      <a:endParaRPr lang="en-US" sz="2800" b="1" dirty="0"/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i="0" dirty="0"/>
                        <a:t>YES?</a:t>
                      </a:r>
                      <a:endParaRPr lang="en-US" sz="2200" b="1" i="0" dirty="0"/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i="0" dirty="0"/>
                        <a:t>YES?</a:t>
                      </a:r>
                      <a:endParaRPr lang="en-US" sz="2200" b="1" i="0" dirty="0"/>
                    </a:p>
                  </a:txBody>
                  <a:tcPr anchor="ctr">
                    <a:solidFill>
                      <a:srgbClr val="9A0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5800" y="2987842"/>
            <a:ext cx="548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prstClr val="white"/>
                </a:solidFill>
              </a:rPr>
              <a:t>Opposition to Liberal Democracy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529717"/>
            <a:ext cx="548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prstClr val="white"/>
                </a:solidFill>
              </a:rPr>
              <a:t>Unity through Hatred</a:t>
            </a:r>
            <a:r>
              <a:rPr lang="en-US" sz="2400" dirty="0">
                <a:solidFill>
                  <a:prstClr val="white"/>
                </a:solidFill>
              </a:rPr>
              <a:t> </a:t>
            </a:r>
            <a:r>
              <a:rPr lang="en-US" sz="1600" dirty="0">
                <a:solidFill>
                  <a:prstClr val="white"/>
                </a:solidFill>
              </a:rPr>
              <a:t>(common enemy)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4088958"/>
            <a:ext cx="548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prstClr val="white"/>
                </a:solidFill>
              </a:rPr>
              <a:t>Government by a Party Elite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4632157"/>
            <a:ext cx="3722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solidFill>
                  <a:prstClr val="white"/>
                </a:solidFill>
              </a:rPr>
              <a:t>The Cult of the Leader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5191398"/>
            <a:ext cx="2584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Totalitarianism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92448">
            <a:off x="749564" y="2022346"/>
            <a:ext cx="6400800" cy="4730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53706"/>
          </a:xfrm>
        </p:spPr>
        <p:txBody>
          <a:bodyPr>
            <a:noAutofit/>
          </a:bodyPr>
          <a:lstStyle/>
          <a:p>
            <a:r>
              <a:rPr lang="en-US" sz="4200" dirty="0">
                <a:solidFill>
                  <a:schemeClr val="bg2"/>
                </a:solidFill>
              </a:rPr>
              <a:t>The Problem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of the </a:t>
            </a:r>
            <a:r>
              <a:rPr lang="en-US" sz="4200" dirty="0">
                <a:solidFill>
                  <a:schemeClr val="bg2"/>
                </a:solidFill>
              </a:rPr>
              <a:t>Left/Right Dichotomy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253335"/>
            <a:ext cx="2154067" cy="461665"/>
          </a:xfrm>
          <a:prstGeom prst="rect">
            <a:avLst/>
          </a:prstGeom>
          <a:solidFill>
            <a:srgbClr val="9A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“FAR LEFT”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5022503"/>
            <a:ext cx="243840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“FAR RIGHT”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2600" y="2700524"/>
            <a:ext cx="5334000" cy="461665"/>
          </a:xfrm>
          <a:prstGeom prst="rect">
            <a:avLst/>
          </a:prstGeom>
          <a:ln>
            <a:solidFill>
              <a:srgbClr val="05050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“MODERATE GOVERNMENTS”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8448" y="1920684"/>
            <a:ext cx="2514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2"/>
                </a:solidFill>
              </a:rPr>
              <a:t>Democrats (US)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9509" y="2232745"/>
            <a:ext cx="2057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solidFill>
                  <a:schemeClr val="bg2"/>
                </a:solidFill>
              </a:rPr>
              <a:t>Labour</a:t>
            </a:r>
            <a:r>
              <a:rPr lang="en-US" sz="2200" b="1" dirty="0">
                <a:solidFill>
                  <a:schemeClr val="bg2"/>
                </a:solidFill>
              </a:rPr>
              <a:t> (UK)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94036" y="1938778"/>
            <a:ext cx="3124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2"/>
                </a:solidFill>
              </a:rPr>
              <a:t>Conservatives (UK)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97502" y="2269637"/>
            <a:ext cx="2743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2"/>
                </a:solidFill>
              </a:rPr>
              <a:t>Republicans (US)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3536" y="5417923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Fascists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77103" y="57150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Nazis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379" y="5867804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Communists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074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2"/>
                </a:solidFill>
              </a:rPr>
              <a:t>Contrasting Totalitarian Regimes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618956"/>
              </p:ext>
            </p:extLst>
          </p:nvPr>
        </p:nvGraphicFramePr>
        <p:xfrm>
          <a:off x="76202" y="1075661"/>
          <a:ext cx="4571998" cy="5629939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571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Times New Roman"/>
                          <a:cs typeface="Times New Roman"/>
                        </a:rPr>
                        <a:t>LEFT WING</a:t>
                      </a: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17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691459"/>
              </p:ext>
            </p:extLst>
          </p:nvPr>
        </p:nvGraphicFramePr>
        <p:xfrm>
          <a:off x="4724400" y="1075661"/>
          <a:ext cx="4343400" cy="5629939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RIGHT WING</a:t>
                      </a: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17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768515" y="2109787"/>
            <a:ext cx="426720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600" b="1" dirty="0">
                <a:latin typeface="FTY SKORZHEN NCV"/>
              </a:rPr>
              <a:t>SUPPORT</a:t>
            </a:r>
            <a:endParaRPr lang="en-US" sz="3200" b="1" dirty="0">
              <a:latin typeface="FTY SKORZHEN NCV"/>
            </a:endParaRPr>
          </a:p>
          <a:p>
            <a:pPr lvl="0" algn="ctr"/>
            <a:r>
              <a:rPr lang="en-US" sz="3200" b="1" dirty="0"/>
              <a:t>for Social Hierarchy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" y="2109787"/>
            <a:ext cx="46482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OPPOSITION </a:t>
            </a:r>
            <a:endParaRPr 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 algn="ctr"/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Social Hierarc</a:t>
            </a:r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304947"/>
            <a:ext cx="2286000" cy="2286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304947"/>
            <a:ext cx="2286000" cy="2286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074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2"/>
                </a:solidFill>
              </a:rPr>
              <a:t>Contrasting Totalitarian Regimes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307400"/>
              </p:ext>
            </p:extLst>
          </p:nvPr>
        </p:nvGraphicFramePr>
        <p:xfrm>
          <a:off x="76202" y="1075661"/>
          <a:ext cx="4571998" cy="5629939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571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Times New Roman"/>
                          <a:cs typeface="Times New Roman"/>
                        </a:rPr>
                        <a:t>Bolshevism</a:t>
                      </a: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19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9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i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962784"/>
              </p:ext>
            </p:extLst>
          </p:nvPr>
        </p:nvGraphicFramePr>
        <p:xfrm>
          <a:off x="4724400" y="1075661"/>
          <a:ext cx="4343400" cy="5629939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Fascism</a:t>
                      </a: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19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9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9985" marR="599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800599" y="2070318"/>
            <a:ext cx="42672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</a:rPr>
              <a:t>Nationalist</a:t>
            </a:r>
            <a:endParaRPr lang="en-US" sz="3600" b="1" dirty="0">
              <a:solidFill>
                <a:prstClr val="black"/>
              </a:solidFill>
            </a:endParaRPr>
          </a:p>
          <a:p>
            <a:pPr lvl="0" algn="ctr"/>
            <a:endParaRPr lang="en-US" sz="2400" b="1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en-US" sz="2400" b="1" dirty="0">
                <a:solidFill>
                  <a:prstClr val="black"/>
                </a:solidFill>
                <a:ea typeface="Times New Roman"/>
                <a:cs typeface="Times New Roman"/>
              </a:rPr>
              <a:t>Mussolini – Fascism </a:t>
            </a:r>
            <a:br>
              <a:rPr lang="en-US" sz="2400" b="1" dirty="0">
                <a:solidFill>
                  <a:prstClr val="black"/>
                </a:solidFill>
                <a:ea typeface="Times New Roman"/>
                <a:cs typeface="Times New Roman"/>
              </a:rPr>
            </a:br>
            <a:r>
              <a:rPr lang="en-US" sz="2400" b="1" dirty="0">
                <a:solidFill>
                  <a:prstClr val="black"/>
                </a:solidFill>
                <a:ea typeface="Times New Roman"/>
                <a:cs typeface="Times New Roman"/>
              </a:rPr>
              <a:t>“not for export”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200" y="2000088"/>
            <a:ext cx="4572000" cy="19082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Internationalist</a:t>
            </a:r>
          </a:p>
          <a:p>
            <a:pPr lvl="0" algn="ctr"/>
            <a:r>
              <a:rPr lang="en-US" sz="1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 </a:t>
            </a:r>
            <a:br>
              <a: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</a:b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Goal:</a:t>
            </a:r>
          </a:p>
          <a:p>
            <a:pPr lvl="0" algn="ctr"/>
            <a:r>
              <a:rPr 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Worldwide Communist Revolution</a:t>
            </a:r>
            <a:endParaRPr lang="en-US" sz="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4331368"/>
            <a:ext cx="4495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CLASS HATRED</a:t>
            </a:r>
            <a:b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</a:br>
            <a:r>
              <a:rPr lang="en-US" sz="22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rather than racial hatred.</a:t>
            </a:r>
          </a:p>
          <a:p>
            <a:pPr lvl="0" algn="ctr"/>
            <a:endParaRPr lang="en-US" sz="2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  <a:p>
            <a:pPr lvl="0" algn="ctr"/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(Soviet states were </a:t>
            </a:r>
            <a:b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</a:b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  <a:cs typeface="Times New Roman"/>
              </a:rPr>
              <a:t>ethnically diverse)</a:t>
            </a:r>
            <a:endParaRPr lang="en-US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72526" y="4291263"/>
            <a:ext cx="42672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prstClr val="black"/>
                </a:solidFill>
                <a:ea typeface="Times New Roman"/>
                <a:cs typeface="Times New Roman"/>
              </a:rPr>
              <a:t>Master Race </a:t>
            </a:r>
            <a:br>
              <a:rPr lang="en-US" sz="3200" b="1" dirty="0">
                <a:solidFill>
                  <a:prstClr val="black"/>
                </a:solidFill>
                <a:ea typeface="Times New Roman"/>
                <a:cs typeface="Times New Roman"/>
              </a:rPr>
            </a:br>
            <a:r>
              <a:rPr lang="en-US" sz="3200" b="1" dirty="0">
                <a:solidFill>
                  <a:prstClr val="black"/>
                </a:solidFill>
                <a:ea typeface="Times New Roman"/>
                <a:cs typeface="Times New Roman"/>
              </a:rPr>
              <a:t>Ideologies</a:t>
            </a:r>
          </a:p>
          <a:p>
            <a:pPr lvl="0" algn="ctr">
              <a:defRPr/>
            </a:pPr>
            <a:r>
              <a:rPr lang="en-US" sz="3200" b="1" dirty="0">
                <a:solidFill>
                  <a:srgbClr val="FF0000"/>
                </a:solidFill>
                <a:ea typeface="Times New Roman"/>
                <a:cs typeface="Times New Roman"/>
              </a:rPr>
              <a:t>Social Darwinism</a:t>
            </a:r>
            <a:endParaRPr lang="en-US" b="1" dirty="0">
              <a:solidFill>
                <a:srgbClr val="FF0000"/>
              </a:solidFill>
              <a:ea typeface="Times New Roman"/>
              <a:cs typeface="Times New Roman"/>
            </a:endParaRPr>
          </a:p>
          <a:p>
            <a:pPr lvl="0" algn="ctr">
              <a:defRPr/>
            </a:pPr>
            <a:r>
              <a:rPr lang="en-US" sz="2400" b="1" dirty="0">
                <a:solidFill>
                  <a:prstClr val="black"/>
                </a:solidFill>
                <a:ea typeface="Times New Roman"/>
                <a:cs typeface="Times New Roman"/>
              </a:rPr>
              <a:t>The enemy = outsiders </a:t>
            </a:r>
            <a:br>
              <a:rPr lang="en-US" sz="2400" b="1" dirty="0">
                <a:solidFill>
                  <a:prstClr val="black"/>
                </a:solidFill>
                <a:ea typeface="Times New Roman"/>
                <a:cs typeface="Times New Roman"/>
              </a:rPr>
            </a:br>
            <a:r>
              <a:rPr lang="en-US" sz="2400" b="1" dirty="0">
                <a:solidFill>
                  <a:prstClr val="black"/>
                </a:solidFill>
                <a:ea typeface="Times New Roman"/>
                <a:cs typeface="Times New Roman"/>
              </a:rPr>
              <a:t>&amp; ethnic minorities</a:t>
            </a:r>
          </a:p>
        </p:txBody>
      </p:sp>
    </p:spTree>
    <p:extLst>
      <p:ext uri="{BB962C8B-B14F-4D97-AF65-F5344CB8AC3E}">
        <p14:creationId xmlns:p14="http://schemas.microsoft.com/office/powerpoint/2010/main" val="1204562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TY Versailles">
      <a:majorFont>
        <a:latin typeface="FTY SKORZHEN NCV"/>
        <a:ea typeface=""/>
        <a:cs typeface=""/>
      </a:majorFont>
      <a:minorFont>
        <a:latin typeface="Versailles L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2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3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4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5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6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7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8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9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0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1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2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3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14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2988</TotalTime>
  <Words>341</Words>
  <Application>Microsoft Office PowerPoint</Application>
  <PresentationFormat>On-screen Show (4:3)</PresentationFormat>
  <Paragraphs>119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Versailles LT</vt:lpstr>
      <vt:lpstr>Times New Roman</vt:lpstr>
      <vt:lpstr>Calibri</vt:lpstr>
      <vt:lpstr>FTY SKORZHEN NCV</vt:lpstr>
      <vt:lpstr>Arial</vt:lpstr>
      <vt:lpstr>Office Theme</vt:lpstr>
      <vt:lpstr>TOTALITARIANISM in Interwar Europe</vt:lpstr>
      <vt:lpstr>WWI  IS  OVER</vt:lpstr>
      <vt:lpstr>EUROPE IS NOW safe...</vt:lpstr>
      <vt:lpstr>FOR DEMOCRACY</vt:lpstr>
      <vt:lpstr>J/K LOL</vt:lpstr>
      <vt:lpstr>Totalitarianism</vt:lpstr>
      <vt:lpstr>Bolshevik Revolution</vt:lpstr>
      <vt:lpstr>STRIKE ONE</vt:lpstr>
      <vt:lpstr>Self-Determination OF PEOPLES</vt:lpstr>
      <vt:lpstr>Treaty of Trianon</vt:lpstr>
      <vt:lpstr>PowerPoint Presentation</vt:lpstr>
      <vt:lpstr>PowerPoint Presentation</vt:lpstr>
      <vt:lpstr>PowerPoint Presentation</vt:lpstr>
      <vt:lpstr>STRIKE TWO</vt:lpstr>
      <vt:lpstr>The Weimar Republic</vt:lpstr>
      <vt:lpstr>PowerPoint Presentation</vt:lpstr>
      <vt:lpstr>A Million German Marks = NOTEPAPER</vt:lpstr>
      <vt:lpstr>PowerPoint Presentation</vt:lpstr>
      <vt:lpstr>STRIKE three</vt:lpstr>
      <vt:lpstr>Democracy is OUT!</vt:lpstr>
      <vt:lpstr>PowerPoint Presentation</vt:lpstr>
      <vt:lpstr>Totalitarian Regimes</vt:lpstr>
      <vt:lpstr>Fascism</vt:lpstr>
      <vt:lpstr>PowerPoint Presentation</vt:lpstr>
      <vt:lpstr>Nazi Party</vt:lpstr>
      <vt:lpstr>Fascism and Bolshevism Common Traits</vt:lpstr>
      <vt:lpstr>The Problem of the Left/Right Dichotomy</vt:lpstr>
      <vt:lpstr>Contrasting Totalitarian Regimes</vt:lpstr>
      <vt:lpstr>Contrasting Totalitarian Regimes</vt:lpstr>
    </vt:vector>
  </TitlesOfParts>
  <Company>Clemson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Rise of Totalitarianism in Interwar Europe</dc:title>
  <dc:creator>Tom Richey</dc:creator>
  <cp:lastModifiedBy>Tokio Marine Management</cp:lastModifiedBy>
  <cp:revision>119</cp:revision>
  <dcterms:created xsi:type="dcterms:W3CDTF">2010-04-12T14:29:12Z</dcterms:created>
  <dcterms:modified xsi:type="dcterms:W3CDTF">2018-02-06T18:09:19Z</dcterms:modified>
</cp:coreProperties>
</file>