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70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71" r:id="rId15"/>
    <p:sldId id="272" r:id="rId16"/>
  </p:sldIdLst>
  <p:sldSz cx="9144000" cy="6858000" type="screen4x3"/>
  <p:notesSz cx="6858000" cy="9144000"/>
  <p:custDataLst>
    <p:tags r:id="rId1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2D2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723" autoAdjust="0"/>
  </p:normalViewPr>
  <p:slideViewPr>
    <p:cSldViewPr>
      <p:cViewPr varScale="1">
        <p:scale>
          <a:sx n="63" d="100"/>
          <a:sy n="63" d="100"/>
        </p:scale>
        <p:origin x="-129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6BD317E-3ECD-4EA7-9D1F-0C3411388BCD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D317E-3ECD-4EA7-9D1F-0C3411388BC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D317E-3ECD-4EA7-9D1F-0C3411388BC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D317E-3ECD-4EA7-9D1F-0C3411388BC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D317E-3ECD-4EA7-9D1F-0C3411388BC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D317E-3ECD-4EA7-9D1F-0C3411388BC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D317E-3ECD-4EA7-9D1F-0C3411388BC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D317E-3ECD-4EA7-9D1F-0C3411388BC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D317E-3ECD-4EA7-9D1F-0C3411388BC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D317E-3ECD-4EA7-9D1F-0C3411388BC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D317E-3ECD-4EA7-9D1F-0C3411388BC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D317E-3ECD-4EA7-9D1F-0C3411388BC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D317E-3ECD-4EA7-9D1F-0C3411388BC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D317E-3ECD-4EA7-9D1F-0C3411388BC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BD317E-3ECD-4EA7-9D1F-0C3411388BC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0" y="228600"/>
            <a:ext cx="9144000" cy="6627813"/>
            <a:chOff x="0" y="144"/>
            <a:chExt cx="5760" cy="4175"/>
          </a:xfrm>
        </p:grpSpPr>
        <p:pic>
          <p:nvPicPr>
            <p:cNvPr id="2050" name="Picture 2"/>
            <p:cNvPicPr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863"/>
              <a:ext cx="5760" cy="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051" name="Rectangle 3"/>
            <p:cNvSpPr>
              <a:spLocks noChangeArrowheads="1"/>
            </p:cNvSpPr>
            <p:nvPr/>
          </p:nvSpPr>
          <p:spPr bwMode="auto">
            <a:xfrm>
              <a:off x="192" y="144"/>
              <a:ext cx="144" cy="4175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2" name="Rectangle 4"/>
            <p:cNvSpPr>
              <a:spLocks noChangeArrowheads="1"/>
            </p:cNvSpPr>
            <p:nvPr/>
          </p:nvSpPr>
          <p:spPr bwMode="auto">
            <a:xfrm>
              <a:off x="0" y="2064"/>
              <a:ext cx="2928" cy="144"/>
            </a:xfrm>
            <a:prstGeom prst="rect">
              <a:avLst/>
            </a:prstGeom>
            <a:solidFill>
              <a:schemeClr val="hlink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54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762000" y="13716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44196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E. Napp</a:t>
            </a:r>
            <a:endParaRPr lang="en-US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0EEDE64-AF42-4DDC-A96B-57C14D1F78E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E. Napp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52A5EF-336A-44C6-AA3F-DBBD4758CB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E. Napp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748A4D-18A6-4562-815E-894F7B1712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24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15240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E. Napp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0C155B-3593-4719-8E50-86D96932C8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E. Napp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48B17A-D54D-4400-99D3-D46C517A40A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E. Napp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E37A21-49B2-43D3-B02D-1B72924C7DA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E. Napp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0DB799-9F28-478C-8D0F-5CD9FDC0387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E. Napp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51D53E-633C-4251-9D54-177FA0FFF3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E. Napp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42F4BF-9AFB-42E0-96E7-377E17B9CA0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E. Napp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4603C9-6FA2-428C-9551-D9F52846A53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228600"/>
            <a:ext cx="1943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28600"/>
            <a:ext cx="5676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E. Napp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DCCB58-B4C5-4D53-B818-C42C2D026E7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0" y="228600"/>
            <a:ext cx="9144000" cy="6627813"/>
            <a:chOff x="0" y="144"/>
            <a:chExt cx="5760" cy="4175"/>
          </a:xfrm>
        </p:grpSpPr>
        <p:pic>
          <p:nvPicPr>
            <p:cNvPr id="1026" name="Picture 2"/>
            <p:cNvPicPr>
              <a:picLocks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3543"/>
              <a:ext cx="5760" cy="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027" name="Rectangle 3"/>
            <p:cNvSpPr>
              <a:spLocks noChangeArrowheads="1"/>
            </p:cNvSpPr>
            <p:nvPr/>
          </p:nvSpPr>
          <p:spPr bwMode="auto">
            <a:xfrm>
              <a:off x="192" y="144"/>
              <a:ext cx="144" cy="4175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8" name="Rectangle 4"/>
            <p:cNvSpPr>
              <a:spLocks noChangeArrowheads="1"/>
            </p:cNvSpPr>
            <p:nvPr/>
          </p:nvSpPr>
          <p:spPr bwMode="auto">
            <a:xfrm>
              <a:off x="0" y="3744"/>
              <a:ext cx="2928" cy="144"/>
            </a:xfrm>
            <a:prstGeom prst="rect">
              <a:avLst/>
            </a:prstGeom>
            <a:solidFill>
              <a:schemeClr val="hlink">
                <a:alpha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3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228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5240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8F8F8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8F8F8"/>
                </a:solidFill>
                <a:latin typeface="+mn-lt"/>
              </a:defRPr>
            </a:lvl1pPr>
          </a:lstStyle>
          <a:p>
            <a:r>
              <a:rPr lang="en-US" smtClean="0"/>
              <a:t>E. Napp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8F8F8"/>
                </a:solidFill>
                <a:latin typeface="+mn-lt"/>
              </a:defRPr>
            </a:lvl1pPr>
          </a:lstStyle>
          <a:p>
            <a:fld id="{7F03819D-6B48-4935-B186-2D69CA4092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random/>
  </p:transition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81000" y="4267200"/>
            <a:ext cx="8763000" cy="23622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Aim</a:t>
            </a:r>
            <a:r>
              <a:rPr lang="en-US" dirty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: 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What was the Commercial Revolution and what role did economics play </a:t>
            </a:r>
            <a:r>
              <a:rPr lang="en-US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peoples’ lives?</a:t>
            </a:r>
            <a:endParaRPr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l"/>
            <a:r>
              <a:rPr lang="en-US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Do Now: </a:t>
            </a:r>
            <a:r>
              <a:rPr lang="en-US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Where in the world do your food, clothes, and luxury goods come from?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38200" y="304800"/>
            <a:ext cx="791755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2">
                    <a:lumMod val="1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The </a:t>
            </a:r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2">
                    <a:lumMod val="1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/>
            </a:r>
            <a:b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2">
                    <a:lumMod val="1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2">
                    <a:lumMod val="1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Commercial </a:t>
            </a:r>
            <a:r>
              <a:rPr lang="en-US" sz="5400" b="1" cap="none" spc="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tx2">
                    <a:lumMod val="1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Revolution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86200" y="2286000"/>
            <a:ext cx="525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Mr. Ott – BETA / Global History &amp; Geography</a:t>
            </a:r>
            <a:endParaRPr lang="en-US" b="1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685800" y="228600"/>
            <a:ext cx="8458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you think the Commercial Revolution had a impact on  slavery?</a:t>
            </a:r>
            <a:endParaRPr lang="en-US" sz="3200" b="1" dirty="0">
              <a:solidFill>
                <a:schemeClr val="tx1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7" name="Explosion 1 46"/>
          <p:cNvSpPr/>
          <p:nvPr/>
        </p:nvSpPr>
        <p:spPr bwMode="auto">
          <a:xfrm>
            <a:off x="5791200" y="762000"/>
            <a:ext cx="2667000" cy="2362200"/>
          </a:xfrm>
          <a:prstGeom prst="irregularSeal1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YES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62000" y="3276600"/>
            <a:ext cx="7924800" cy="224676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tx1">
                    <a:lumMod val="10000"/>
                  </a:schemeClr>
                </a:solidFill>
              </a:rPr>
              <a:t>The Commercial Revolution had an </a:t>
            </a:r>
            <a:r>
              <a:rPr lang="en-US" sz="2800" b="1" dirty="0" smtClean="0">
                <a:solidFill>
                  <a:srgbClr val="C00000"/>
                </a:solidFill>
              </a:rPr>
              <a:t>enormous impact on slavery </a:t>
            </a:r>
            <a:r>
              <a:rPr lang="en-US" sz="2800" b="1" dirty="0" smtClean="0">
                <a:solidFill>
                  <a:schemeClr val="tx1">
                    <a:lumMod val="10000"/>
                  </a:schemeClr>
                </a:solidFill>
              </a:rPr>
              <a:t>since the colonies needed </a:t>
            </a:r>
            <a:r>
              <a:rPr lang="en-US" sz="2800" b="1" dirty="0" smtClean="0">
                <a:solidFill>
                  <a:srgbClr val="C00000"/>
                </a:solidFill>
              </a:rPr>
              <a:t>MORE labor to support the mother country </a:t>
            </a:r>
            <a:r>
              <a:rPr lang="en-US" sz="2800" b="1" dirty="0" smtClean="0">
                <a:solidFill>
                  <a:schemeClr val="tx1">
                    <a:lumMod val="10000"/>
                  </a:schemeClr>
                </a:solidFill>
              </a:rPr>
              <a:t>by providing the </a:t>
            </a:r>
            <a:r>
              <a:rPr lang="en-US" sz="2800" b="1" dirty="0" smtClean="0">
                <a:solidFill>
                  <a:srgbClr val="C00000"/>
                </a:solidFill>
              </a:rPr>
              <a:t>raw materials </a:t>
            </a:r>
            <a:r>
              <a:rPr lang="en-US" sz="2800" b="1" dirty="0" smtClean="0">
                <a:solidFill>
                  <a:schemeClr val="tx1">
                    <a:lumMod val="10000"/>
                  </a:schemeClr>
                </a:solidFill>
              </a:rPr>
              <a:t>needed.</a:t>
            </a:r>
            <a:endParaRPr lang="en-US" sz="2800" b="1" dirty="0">
              <a:solidFill>
                <a:schemeClr val="tx1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9" descr="Antique-World-Map-3-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0"/>
            <a:ext cx="7162800" cy="4419600"/>
          </a:xfrm>
          <a:prstGeom prst="rect">
            <a:avLst/>
          </a:prstGeom>
          <a:noFill/>
        </p:spPr>
      </p:pic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533400" y="4495800"/>
            <a:ext cx="86106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Commercial Revolution 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marked an 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important step in Europe 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local 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economies to a global economy.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228600"/>
            <a:ext cx="3429000" cy="762000"/>
          </a:xfrm>
        </p:spPr>
        <p:txBody>
          <a:bodyPr/>
          <a:lstStyle/>
          <a:p>
            <a:r>
              <a:rPr lang="en-US" dirty="0">
                <a:solidFill>
                  <a:schemeClr val="tx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Mercantilism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4572000" y="228600"/>
            <a:ext cx="43434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Mercantilism was the belief that a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nation’s power depended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on the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ownership of gold and silver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lnSpc>
                <a:spcPct val="90000"/>
              </a:lnSpc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order to acquire gold and silver,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European countries established overseas colonies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lnSpc>
                <a:spcPct val="90000"/>
              </a:lnSpc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Colonies provided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gold, silver and raw materials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447800"/>
            <a:ext cx="4469498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3" name="Picture 9" descr="250px-Gold_ingot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228600"/>
            <a:ext cx="3505200" cy="4191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546100" y="4495800"/>
            <a:ext cx="85979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Mercantilists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believed that a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country’s wealth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was based on the amount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gold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silver it acquired.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772400" cy="838200"/>
          </a:xfrm>
        </p:spPr>
        <p:txBody>
          <a:bodyPr/>
          <a:lstStyle/>
          <a:p>
            <a:r>
              <a:rPr lang="en-US" sz="4000" b="1" dirty="0">
                <a:solidFill>
                  <a:schemeClr val="tx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Mother Countries and Colonies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685800"/>
            <a:ext cx="7277100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743200"/>
            <a:ext cx="7772400" cy="2514600"/>
          </a:xfrm>
          <a:solidFill>
            <a:schemeClr val="accent6">
              <a:lumMod val="75000"/>
            </a:schemeClr>
          </a:solidFill>
        </p:spPr>
        <p:txBody>
          <a:bodyPr/>
          <a:lstStyle/>
          <a:p>
            <a:r>
              <a:rPr lang="en-US" sz="2800" dirty="0">
                <a:solidFill>
                  <a:srgbClr val="FF0000"/>
                </a:solidFill>
              </a:rPr>
              <a:t>Mother countries </a:t>
            </a:r>
            <a:r>
              <a:rPr lang="en-US" sz="2800" dirty="0"/>
              <a:t>were </a:t>
            </a:r>
            <a:r>
              <a:rPr lang="en-US" sz="2800" dirty="0">
                <a:solidFill>
                  <a:srgbClr val="FF0000"/>
                </a:solidFill>
              </a:rPr>
              <a:t>conquerors</a:t>
            </a:r>
            <a:r>
              <a:rPr lang="en-US" sz="2800" dirty="0"/>
              <a:t>.</a:t>
            </a:r>
          </a:p>
          <a:p>
            <a:r>
              <a:rPr lang="en-US" sz="2800" dirty="0" smtClean="0"/>
              <a:t>The </a:t>
            </a:r>
            <a:r>
              <a:rPr lang="en-US" sz="2800" dirty="0">
                <a:solidFill>
                  <a:srgbClr val="FF0000"/>
                </a:solidFill>
              </a:rPr>
              <a:t>conquered land </a:t>
            </a:r>
            <a:r>
              <a:rPr lang="en-US" sz="2800" dirty="0"/>
              <a:t>was a </a:t>
            </a:r>
            <a:r>
              <a:rPr lang="en-US" sz="2800" dirty="0">
                <a:solidFill>
                  <a:srgbClr val="FF0000"/>
                </a:solidFill>
              </a:rPr>
              <a:t>colony</a:t>
            </a:r>
            <a:r>
              <a:rPr lang="en-US" sz="2800" dirty="0"/>
              <a:t>.</a:t>
            </a:r>
          </a:p>
          <a:p>
            <a:r>
              <a:rPr lang="en-US" sz="2800" dirty="0" smtClean="0"/>
              <a:t>In </a:t>
            </a:r>
            <a:r>
              <a:rPr lang="en-US" sz="2800" dirty="0"/>
              <a:t>addition to mining for gold and silver, </a:t>
            </a:r>
            <a:r>
              <a:rPr lang="en-US" sz="2800" dirty="0">
                <a:solidFill>
                  <a:srgbClr val="FF0000"/>
                </a:solidFill>
              </a:rPr>
              <a:t>Mother countries imported natural resources or raw materials</a:t>
            </a:r>
            <a:r>
              <a:rPr lang="en-US" sz="2800" dirty="0"/>
              <a:t> and </a:t>
            </a:r>
            <a:r>
              <a:rPr lang="en-US" sz="2800" dirty="0">
                <a:solidFill>
                  <a:srgbClr val="FF0000"/>
                </a:solidFill>
              </a:rPr>
              <a:t>exported finished goods</a:t>
            </a:r>
            <a:r>
              <a:rPr lang="en-US" sz="2800" dirty="0"/>
              <a:t>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9" name="Picture 7" descr="dosicottonclo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990600"/>
            <a:ext cx="3333750" cy="3781425"/>
          </a:xfrm>
          <a:prstGeom prst="rect">
            <a:avLst/>
          </a:prstGeom>
          <a:noFill/>
        </p:spPr>
      </p:pic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4876800" y="381000"/>
            <a:ext cx="366395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Mother countries imported cheap</a:t>
            </a:r>
          </a:p>
          <a:p>
            <a:pPr algn="ctr"/>
            <a:r>
              <a:rPr 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raw materials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like cotton and </a:t>
            </a:r>
          </a:p>
          <a:p>
            <a:pPr algn="ctr"/>
            <a:r>
              <a:rPr 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exported more expensive finished</a:t>
            </a:r>
          </a:p>
          <a:p>
            <a:pPr algn="ctr"/>
            <a:r>
              <a:rPr lang="en-US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goods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like shirts.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4343400" cy="685800"/>
          </a:xfrm>
        </p:spPr>
        <p:txBody>
          <a:bodyPr/>
          <a:lstStyle/>
          <a:p>
            <a:r>
              <a:rPr lang="en-US" b="1" dirty="0">
                <a:solidFill>
                  <a:schemeClr val="tx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Capitalism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685800"/>
            <a:ext cx="5257800" cy="4876800"/>
          </a:xfrm>
        </p:spPr>
        <p:txBody>
          <a:bodyPr/>
          <a:lstStyle/>
          <a:p>
            <a:r>
              <a:rPr lang="en-US" sz="2800" b="1" dirty="0"/>
              <a:t>Merchants and bankers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laid </a:t>
            </a:r>
            <a:r>
              <a:rPr lang="en-US" sz="2800" b="1" dirty="0"/>
              <a:t>the foundations for capitalism.</a:t>
            </a:r>
          </a:p>
          <a:p>
            <a:r>
              <a:rPr lang="en-US" sz="2800" b="1" dirty="0" smtClean="0"/>
              <a:t>In </a:t>
            </a:r>
            <a:r>
              <a:rPr lang="en-US" sz="2800" b="1" dirty="0"/>
              <a:t>a capitalist system, </a:t>
            </a:r>
            <a:r>
              <a:rPr lang="en-US" sz="2800" b="1" dirty="0">
                <a:solidFill>
                  <a:srgbClr val="C00000"/>
                </a:solidFill>
              </a:rPr>
              <a:t>business owners risk their capital (money) to start new businesses hoping to make profits</a:t>
            </a:r>
            <a:r>
              <a:rPr lang="en-US" sz="2800" b="1" dirty="0"/>
              <a:t>.</a:t>
            </a:r>
          </a:p>
          <a:p>
            <a:r>
              <a:rPr lang="en-US" sz="2800" b="1" dirty="0" smtClean="0"/>
              <a:t>Individuals </a:t>
            </a:r>
            <a:r>
              <a:rPr lang="en-US" sz="2800" b="1" dirty="0"/>
              <a:t>formed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joint-stock </a:t>
            </a:r>
            <a:r>
              <a:rPr lang="en-US" sz="2800" b="1" dirty="0"/>
              <a:t>companies.  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1219" y="380999"/>
            <a:ext cx="3202781" cy="49421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5" name="Picture 5" descr="L_stock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52400"/>
            <a:ext cx="5715000" cy="42100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648611" y="4419600"/>
            <a:ext cx="780232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3600" dirty="0"/>
              <a:t>A </a:t>
            </a:r>
            <a:r>
              <a:rPr lang="en-US" sz="3600" b="1" dirty="0">
                <a:solidFill>
                  <a:srgbClr val="C00000"/>
                </a:solidFill>
              </a:rPr>
              <a:t>stock certificate </a:t>
            </a:r>
            <a:r>
              <a:rPr lang="en-US" sz="3600" dirty="0"/>
              <a:t>represents </a:t>
            </a:r>
            <a:r>
              <a:rPr lang="en-US" sz="3600" dirty="0">
                <a:solidFill>
                  <a:srgbClr val="C00000"/>
                </a:solidFill>
              </a:rPr>
              <a:t>partial</a:t>
            </a:r>
          </a:p>
          <a:p>
            <a:pPr algn="ctr"/>
            <a:r>
              <a:rPr lang="en-US" sz="3600" dirty="0">
                <a:solidFill>
                  <a:srgbClr val="C00000"/>
                </a:solidFill>
              </a:rPr>
              <a:t>ownership in a business</a:t>
            </a:r>
            <a:r>
              <a:rPr lang="en-US" sz="3600" dirty="0"/>
              <a:t>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5181600" cy="609600"/>
          </a:xfrm>
        </p:spPr>
        <p:txBody>
          <a:bodyPr/>
          <a:lstStyle/>
          <a:p>
            <a:r>
              <a:rPr lang="en-US" sz="3200" b="1" dirty="0">
                <a:solidFill>
                  <a:schemeClr val="tx1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Joint Stock Companies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533400"/>
            <a:ext cx="43434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Joint stock company is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privately owned company that sells stock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partial ownership in the company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investors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>
              <a:lnSpc>
                <a:spcPct val="90000"/>
              </a:lnSpc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Investors risk their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capital or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money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when they purchase stock.</a:t>
            </a:r>
          </a:p>
          <a:p>
            <a:pPr>
              <a:lnSpc>
                <a:spcPct val="90000"/>
              </a:lnSpc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90000"/>
              </a:lnSpc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the company is successful, the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investor receives his share of the profits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81000"/>
            <a:ext cx="3581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5" descr="slave-t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228600"/>
            <a:ext cx="6096000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533400" y="1143000"/>
            <a:ext cx="22352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“Triangular” trade made some</a:t>
            </a:r>
          </a:p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continents wealthy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while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impoverished</a:t>
            </a:r>
          </a:p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other continents.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philip5spain168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52400"/>
            <a:ext cx="3371850" cy="5419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4038600" y="1295400"/>
            <a:ext cx="48006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EB2D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European kings</a:t>
            </a:r>
            <a:endParaRPr lang="en-US" sz="3200" b="1" dirty="0">
              <a:solidFill>
                <a:srgbClr val="EB2D2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3200" b="1" dirty="0" smtClean="0">
                <a:solidFill>
                  <a:srgbClr val="EB2D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Increased their</a:t>
            </a:r>
            <a:endParaRPr lang="en-US" sz="3200" b="1" dirty="0">
              <a:solidFill>
                <a:srgbClr val="EB2D2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3200" b="1" dirty="0">
                <a:solidFill>
                  <a:srgbClr val="EB2D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wealth </a:t>
            </a:r>
            <a:r>
              <a:rPr lang="en-US" sz="3200" b="1" dirty="0" smtClean="0">
                <a:solidFill>
                  <a:srgbClr val="EB2D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power</a:t>
            </a:r>
            <a:endParaRPr lang="en-US" sz="3200" b="1" dirty="0">
              <a:solidFill>
                <a:srgbClr val="EB2D2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3200" b="1" dirty="0">
                <a:solidFill>
                  <a:srgbClr val="EB2D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en-US" sz="3200" b="1" dirty="0" smtClean="0">
                <a:solidFill>
                  <a:srgbClr val="EB2D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hrough conquest and</a:t>
            </a:r>
            <a:endParaRPr lang="en-US" sz="3200" b="1" dirty="0">
              <a:solidFill>
                <a:srgbClr val="EB2D2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3200" b="1" dirty="0" smtClean="0">
                <a:solidFill>
                  <a:srgbClr val="EB2D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colonization</a:t>
            </a:r>
            <a:endParaRPr lang="en-US" sz="3200" b="1" dirty="0">
              <a:solidFill>
                <a:srgbClr val="EB2D2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685800" y="4038600"/>
            <a:ext cx="8229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While European Kings and capitalists</a:t>
            </a:r>
          </a:p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increased their wealth, Native American</a:t>
            </a:r>
          </a:p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Indians and Africans were terribly exploited.</a:t>
            </a:r>
          </a:p>
        </p:txBody>
      </p:sp>
      <p:pic>
        <p:nvPicPr>
          <p:cNvPr id="1536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28600"/>
            <a:ext cx="8320731" cy="3714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5562600" y="2895600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Increase for raw materials including gold &amp; silver as well as natural resources.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5486400" y="43434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Increase in Manufactured Goods and new markets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5562600" y="1219200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Demand for cheap labor to extract raw materials to replace labor that died from disease.</a:t>
            </a:r>
            <a:endParaRPr lang="en-US" dirty="0"/>
          </a:p>
        </p:txBody>
      </p:sp>
      <p:sp>
        <p:nvSpPr>
          <p:cNvPr id="2" name="Freeform 1"/>
          <p:cNvSpPr/>
          <p:nvPr/>
        </p:nvSpPr>
        <p:spPr>
          <a:xfrm>
            <a:off x="411480" y="1179402"/>
            <a:ext cx="3726181" cy="1266765"/>
          </a:xfrm>
          <a:custGeom>
            <a:avLst/>
            <a:gdLst/>
            <a:ahLst/>
            <a:cxnLst/>
            <a:rect l="0" t="0" r="0" b="0"/>
            <a:pathLst>
              <a:path w="4140201" h="1473201">
                <a:moveTo>
                  <a:pt x="0" y="0"/>
                </a:moveTo>
                <a:lnTo>
                  <a:pt x="4140200" y="0"/>
                </a:lnTo>
                <a:lnTo>
                  <a:pt x="4140200" y="1473200"/>
                </a:lnTo>
                <a:lnTo>
                  <a:pt x="0" y="1473200"/>
                </a:lnTo>
                <a:close/>
              </a:path>
            </a:pathLst>
          </a:custGeom>
          <a:solidFill>
            <a:srgbClr val="AFEEEE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78" tIns="40339" rIns="80678" bIns="40339" rtlCol="0" anchor="ctr"/>
          <a:lstStyle/>
          <a:p>
            <a:pPr algn="ctr"/>
            <a:endParaRPr lang="en-US" dirty="0"/>
          </a:p>
        </p:txBody>
      </p:sp>
      <p:sp>
        <p:nvSpPr>
          <p:cNvPr id="3" name="Freeform 2"/>
          <p:cNvSpPr/>
          <p:nvPr/>
        </p:nvSpPr>
        <p:spPr>
          <a:xfrm>
            <a:off x="5181600" y="1143000"/>
            <a:ext cx="3726181" cy="1266765"/>
          </a:xfrm>
          <a:custGeom>
            <a:avLst/>
            <a:gdLst/>
            <a:ahLst/>
            <a:cxnLst/>
            <a:rect l="0" t="0" r="0" b="0"/>
            <a:pathLst>
              <a:path w="4140201" h="1473201">
                <a:moveTo>
                  <a:pt x="0" y="0"/>
                </a:moveTo>
                <a:lnTo>
                  <a:pt x="4140200" y="0"/>
                </a:lnTo>
                <a:lnTo>
                  <a:pt x="4140200" y="1473200"/>
                </a:lnTo>
                <a:lnTo>
                  <a:pt x="0" y="1473200"/>
                </a:lnTo>
                <a:close/>
              </a:path>
            </a:pathLst>
          </a:custGeom>
          <a:solidFill>
            <a:srgbClr val="FFFFFF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78" tIns="40339" rIns="80678" bIns="40339"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124200" y="533400"/>
            <a:ext cx="3131820" cy="512353"/>
          </a:xfrm>
          <a:prstGeom prst="rect">
            <a:avLst/>
          </a:prstGeom>
          <a:noFill/>
        </p:spPr>
        <p:txBody>
          <a:bodyPr vert="horz" lIns="80678" tIns="40339" rIns="80678" bIns="40339" rtlCol="0">
            <a:spAutoFit/>
          </a:bodyPr>
          <a:lstStyle/>
          <a:p>
            <a:r>
              <a:rPr lang="en-US" sz="28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 - 37"/>
              </a:rPr>
              <a:t>Cause and Effect</a:t>
            </a:r>
          </a:p>
        </p:txBody>
      </p:sp>
      <p:sp>
        <p:nvSpPr>
          <p:cNvPr id="11" name="Freeform 10"/>
          <p:cNvSpPr/>
          <p:nvPr/>
        </p:nvSpPr>
        <p:spPr>
          <a:xfrm>
            <a:off x="388620" y="2675494"/>
            <a:ext cx="3726181" cy="1266765"/>
          </a:xfrm>
          <a:custGeom>
            <a:avLst/>
            <a:gdLst/>
            <a:ahLst/>
            <a:cxnLst/>
            <a:rect l="0" t="0" r="0" b="0"/>
            <a:pathLst>
              <a:path w="4140201" h="1473201">
                <a:moveTo>
                  <a:pt x="0" y="0"/>
                </a:moveTo>
                <a:lnTo>
                  <a:pt x="4140200" y="0"/>
                </a:lnTo>
                <a:lnTo>
                  <a:pt x="4140200" y="1473200"/>
                </a:lnTo>
                <a:lnTo>
                  <a:pt x="0" y="1473200"/>
                </a:lnTo>
                <a:close/>
              </a:path>
            </a:pathLst>
          </a:custGeom>
          <a:solidFill>
            <a:srgbClr val="AFEEEE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78" tIns="40339" rIns="80678" bIns="40339"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388620" y="4237109"/>
            <a:ext cx="3726181" cy="1266765"/>
          </a:xfrm>
          <a:custGeom>
            <a:avLst/>
            <a:gdLst/>
            <a:ahLst/>
            <a:cxnLst/>
            <a:rect l="0" t="0" r="0" b="0"/>
            <a:pathLst>
              <a:path w="4140201" h="1473201">
                <a:moveTo>
                  <a:pt x="0" y="0"/>
                </a:moveTo>
                <a:lnTo>
                  <a:pt x="4140200" y="0"/>
                </a:lnTo>
                <a:lnTo>
                  <a:pt x="4140200" y="1473200"/>
                </a:lnTo>
                <a:lnTo>
                  <a:pt x="0" y="1473200"/>
                </a:lnTo>
                <a:close/>
              </a:path>
            </a:pathLst>
          </a:custGeom>
          <a:solidFill>
            <a:srgbClr val="AFEEEE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78" tIns="40339" rIns="80678" bIns="40339"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5181600" y="2743200"/>
            <a:ext cx="3726181" cy="1266765"/>
          </a:xfrm>
          <a:custGeom>
            <a:avLst/>
            <a:gdLst/>
            <a:ahLst/>
            <a:cxnLst/>
            <a:rect l="0" t="0" r="0" b="0"/>
            <a:pathLst>
              <a:path w="4140201" h="1473201">
                <a:moveTo>
                  <a:pt x="0" y="0"/>
                </a:moveTo>
                <a:lnTo>
                  <a:pt x="4140200" y="0"/>
                </a:lnTo>
                <a:lnTo>
                  <a:pt x="4140200" y="1473200"/>
                </a:lnTo>
                <a:lnTo>
                  <a:pt x="0" y="1473200"/>
                </a:lnTo>
                <a:close/>
              </a:path>
            </a:pathLst>
          </a:custGeom>
          <a:solidFill>
            <a:srgbClr val="FFFFFF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78" tIns="40339" rIns="80678" bIns="40339"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5166360" y="4226188"/>
            <a:ext cx="3726181" cy="1266765"/>
          </a:xfrm>
          <a:custGeom>
            <a:avLst/>
            <a:gdLst/>
            <a:ahLst/>
            <a:cxnLst/>
            <a:rect l="0" t="0" r="0" b="0"/>
            <a:pathLst>
              <a:path w="4140201" h="1473201">
                <a:moveTo>
                  <a:pt x="0" y="0"/>
                </a:moveTo>
                <a:lnTo>
                  <a:pt x="4140200" y="0"/>
                </a:lnTo>
                <a:lnTo>
                  <a:pt x="4140200" y="1473200"/>
                </a:lnTo>
                <a:lnTo>
                  <a:pt x="0" y="1473200"/>
                </a:lnTo>
                <a:close/>
              </a:path>
            </a:pathLst>
          </a:custGeom>
          <a:solidFill>
            <a:srgbClr val="FFFFFF"/>
          </a:solidFill>
          <a:ln w="3810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678" tIns="40339" rIns="80678" bIns="40339"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4025989" y="3139610"/>
            <a:ext cx="1431836" cy="417924"/>
            <a:chOff x="4473321" y="3651250"/>
            <a:chExt cx="1590929" cy="486030"/>
          </a:xfrm>
        </p:grpSpPr>
        <p:sp>
          <p:nvSpPr>
            <p:cNvPr id="15" name="Freeform 14"/>
            <p:cNvSpPr/>
            <p:nvPr/>
          </p:nvSpPr>
          <p:spPr>
            <a:xfrm rot="5400000">
              <a:off x="5025771" y="3098800"/>
              <a:ext cx="486030" cy="1590929"/>
            </a:xfrm>
            <a:custGeom>
              <a:avLst/>
              <a:gdLst/>
              <a:ahLst/>
              <a:cxnLst/>
              <a:rect l="0" t="0" r="0" b="0"/>
              <a:pathLst>
                <a:path w="486030" h="1590929">
                  <a:moveTo>
                    <a:pt x="486029" y="662559"/>
                  </a:moveTo>
                  <a:lnTo>
                    <a:pt x="364489" y="662559"/>
                  </a:lnTo>
                  <a:lnTo>
                    <a:pt x="364489" y="1590928"/>
                  </a:lnTo>
                  <a:lnTo>
                    <a:pt x="121538" y="1590928"/>
                  </a:lnTo>
                  <a:lnTo>
                    <a:pt x="121538" y="662559"/>
                  </a:lnTo>
                  <a:lnTo>
                    <a:pt x="0" y="662559"/>
                  </a:lnTo>
                  <a:lnTo>
                    <a:pt x="242950" y="0"/>
                  </a:lnTo>
                  <a:close/>
                </a:path>
              </a:pathLst>
            </a:custGeom>
            <a:solidFill>
              <a:srgbClr val="FFFFFF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660900" y="3721100"/>
              <a:ext cx="965200" cy="304243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r>
                <a:rPr lang="en-US" sz="1100" dirty="0">
                  <a:solidFill>
                    <a:srgbClr val="000000"/>
                  </a:solidFill>
                  <a:latin typeface="Comic Sans MS - 16"/>
                </a:rPr>
                <a:t>causes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037419" y="4701224"/>
            <a:ext cx="1431837" cy="417924"/>
            <a:chOff x="4486021" y="5467350"/>
            <a:chExt cx="1590930" cy="486030"/>
          </a:xfrm>
        </p:grpSpPr>
        <p:sp>
          <p:nvSpPr>
            <p:cNvPr id="18" name="Freeform 17"/>
            <p:cNvSpPr/>
            <p:nvPr/>
          </p:nvSpPr>
          <p:spPr>
            <a:xfrm rot="5400000">
              <a:off x="5038471" y="4914900"/>
              <a:ext cx="486030" cy="1590930"/>
            </a:xfrm>
            <a:custGeom>
              <a:avLst/>
              <a:gdLst/>
              <a:ahLst/>
              <a:cxnLst/>
              <a:rect l="0" t="0" r="0" b="0"/>
              <a:pathLst>
                <a:path w="486030" h="1590930">
                  <a:moveTo>
                    <a:pt x="486029" y="662559"/>
                  </a:moveTo>
                  <a:lnTo>
                    <a:pt x="364489" y="662559"/>
                  </a:lnTo>
                  <a:lnTo>
                    <a:pt x="364489" y="1590929"/>
                  </a:lnTo>
                  <a:lnTo>
                    <a:pt x="121538" y="1590929"/>
                  </a:lnTo>
                  <a:lnTo>
                    <a:pt x="121538" y="662559"/>
                  </a:lnTo>
                  <a:lnTo>
                    <a:pt x="0" y="662559"/>
                  </a:lnTo>
                  <a:lnTo>
                    <a:pt x="242950" y="0"/>
                  </a:lnTo>
                  <a:close/>
                </a:path>
              </a:pathLst>
            </a:custGeom>
            <a:solidFill>
              <a:srgbClr val="FFFFFF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648200" y="5537200"/>
              <a:ext cx="965200" cy="304243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r>
                <a:rPr lang="en-US" sz="1100" dirty="0">
                  <a:solidFill>
                    <a:srgbClr val="000000"/>
                  </a:solidFill>
                  <a:latin typeface="Comic Sans MS - 16"/>
                </a:rPr>
                <a:t>causes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4014559" y="1610756"/>
            <a:ext cx="1431837" cy="417924"/>
            <a:chOff x="4460621" y="1873250"/>
            <a:chExt cx="1590930" cy="486030"/>
          </a:xfrm>
        </p:grpSpPr>
        <p:sp>
          <p:nvSpPr>
            <p:cNvPr id="21" name="Freeform 20"/>
            <p:cNvSpPr/>
            <p:nvPr/>
          </p:nvSpPr>
          <p:spPr>
            <a:xfrm rot="5400000">
              <a:off x="5013071" y="1320800"/>
              <a:ext cx="486030" cy="1590930"/>
            </a:xfrm>
            <a:custGeom>
              <a:avLst/>
              <a:gdLst/>
              <a:ahLst/>
              <a:cxnLst/>
              <a:rect l="0" t="0" r="0" b="0"/>
              <a:pathLst>
                <a:path w="486030" h="1590930">
                  <a:moveTo>
                    <a:pt x="486029" y="662558"/>
                  </a:moveTo>
                  <a:lnTo>
                    <a:pt x="364489" y="662558"/>
                  </a:lnTo>
                  <a:lnTo>
                    <a:pt x="364489" y="1590929"/>
                  </a:lnTo>
                  <a:lnTo>
                    <a:pt x="121538" y="1590929"/>
                  </a:lnTo>
                  <a:lnTo>
                    <a:pt x="121538" y="662558"/>
                  </a:lnTo>
                  <a:lnTo>
                    <a:pt x="0" y="662558"/>
                  </a:lnTo>
                  <a:lnTo>
                    <a:pt x="242950" y="0"/>
                  </a:lnTo>
                  <a:close/>
                </a:path>
              </a:pathLst>
            </a:custGeom>
            <a:solidFill>
              <a:srgbClr val="FFFFFF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622800" y="1943100"/>
              <a:ext cx="965200" cy="304243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r>
                <a:rPr lang="en-US" sz="1100" dirty="0">
                  <a:solidFill>
                    <a:srgbClr val="000000"/>
                  </a:solidFill>
                  <a:latin typeface="Comic Sans MS - 16"/>
                </a:rPr>
                <a:t>causes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533400" y="1371600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Atlantic Trade to the New World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3400" y="2895600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Manufactured Goods from Europe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3400" y="4419600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2060"/>
                </a:solidFill>
              </a:rPr>
              <a:t>Raw Materials from Africa &amp; New World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09600" y="152400"/>
            <a:ext cx="3429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What have we learned?</a:t>
            </a:r>
            <a:endParaRPr lang="en-US" sz="2000" b="1" dirty="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838200" y="228600"/>
            <a:ext cx="7772400" cy="2438400"/>
          </a:xfrm>
        </p:spPr>
        <p:txBody>
          <a:bodyPr/>
          <a:lstStyle/>
          <a:p>
            <a:r>
              <a:rPr lang="en-US" b="1" dirty="0" smtClean="0">
                <a:solidFill>
                  <a:schemeClr val="tx1">
                    <a:lumMod val="10000"/>
                  </a:schemeClr>
                </a:solidFill>
              </a:rPr>
              <a:t>Reminder:  </a:t>
            </a:r>
            <a:r>
              <a:rPr lang="en-US" dirty="0" smtClean="0">
                <a:solidFill>
                  <a:schemeClr val="tx1">
                    <a:lumMod val="10000"/>
                  </a:schemeClr>
                </a:solidFill>
              </a:rPr>
              <a:t>All Previous Work</a:t>
            </a:r>
            <a:br>
              <a:rPr lang="en-US" dirty="0" smtClean="0">
                <a:solidFill>
                  <a:schemeClr val="tx1">
                    <a:lumMod val="10000"/>
                  </a:schemeClr>
                </a:solidFill>
              </a:rPr>
            </a:br>
            <a:r>
              <a:rPr lang="en-US" dirty="0" smtClean="0">
                <a:solidFill>
                  <a:schemeClr val="tx1">
                    <a:lumMod val="10000"/>
                  </a:schemeClr>
                </a:solidFill>
              </a:rPr>
              <a:t> Due by Tomorrow - Wed 3/9</a:t>
            </a:r>
            <a:endParaRPr lang="en-US" dirty="0">
              <a:solidFill>
                <a:schemeClr val="tx1">
                  <a:lumMod val="1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>
                    <a:lumMod val="10000"/>
                  </a:schemeClr>
                </a:solidFill>
              </a:rPr>
              <a:t>Marking Period Ends Tomorrow!</a:t>
            </a:r>
            <a:endParaRPr lang="en-US" b="1" dirty="0">
              <a:solidFill>
                <a:schemeClr val="tx1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TAG_VCONFIG" val="PD94bWwgdmVyc2lvbj0iMS4wIiBlbmNvZGluZz0iVVRGLTgiPz4NPGNvbmZpZ3VyYXRpb24+DQk8YnJhbmRpbmc+DQkJPHVpZm9udCBuYW1lPSJGT05UX05PVEVTX1RFWFQiIHZhbHVlPSJWZXJkYW5hLDksZmFsc2UsZmFsc2UsZmFsc2UiLz4NCTwvYnJhbmRpbmc+DQk8Y29sb3JzPg0JCTx1aWNvbG9yIG5hbWU9InByaW1hcnkiIHZhbHVlPSIweDZGODQ4OCIvPg0JCTx1aWNvbG9yIG5hbWU9Imdsb3ciIHZhbHVlPSIweDM1RDMzNCIvPg0JCTx1aWNvbG9yIG5hbWU9InRleHQiIHZhbHVlPSIweEZGRkZGRiIvPg0JCTx1aWNvbG9yIG5hbWU9ImxpZ2h0IiB2YWx1ZT0iMHg0RTVENjAiLz4NCQk8dWljb2xvciBuYW1lPSJzaGFkb3ciIHZhbHVlPSIweDAwMDAwMCIvPg0gIDx1aWNvbG9yIG5hbWU9ImJhY2tncm91bmQiIHZhbHVlPSIweDcyNzk3MSIvPg0JPC9jb2xvcnM+DTxsYXlvdXQ+DTx1aXNob3cgbmFtZT0icHJlc2VudGF0aW9udGl0bGUiIHZhbHVlPSJ0cnVlIi8+CQkNICA8dWlzaG93IG5hbWU9InByZXNlbnRlcnBob3RvIiB2YWx1ZT0idHJ1ZSIvPg0gIDx1aXNob3cgbmFtZT0icHJlc2VudGVybmFtZSIgdmFsdWU9InRydWUiLz4JCQkNICA8dWlzaG93IG5hbWU9InByZXNlbnRlcnRpdGxlIiB2YWx1ZT0idHJ1ZSIvPgkJCQ0gIDx1aXNob3cgbmFtZT0icHJlc2VudGVyZW1haWwiIHZhbHVlPSJ0cnVlIi8+CQkJDSAgPHVpc2hvdyBuYW1lPSJwcmVzZW50ZXJiaW8iIHZhbHVlPSJ0cnVlIi8+CQkJDSAgPHVpc2hvdyBuYW1lPSJjb21wYW55bG9nbyIgdmFsdWU9InRydWUiLz4JCQkJDSAgPHVpc2hvdyBuYW1lPSJzaWRlYmFyIiB2YWx1ZT0idHJ1ZSIvPgkJCQkJDSAgPHVpc2hvdyBuYW1lPSJvdXRsaW5lIiB2YWx1ZT0idHJ1ZSIvPg0gIDx1aXNob3cgbmFtZT0idGh1bWJuYWlsIiB2YWx1ZT0idHJ1ZSIvPg0gIDx1aXNob3cgbmFtZT0ibm90ZXMiIHZhbHVlPSJ0cnVlIi8+DSAgPHVpc2hvdyBuYW1lPSJzZWFyY2giIHZhbHVlPSJ0cnVlIi8+DSAgPHVpc2hvdyBuYW1lPSJxdWl6IiB2YWx1ZT0idHJ1ZSIvPg0gIDx1aXNob3cgbmFtZT0iYXR0YWNobWVudHMiIHZhbHVlPSJ0cnVlIi8+CQkJCQ0gIDx1aXNob3cgbmFtZT0idXRpbHMiIHZhbHVlPSJ0cnVlIi8+CQkJCQkNICA8dWlzaG93IG5hbWU9InZvbHVtZSIgdmFsdWU9InRydWUiLz4JCQkJCQ0gIDx1aXNob3cgbmFtZT0icGxheWJhciIgdmFsdWU9InRydWUiLz4JCQkJCQ0gIDx1aXNob3cgbmFtZT0idGFsa2luZ2hlYWQiIHZhbHVlPSJ0cnVlIi8+CQkJCQkNICA8dWlzaG93IG5hbWU9InNpZGViYXJvbnJpZ2h0IiB2YWx1ZT0idHJ1ZSIvPgkJCQ0gIDx1aXNob3cgbmFtZT0idmlld2NoYW5nZSIgdmFsdWU9InRydWUiLz4JCQkJDSAgPHVpc2hvdyBuYW1lPSJhbHdheXNTY3J1bmNoIiB2YWx1ZT0iZmFsc2UiLz4JCQkJDSAgPHVpc2hvdyBuYW1lPSJpbml0aWFsZGlzcGxheW1vZGVpc25vcm1hbCIgdmFsdWU9InRydWUiLz4JDSAgPHVpcmVwbGFjZSBuYW1lPSJsb2dvIiB2YWx1ZT0iIi8+DSAgPHVpcmVwbGFjZSBuYW1lPSJiZ2ltYWdlIiB2YWx1ZT0iIi8+DSAgPHVpcmVwbGFjZSBuYW1lPSJpbml0aWFsdGFiIiB2YWx1ZT0ib3V0bGluZSIvPg08L2xheW91dD4NDTwvY29uZmlndXJhdGlvbj4NDQ=="/>
  <p:tag name="MMPROD_UIDATA" val="&lt;database version=&quot;7.0&quot;&gt;&lt;object type=&quot;1&quot; unique_id=&quot;10001&quot;&gt;&lt;property id=&quot;20141&quot; value=&quot;Commercial Revolution&quot;/&gt;&lt;property id=&quot;20144&quot; value=&quot;1&quot;/&gt;&lt;property id=&quot;20146&quot; value=&quot;0&quot;/&gt;&lt;property id=&quot;20147&quot; value=&quot;0&quot;/&gt;&lt;property id=&quot;20148&quot; value=&quot;30&quot;/&gt;&lt;property id=&quot;20184&quot; value=&quot;7&quot;/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1&quot; value=&quot;The Commercial Revolution&quot;/&gt;&lt;property id=&quot;20303&quot; value=&quot;-1&quot;/&gt;&lt;property id=&quot;20307&quot; value=&quot;256&quot;/&gt;&lt;/object&gt;&lt;object type=&quot;3&quot; unique_id=&quot;10005&quot;&gt;&lt;property id=&quot;20148&quot; value=&quot;5&quot;/&gt;&lt;property id=&quot;20300&quot; value=&quot;Slide 2&quot;/&gt;&lt;property id=&quot;20301&quot; value=&quot;Contributions to the Slave Trade&quot;/&gt;&lt;property id=&quot;20303&quot; value=&quot;-1&quot;/&gt;&lt;property id=&quot;20307&quot; value=&quot;270&quot;/&gt;&lt;/object&gt;&lt;object type=&quot;3&quot; unique_id=&quot;10006&quot;&gt;&lt;property id=&quot;20148&quot; value=&quot;5&quot;/&gt;&lt;property id=&quot;20300&quot; value=&quot;Slide 3&quot;/&gt;&lt;property id=&quot;20301&quot; value=&quot;The First Global Economy&quot;/&gt;&lt;property id=&quot;20303&quot; value=&quot;-1&quot;/&gt;&lt;property id=&quot;20307&quot; value=&quot;257&quot;/&gt;&lt;/object&gt;&lt;object type=&quot;3&quot; unique_id=&quot;10007&quot;&gt;&lt;property id=&quot;20148&quot; value=&quot;5&quot;/&gt;&lt;property id=&quot;20300&quot; value=&quot;Slide 4 - &amp;quot;Mercantilism&amp;quot;&quot;/&gt;&lt;property id=&quot;20301&quot; value=&quot;Mercantilism&quot;/&gt;&lt;property id=&quot;20303&quot; value=&quot;-1&quot;/&gt;&lt;property id=&quot;20307&quot; value=&quot;258&quot;/&gt;&lt;/object&gt;&lt;object type=&quot;3&quot; unique_id=&quot;10008&quot;&gt;&lt;property id=&quot;20148&quot; value=&quot;5&quot;/&gt;&lt;property id=&quot;20300&quot; value=&quot;Slide 5&quot;/&gt;&lt;property id=&quot;20301&quot; value=&quot;A Country's Worth&quot;/&gt;&lt;property id=&quot;20303&quot; value=&quot;-1&quot;/&gt;&lt;property id=&quot;20307&quot; value=&quot;259&quot;/&gt;&lt;/object&gt;&lt;object type=&quot;3&quot; unique_id=&quot;10009&quot;&gt;&lt;property id=&quot;20148&quot; value=&quot;5&quot;/&gt;&lt;property id=&quot;20300&quot; value=&quot;Slide 6 - &amp;quot;Mother Countries and Colonies&amp;quot;&quot;/&gt;&lt;property id=&quot;20301&quot; value=&quot;Mother Countries &amp;amp; Colonies&quot;/&gt;&lt;property id=&quot;20303&quot; value=&quot;-1&quot;/&gt;&lt;property id=&quot;20307&quot; value=&quot;260&quot;/&gt;&lt;/object&gt;&lt;object type=&quot;3&quot; unique_id=&quot;10010&quot;&gt;&lt;property id=&quot;20148&quot; value=&quot;5&quot;/&gt;&lt;property id=&quot;20300&quot; value=&quot;Slide 7&quot;/&gt;&lt;property id=&quot;20301&quot; value=&quot;More Exports than Imports&quot;/&gt;&lt;property id=&quot;20303&quot; value=&quot;-1&quot;/&gt;&lt;property id=&quot;20307&quot; value=&quot;261&quot;/&gt;&lt;/object&gt;&lt;object type=&quot;3&quot; unique_id=&quot;10011&quot;&gt;&lt;property id=&quot;20148&quot; value=&quot;5&quot;/&gt;&lt;property id=&quot;20300&quot; value=&quot;Slide 8 - &amp;quot;Capitalism&amp;quot;&quot;/&gt;&lt;property id=&quot;20301&quot; value=&quot;Capitalism&quot;/&gt;&lt;property id=&quot;20303&quot; value=&quot;-1&quot;/&gt;&lt;property id=&quot;20307&quot; value=&quot;262&quot;/&gt;&lt;/object&gt;&lt;object type=&quot;3&quot; unique_id=&quot;10012&quot;&gt;&lt;property id=&quot;20148&quot; value=&quot;5&quot;/&gt;&lt;property id=&quot;20300&quot; value=&quot;Slide 9&quot;/&gt;&lt;property id=&quot;20301&quot; value=&quot;Stocks&quot;/&gt;&lt;property id=&quot;20303&quot; value=&quot;-1&quot;/&gt;&lt;property id=&quot;20307&quot; value=&quot;263&quot;/&gt;&lt;/object&gt;&lt;object type=&quot;3&quot; unique_id=&quot;10013&quot;&gt;&lt;property id=&quot;20148&quot; value=&quot;5&quot;/&gt;&lt;property id=&quot;20300&quot; value=&quot;Slide 10 - &amp;quot;Joint Stock Companies&amp;quot;&quot;/&gt;&lt;property id=&quot;20301&quot; value=&quot;Joint Stock Company&quot;/&gt;&lt;property id=&quot;20303&quot; value=&quot;-1&quot;/&gt;&lt;property id=&quot;20307&quot; value=&quot;264&quot;/&gt;&lt;/object&gt;&lt;object type=&quot;3&quot; unique_id=&quot;10014&quot;&gt;&lt;property id=&quot;20148&quot; value=&quot;5&quot;/&gt;&lt;property id=&quot;20300&quot; value=&quot;Slide 11&quot;/&gt;&lt;property id=&quot;20301&quot; value=&quot;Triangle Trade&quot;/&gt;&lt;property id=&quot;20303&quot; value=&quot;-1&quot;/&gt;&lt;property id=&quot;20307&quot; value=&quot;266&quot;/&gt;&lt;/object&gt;&lt;object type=&quot;3&quot; unique_id=&quot;10015&quot;&gt;&lt;property id=&quot;20148&quot; value=&quot;5&quot;/&gt;&lt;property id=&quot;20300&quot; value=&quot;Slide 12&quot;/&gt;&lt;property id=&quot;20301&quot; value=&quot;European Monarchies Increase Power &amp;amp; Wealth&quot;/&gt;&lt;property id=&quot;20303&quot; value=&quot;-1&quot;/&gt;&lt;property id=&quot;20307&quot; value=&quot;267&quot;/&gt;&lt;/object&gt;&lt;object type=&quot;3&quot; unique_id=&quot;10016&quot;&gt;&lt;property id=&quot;20148&quot; value=&quot;5&quot;/&gt;&lt;property id=&quot;20300&quot; value=&quot;Slide 13&quot;/&gt;&lt;property id=&quot;20301&quot; value=&quot;Exploitation of the New World &amp;amp; Africa&quot;/&gt;&lt;property id=&quot;20303&quot; value=&quot;-1&quot;/&gt;&lt;property id=&quot;20307&quot; value=&quot;268&quot;/&gt;&lt;/object&gt;&lt;object type=&quot;3&quot; unique_id=&quot;10017&quot;&gt;&lt;property id=&quot;20148&quot; value=&quot;5&quot;/&gt;&lt;property id=&quot;20300&quot; value=&quot;Slide 14&quot;/&gt;&lt;property id=&quot;20301&quot; value=&quot;Causes &amp;amp; Effects of the Commercial Revolution&quot;/&gt;&lt;property id=&quot;20303&quot; value=&quot;-1&quot;/&gt;&lt;property id=&quot;20307&quot; value=&quot;271&quot;/&gt;&lt;/object&gt;&lt;object type=&quot;3&quot; unique_id=&quot;10018&quot;&gt;&lt;property id=&quot;20148&quot; value=&quot;5&quot;/&gt;&lt;property id=&quot;20300&quot; value=&quot;Slide 15 - &amp;quot;Reminder:  All Previous Work&amp;#x0D;&amp;#x0A; Due by Tomorrow - Wed 3/9&amp;quot;&quot;/&gt;&lt;property id=&quot;20303&quot; value=&quot;-1&quot;/&gt;&lt;property id=&quot;20307&quot; value=&quot;272&quot;/&gt;&lt;/object&gt;&lt;/object&gt;&lt;object type=&quot;10&quot; unique_id=&quot;10155&quot;&gt;&lt;object type=&quot;11&quot; unique_id=&quot;10156&quot;&gt;&lt;property id=&quot;20180&quot; value=&quot;0&quot;/&gt;&lt;property id=&quot;20181&quot; value=&quot;1&quot;/&gt;&lt;property id=&quot;20182&quot; value=&quot;0&quot;/&gt;&lt;property id=&quot;20183&quot; value=&quot;1&quot;/&gt;&lt;/object&gt;&lt;object type=&quot;12&quot; unique_id=&quot;10157&quot;&gt;&lt;/object&gt;&lt;/object&gt;&lt;object type=&quot;4&quot; unique_id=&quot;10178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01069010">
  <a:themeElements>
    <a:clrScheme name="Office Theme 1">
      <a:dk1>
        <a:srgbClr val="666633"/>
      </a:dk1>
      <a:lt1>
        <a:srgbClr val="EAEAEA"/>
      </a:lt1>
      <a:dk2>
        <a:srgbClr val="789CB6"/>
      </a:dk2>
      <a:lt2>
        <a:srgbClr val="CCECFF"/>
      </a:lt2>
      <a:accent1>
        <a:srgbClr val="CC9900"/>
      </a:accent1>
      <a:accent2>
        <a:srgbClr val="336699"/>
      </a:accent2>
      <a:accent3>
        <a:srgbClr val="BECBD7"/>
      </a:accent3>
      <a:accent4>
        <a:srgbClr val="C8C8C8"/>
      </a:accent4>
      <a:accent5>
        <a:srgbClr val="E2CAAA"/>
      </a:accent5>
      <a:accent6>
        <a:srgbClr val="2D5C8A"/>
      </a:accent6>
      <a:hlink>
        <a:srgbClr val="7181C3"/>
      </a:hlink>
      <a:folHlink>
        <a:srgbClr val="868686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 Theme 1">
        <a:dk1>
          <a:srgbClr val="666633"/>
        </a:dk1>
        <a:lt1>
          <a:srgbClr val="EAEAEA"/>
        </a:lt1>
        <a:dk2>
          <a:srgbClr val="789CB6"/>
        </a:dk2>
        <a:lt2>
          <a:srgbClr val="CCECFF"/>
        </a:lt2>
        <a:accent1>
          <a:srgbClr val="CC9900"/>
        </a:accent1>
        <a:accent2>
          <a:srgbClr val="336699"/>
        </a:accent2>
        <a:accent3>
          <a:srgbClr val="BECBD7"/>
        </a:accent3>
        <a:accent4>
          <a:srgbClr val="C8C8C8"/>
        </a:accent4>
        <a:accent5>
          <a:srgbClr val="E2CAAA"/>
        </a:accent5>
        <a:accent6>
          <a:srgbClr val="2D5C8A"/>
        </a:accent6>
        <a:hlink>
          <a:srgbClr val="7181C3"/>
        </a:hlink>
        <a:folHlink>
          <a:srgbClr val="86868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EC"/>
        </a:lt1>
        <a:dk2>
          <a:srgbClr val="969696"/>
        </a:dk2>
        <a:lt2>
          <a:srgbClr val="FFFFEC"/>
        </a:lt2>
        <a:accent1>
          <a:srgbClr val="669900"/>
        </a:accent1>
        <a:accent2>
          <a:srgbClr val="CC6600"/>
        </a:accent2>
        <a:accent3>
          <a:srgbClr val="FFFFF4"/>
        </a:accent3>
        <a:accent4>
          <a:srgbClr val="000000"/>
        </a:accent4>
        <a:accent5>
          <a:srgbClr val="B8CAAA"/>
        </a:accent5>
        <a:accent6>
          <a:srgbClr val="B95C00"/>
        </a:accent6>
        <a:hlink>
          <a:srgbClr val="CBB55B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878787"/>
        </a:accent6>
        <a:hlink>
          <a:srgbClr val="393939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666633"/>
        </a:dk1>
        <a:lt1>
          <a:srgbClr val="FFFFCC"/>
        </a:lt1>
        <a:dk2>
          <a:srgbClr val="B89C76"/>
        </a:dk2>
        <a:lt2>
          <a:srgbClr val="FFCC00"/>
        </a:lt2>
        <a:accent1>
          <a:srgbClr val="FF9933"/>
        </a:accent1>
        <a:accent2>
          <a:srgbClr val="669900"/>
        </a:accent2>
        <a:accent3>
          <a:srgbClr val="D8CBBD"/>
        </a:accent3>
        <a:accent4>
          <a:srgbClr val="DADAAE"/>
        </a:accent4>
        <a:accent5>
          <a:srgbClr val="FFCAAD"/>
        </a:accent5>
        <a:accent6>
          <a:srgbClr val="5C8A00"/>
        </a:accent6>
        <a:hlink>
          <a:srgbClr val="666633"/>
        </a:hlink>
        <a:folHlink>
          <a:srgbClr val="86868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336633"/>
        </a:dk1>
        <a:lt1>
          <a:srgbClr val="FFFFCC"/>
        </a:lt1>
        <a:dk2>
          <a:srgbClr val="A5B975"/>
        </a:dk2>
        <a:lt2>
          <a:srgbClr val="FFCC00"/>
        </a:lt2>
        <a:accent1>
          <a:srgbClr val="FF9933"/>
        </a:accent1>
        <a:accent2>
          <a:srgbClr val="CC6600"/>
        </a:accent2>
        <a:accent3>
          <a:srgbClr val="CFD9BD"/>
        </a:accent3>
        <a:accent4>
          <a:srgbClr val="DADAAE"/>
        </a:accent4>
        <a:accent5>
          <a:srgbClr val="FFCAAD"/>
        </a:accent5>
        <a:accent6>
          <a:srgbClr val="B95C00"/>
        </a:accent6>
        <a:hlink>
          <a:srgbClr val="CBB55B"/>
        </a:hlink>
        <a:folHlink>
          <a:srgbClr val="B6D0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6">
        <a:dk1>
          <a:srgbClr val="393939"/>
        </a:dk1>
        <a:lt1>
          <a:srgbClr val="FFFFEC"/>
        </a:lt1>
        <a:dk2>
          <a:srgbClr val="969696"/>
        </a:dk2>
        <a:lt2>
          <a:srgbClr val="737558"/>
        </a:lt2>
        <a:accent1>
          <a:srgbClr val="FF9933"/>
        </a:accent1>
        <a:accent2>
          <a:srgbClr val="CC6600"/>
        </a:accent2>
        <a:accent3>
          <a:srgbClr val="FFFFF4"/>
        </a:accent3>
        <a:accent4>
          <a:srgbClr val="2F2F2F"/>
        </a:accent4>
        <a:accent5>
          <a:srgbClr val="FFCAAD"/>
        </a:accent5>
        <a:accent6>
          <a:srgbClr val="B95C00"/>
        </a:accent6>
        <a:hlink>
          <a:srgbClr val="CBB55B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01069010</Template>
  <TotalTime>683</TotalTime>
  <Words>409</Words>
  <Application>Microsoft Office PowerPoint</Application>
  <PresentationFormat>On-screen Show (4:3)</PresentationFormat>
  <Paragraphs>73</Paragraphs>
  <Slides>15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01069010</vt:lpstr>
      <vt:lpstr>Slide 1</vt:lpstr>
      <vt:lpstr>Slide 2</vt:lpstr>
      <vt:lpstr>Slide 3</vt:lpstr>
      <vt:lpstr>Mercantilism</vt:lpstr>
      <vt:lpstr>Slide 5</vt:lpstr>
      <vt:lpstr>Mother Countries and Colonies</vt:lpstr>
      <vt:lpstr>Slide 7</vt:lpstr>
      <vt:lpstr>Capitalism</vt:lpstr>
      <vt:lpstr>Slide 9</vt:lpstr>
      <vt:lpstr>Joint Stock Companies</vt:lpstr>
      <vt:lpstr>Slide 11</vt:lpstr>
      <vt:lpstr>Slide 12</vt:lpstr>
      <vt:lpstr>Slide 13</vt:lpstr>
      <vt:lpstr>Slide 14</vt:lpstr>
      <vt:lpstr>Reminder:  All Previous Work  Due by Tomorrow - Wed 3/9</vt:lpstr>
    </vt:vector>
  </TitlesOfParts>
  <Company>White Plains City School District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Commercial Revolution</dc:title>
  <dc:creator>White Plains City School District</dc:creator>
  <cp:lastModifiedBy> </cp:lastModifiedBy>
  <cp:revision>24</cp:revision>
  <dcterms:created xsi:type="dcterms:W3CDTF">2006-10-24T11:15:35Z</dcterms:created>
  <dcterms:modified xsi:type="dcterms:W3CDTF">2011-02-22T01:53:03Z</dcterms:modified>
</cp:coreProperties>
</file>