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60" r:id="rId3"/>
    <p:sldId id="261" r:id="rId4"/>
    <p:sldId id="262" r:id="rId5"/>
    <p:sldId id="263" r:id="rId6"/>
    <p:sldId id="264" r:id="rId7"/>
    <p:sldId id="265" r:id="rId8"/>
    <p:sldId id="266" r:id="rId9"/>
    <p:sldId id="267" r:id="rId10"/>
    <p:sldId id="274" r:id="rId11"/>
    <p:sldId id="280" r:id="rId12"/>
    <p:sldId id="275" r:id="rId13"/>
    <p:sldId id="277" r:id="rId14"/>
    <p:sldId id="278" r:id="rId15"/>
    <p:sldId id="25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30"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EBB805-4953-48BF-A182-74238FC617AD}" type="datetimeFigureOut">
              <a:rPr lang="en-US" smtClean="0"/>
              <a:pPr/>
              <a:t>3/15/2012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6514F4-3E24-4AAF-8F97-F77FC0CDA22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8868439-E85F-4EF1-9A3E-FD0CC3C472A3}" type="slidenum">
              <a:rPr lang="en-US" sz="1200">
                <a:ea typeface="Verdana" pitchFamily="34" charset="0"/>
                <a:cs typeface="Verdana" pitchFamily="34" charset="0"/>
              </a:rPr>
              <a:pPr algn="r"/>
              <a:t>9</a:t>
            </a:fld>
            <a:endParaRPr lang="en-US" sz="1200">
              <a:ea typeface="Verdana" pitchFamily="34" charset="0"/>
              <a:cs typeface="Verdana" pitchFamily="34" charset="0"/>
            </a:endParaRPr>
          </a:p>
        </p:txBody>
      </p:sp>
      <p:sp>
        <p:nvSpPr>
          <p:cNvPr id="34819" name="Rectangle 2"/>
          <p:cNvSpPr>
            <a:spLocks noGrp="1" noRot="1" noChangeAspect="1" noChangeArrowheads="1" noTextEdit="1"/>
          </p:cNvSpPr>
          <p:nvPr>
            <p:ph type="sldImg"/>
          </p:nvPr>
        </p:nvSpPr>
        <p:spPr>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E555557-DE9D-415D-9BD5-71F80B6B4CD8}" type="slidenum">
              <a:rPr lang="en-US" sz="1200">
                <a:ea typeface="Verdana" pitchFamily="34" charset="0"/>
                <a:cs typeface="Verdana" pitchFamily="34" charset="0"/>
              </a:rPr>
              <a:pPr algn="r"/>
              <a:t>10</a:t>
            </a:fld>
            <a:endParaRPr lang="en-US" sz="1200">
              <a:ea typeface="Verdana" pitchFamily="34" charset="0"/>
              <a:cs typeface="Verdana" pitchFamily="34" charset="0"/>
            </a:endParaRPr>
          </a:p>
        </p:txBody>
      </p:sp>
      <p:sp>
        <p:nvSpPr>
          <p:cNvPr id="41987" name="Rectangle 2"/>
          <p:cNvSpPr>
            <a:spLocks noGrp="1" noRot="1" noChangeAspect="1" noChangeArrowheads="1" noTextEdit="1"/>
          </p:cNvSpPr>
          <p:nvPr>
            <p:ph type="sldImg"/>
          </p:nvPr>
        </p:nvSpPr>
        <p:spPr>
          <a:ln/>
        </p:spPr>
      </p:sp>
      <p:sp>
        <p:nvSpPr>
          <p:cNvPr id="41988" name="Text Box 4"/>
          <p:cNvSpPr txBox="1">
            <a:spLocks noChangeArrowheads="1"/>
          </p:cNvSpPr>
          <p:nvPr/>
        </p:nvSpPr>
        <p:spPr bwMode="auto">
          <a:xfrm>
            <a:off x="1203325" y="4659313"/>
            <a:ext cx="184150" cy="304800"/>
          </a:xfrm>
          <a:prstGeom prst="rect">
            <a:avLst/>
          </a:prstGeom>
          <a:noFill/>
          <a:ln w="9525">
            <a:noFill/>
            <a:miter lim="800000"/>
            <a:headEnd/>
            <a:tailEnd/>
          </a:ln>
        </p:spPr>
        <p:txBody>
          <a:bodyPr wrap="none">
            <a:spAutoFit/>
          </a:bodyPr>
          <a:lstStyle/>
          <a:p>
            <a:endParaRPr lang="en-US" sz="1400">
              <a:ea typeface="Verdana" pitchFamily="34" charset="0"/>
              <a:cs typeface="Verdana"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2D5C6E12-9D2D-401A-BAC1-33CF46DD58CD}" type="slidenum">
              <a:rPr lang="en-US" smtClean="0">
                <a:ea typeface="Verdana" pitchFamily="34" charset="0"/>
                <a:cs typeface="Verdana" pitchFamily="34" charset="0"/>
              </a:rPr>
              <a:pPr/>
              <a:t>15</a:t>
            </a:fld>
            <a:endParaRPr lang="en-US" smtClean="0">
              <a:ea typeface="Verdana" pitchFamily="34" charset="0"/>
              <a:cs typeface="Verdana" pitchFamily="34" charset="0"/>
            </a:endParaRPr>
          </a:p>
        </p:txBody>
      </p:sp>
      <p:sp>
        <p:nvSpPr>
          <p:cNvPr id="25603" name="Rectangle 2"/>
          <p:cNvSpPr>
            <a:spLocks noGrp="1" noRot="1" noChangeAspect="1" noChangeArrowheads="1" noTextEdit="1"/>
          </p:cNvSpPr>
          <p:nvPr>
            <p:ph type="sldImg"/>
          </p:nvPr>
        </p:nvSpPr>
        <p:spPr>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1E62D79D-0986-4C09-A3D9-4FC92490EF7A}" type="datetimeFigureOut">
              <a:rPr lang="en-US" smtClean="0"/>
              <a:pPr/>
              <a:t>3/15/2012</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9603B246-7BC5-4334-A08B-614DAF983F2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62D79D-0986-4C09-A3D9-4FC92490EF7A}" type="datetimeFigureOut">
              <a:rPr lang="en-US" smtClean="0"/>
              <a:pPr/>
              <a:t>3/15/2012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3B246-7BC5-4334-A08B-614DAF983F2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E62D79D-0986-4C09-A3D9-4FC92490EF7A}" type="datetimeFigureOut">
              <a:rPr lang="en-US" smtClean="0"/>
              <a:pPr/>
              <a:t>3/15/2012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3B246-7BC5-4334-A08B-614DAF983F2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E62D79D-0986-4C09-A3D9-4FC92490EF7A}" type="datetimeFigureOut">
              <a:rPr lang="en-US" smtClean="0"/>
              <a:pPr/>
              <a:t>3/15/2012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03B246-7BC5-4334-A08B-614DAF983F2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1E62D79D-0986-4C09-A3D9-4FC92490EF7A}" type="datetimeFigureOut">
              <a:rPr lang="en-US" smtClean="0"/>
              <a:pPr/>
              <a:t>3/15/2012</a:t>
            </a:fld>
            <a:endParaRPr lang="en-US"/>
          </a:p>
        </p:txBody>
      </p:sp>
      <p:sp>
        <p:nvSpPr>
          <p:cNvPr id="27" name="Slide Number Placeholder 26"/>
          <p:cNvSpPr>
            <a:spLocks noGrp="1"/>
          </p:cNvSpPr>
          <p:nvPr>
            <p:ph type="sldNum" sz="quarter" idx="11"/>
          </p:nvPr>
        </p:nvSpPr>
        <p:spPr/>
        <p:txBody>
          <a:bodyPr rtlCol="0"/>
          <a:lstStyle/>
          <a:p>
            <a:fld id="{9603B246-7BC5-4334-A08B-614DAF983F2E}"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1E62D79D-0986-4C09-A3D9-4FC92490EF7A}" type="datetimeFigureOut">
              <a:rPr lang="en-US" smtClean="0"/>
              <a:pPr/>
              <a:t>3/15/2012</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9603B246-7BC5-4334-A08B-614DAF983F2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62D79D-0986-4C09-A3D9-4FC92490EF7A}" type="datetimeFigureOut">
              <a:rPr lang="en-US" smtClean="0"/>
              <a:pPr/>
              <a:t>3/15/2012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03B246-7BC5-4334-A08B-614DAF983F2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E62D79D-0986-4C09-A3D9-4FC92490EF7A}" type="datetimeFigureOut">
              <a:rPr lang="en-US" smtClean="0"/>
              <a:pPr/>
              <a:t>3/15/2012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03B246-7BC5-4334-A08B-614DAF983F2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E62D79D-0986-4C09-A3D9-4FC92490EF7A}" type="datetimeFigureOut">
              <a:rPr lang="en-US" smtClean="0"/>
              <a:pPr/>
              <a:t>3/15/2012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03B246-7BC5-4334-A08B-614DAF983F2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62D79D-0986-4C09-A3D9-4FC92490EF7A}" type="datetimeFigureOut">
              <a:rPr lang="en-US" smtClean="0"/>
              <a:pPr/>
              <a:t>3/15/2012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3B246-7BC5-4334-A08B-614DAF983F2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62D79D-0986-4C09-A3D9-4FC92490EF7A}" type="datetimeFigureOut">
              <a:rPr lang="en-US" smtClean="0"/>
              <a:pPr/>
              <a:t>3/15/2012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3B246-7BC5-4334-A08B-614DAF983F2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E62D79D-0986-4C09-A3D9-4FC92490EF7A}" type="datetimeFigureOut">
              <a:rPr lang="en-US" smtClean="0"/>
              <a:pPr/>
              <a:t>3/15/2012</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9603B246-7BC5-4334-A08B-614DAF983F2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upload.wikimedia.org/wikipedia/commons/e/e8/US-FederalReserveSystem-Seal.sv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hyperlink" Target="http://upload.wikimedia.org/wikipedia/commons/4/43/US-FederalTradeCommission-Seal.sv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Presidency of Woodrow Wilson</a:t>
            </a:r>
            <a:endParaRPr lang="en-US" dirty="0"/>
          </a:p>
        </p:txBody>
      </p:sp>
      <p:sp>
        <p:nvSpPr>
          <p:cNvPr id="3" name="Subtitle 2"/>
          <p:cNvSpPr>
            <a:spLocks noGrp="1"/>
          </p:cNvSpPr>
          <p:nvPr>
            <p:ph type="subTitle" idx="1"/>
          </p:nvPr>
        </p:nvSpPr>
        <p:spPr/>
        <p:txBody>
          <a:bodyPr>
            <a:normAutofit/>
          </a:bodyPr>
          <a:lstStyle/>
          <a:p>
            <a:r>
              <a:rPr lang="en-US" sz="3600" dirty="0" smtClean="0">
                <a:solidFill>
                  <a:schemeClr val="tx1"/>
                </a:solidFill>
              </a:rPr>
              <a:t>And The Great War!</a:t>
            </a:r>
            <a:endParaRPr lang="en-US" sz="3600" dirty="0">
              <a:solidFill>
                <a:schemeClr val="tx1"/>
              </a:solidFill>
            </a:endParaRPr>
          </a:p>
        </p:txBody>
      </p:sp>
      <p:sp>
        <p:nvSpPr>
          <p:cNvPr id="4" name="TextBox 3"/>
          <p:cNvSpPr txBox="1"/>
          <p:nvPr/>
        </p:nvSpPr>
        <p:spPr>
          <a:xfrm>
            <a:off x="685800" y="4800600"/>
            <a:ext cx="8153400" cy="1815882"/>
          </a:xfrm>
          <a:prstGeom prst="rect">
            <a:avLst/>
          </a:prstGeom>
          <a:noFill/>
        </p:spPr>
        <p:txBody>
          <a:bodyPr wrap="square" rtlCol="0">
            <a:spAutoFit/>
          </a:bodyPr>
          <a:lstStyle/>
          <a:p>
            <a:r>
              <a:rPr lang="en-US" sz="2800" dirty="0" smtClean="0"/>
              <a:t>AIM: What were the results of Wilson’s presidency? How do they affect us today?</a:t>
            </a:r>
          </a:p>
          <a:p>
            <a:endParaRPr lang="en-US" sz="2800" dirty="0" smtClean="0"/>
          </a:p>
          <a:p>
            <a:r>
              <a:rPr lang="en-US" sz="2800" dirty="0" smtClean="0"/>
              <a:t>Do Now: Take Quiz – You have 5 Minutes</a:t>
            </a:r>
            <a:endParaRPr lang="en-US" sz="2800" dirty="0"/>
          </a:p>
        </p:txBody>
      </p:sp>
      <p:pic>
        <p:nvPicPr>
          <p:cNvPr id="2050" name="Picture 2"/>
          <p:cNvPicPr>
            <a:picLocks noChangeAspect="1" noChangeArrowheads="1"/>
          </p:cNvPicPr>
          <p:nvPr/>
        </p:nvPicPr>
        <p:blipFill>
          <a:blip r:embed="rId2" cstate="print"/>
          <a:srcRect/>
          <a:stretch>
            <a:fillRect/>
          </a:stretch>
        </p:blipFill>
        <p:spPr bwMode="auto">
          <a:xfrm>
            <a:off x="5105400" y="137042"/>
            <a:ext cx="3200400" cy="30714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12"/>
          <p:cNvSpPr>
            <a:spLocks noChangeArrowheads="1"/>
          </p:cNvSpPr>
          <p:nvPr/>
        </p:nvSpPr>
        <p:spPr bwMode="auto">
          <a:xfrm>
            <a:off x="762000" y="2362200"/>
            <a:ext cx="7467600" cy="3843745"/>
          </a:xfrm>
          <a:prstGeom prst="rect">
            <a:avLst/>
          </a:prstGeom>
          <a:noFill/>
          <a:ln w="9525">
            <a:noFill/>
            <a:miter lim="800000"/>
            <a:headEnd/>
            <a:tailEnd/>
          </a:ln>
        </p:spPr>
        <p:txBody>
          <a:bodyPr>
            <a:spAutoFit/>
          </a:bodyPr>
          <a:lstStyle/>
          <a:p>
            <a:pPr eaLnBrk="0" hangingPunct="0">
              <a:lnSpc>
                <a:spcPct val="110000"/>
              </a:lnSpc>
            </a:pPr>
            <a:r>
              <a:rPr lang="en-US" sz="3200" dirty="0"/>
              <a:t>Woodrow Wilson used the expanded power of the presidency to promote a far-reaching reform agenda. </a:t>
            </a:r>
          </a:p>
          <a:p>
            <a:pPr eaLnBrk="0" hangingPunct="0">
              <a:lnSpc>
                <a:spcPct val="110000"/>
              </a:lnSpc>
            </a:pPr>
            <a:endParaRPr lang="en-US" sz="3200" dirty="0"/>
          </a:p>
          <a:p>
            <a:pPr eaLnBrk="0" hangingPunct="0">
              <a:lnSpc>
                <a:spcPct val="110000"/>
              </a:lnSpc>
            </a:pPr>
            <a:r>
              <a:rPr lang="en-US" sz="3200" dirty="0"/>
              <a:t>Some of Wilson’s economic and antitrust measures are still important in American life today.</a:t>
            </a:r>
          </a:p>
        </p:txBody>
      </p:sp>
      <p:sp>
        <p:nvSpPr>
          <p:cNvPr id="7172" name="Rectangle 11"/>
          <p:cNvSpPr>
            <a:spLocks noChangeArrowheads="1"/>
          </p:cNvSpPr>
          <p:nvPr/>
        </p:nvSpPr>
        <p:spPr bwMode="auto">
          <a:xfrm>
            <a:off x="533400" y="609600"/>
            <a:ext cx="7010400" cy="1478931"/>
          </a:xfrm>
          <a:prstGeom prst="rect">
            <a:avLst/>
          </a:prstGeom>
          <a:noFill/>
          <a:ln w="9525">
            <a:noFill/>
            <a:miter lim="800000"/>
            <a:headEnd/>
            <a:tailEnd/>
          </a:ln>
        </p:spPr>
        <p:txBody>
          <a:bodyPr>
            <a:spAutoFit/>
          </a:bodyPr>
          <a:lstStyle/>
          <a:p>
            <a:pPr>
              <a:lnSpc>
                <a:spcPct val="110000"/>
              </a:lnSpc>
            </a:pPr>
            <a:r>
              <a:rPr lang="en-US" sz="2800" b="1" dirty="0"/>
              <a:t>What steps did Wilson take to increase the government’s role in the economy?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6195">
                                            <p:txEl>
                                              <p:pRg st="0" end="0"/>
                                            </p:txEl>
                                          </p:spTgt>
                                        </p:tgtEl>
                                        <p:attrNameLst>
                                          <p:attrName>style.visibility</p:attrName>
                                        </p:attrNameLst>
                                      </p:cBhvr>
                                      <p:to>
                                        <p:strVal val="visible"/>
                                      </p:to>
                                    </p:set>
                                    <p:anim calcmode="lin" valueType="num">
                                      <p:cBhvr additive="base">
                                        <p:cTn id="7" dur="1000" fill="hold"/>
                                        <p:tgtEl>
                                          <p:spTgt spid="136195">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36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6195">
                                            <p:txEl>
                                              <p:pRg st="2" end="2"/>
                                            </p:txEl>
                                          </p:spTgt>
                                        </p:tgtEl>
                                        <p:attrNameLst>
                                          <p:attrName>style.visibility</p:attrName>
                                        </p:attrNameLst>
                                      </p:cBhvr>
                                      <p:to>
                                        <p:strVal val="visible"/>
                                      </p:to>
                                    </p:set>
                                    <p:anim calcmode="lin" valueType="num">
                                      <p:cBhvr additive="base">
                                        <p:cTn id="13" dur="1000" fill="hold"/>
                                        <p:tgtEl>
                                          <p:spTgt spid="136195">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13619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descr="HSUS_ch17_s5_WoodrowWilsonPhoto_dd.jpg"/>
          <p:cNvPicPr>
            <a:picLocks noChangeAspect="1"/>
          </p:cNvPicPr>
          <p:nvPr/>
        </p:nvPicPr>
        <p:blipFill>
          <a:blip r:embed="rId3" cstate="print"/>
          <a:srcRect/>
          <a:stretch>
            <a:fillRect/>
          </a:stretch>
        </p:blipFill>
        <p:spPr bwMode="auto">
          <a:xfrm>
            <a:off x="0" y="2362200"/>
            <a:ext cx="3706813" cy="4043363"/>
          </a:xfrm>
          <a:prstGeom prst="rect">
            <a:avLst/>
          </a:prstGeom>
          <a:noFill/>
          <a:ln w="9525">
            <a:noFill/>
            <a:miter lim="800000"/>
            <a:headEnd/>
            <a:tailEnd/>
          </a:ln>
        </p:spPr>
      </p:pic>
      <p:sp>
        <p:nvSpPr>
          <p:cNvPr id="8195" name="Rectangle 12"/>
          <p:cNvSpPr>
            <a:spLocks noChangeArrowheads="1"/>
          </p:cNvSpPr>
          <p:nvPr/>
        </p:nvSpPr>
        <p:spPr bwMode="auto">
          <a:xfrm>
            <a:off x="0" y="609600"/>
            <a:ext cx="7010400" cy="1371600"/>
          </a:xfrm>
          <a:prstGeom prst="rect">
            <a:avLst/>
          </a:prstGeom>
          <a:noFill/>
          <a:ln w="9525">
            <a:noFill/>
            <a:miter lim="800000"/>
            <a:headEnd/>
            <a:tailEnd/>
          </a:ln>
        </p:spPr>
        <p:txBody>
          <a:bodyPr/>
          <a:lstStyle/>
          <a:p>
            <a:pPr eaLnBrk="0" hangingPunct="0"/>
            <a:r>
              <a:rPr lang="en-US" sz="2800" dirty="0"/>
              <a:t>In 1912, </a:t>
            </a:r>
            <a:r>
              <a:rPr lang="en-US" sz="2800" dirty="0">
                <a:solidFill>
                  <a:srgbClr val="0033CC"/>
                </a:solidFill>
              </a:rPr>
              <a:t>the Republican Party was split</a:t>
            </a:r>
            <a:r>
              <a:rPr lang="en-US" sz="2800" dirty="0">
                <a:solidFill>
                  <a:srgbClr val="0066CC"/>
                </a:solidFill>
              </a:rPr>
              <a:t> </a:t>
            </a:r>
            <a:r>
              <a:rPr lang="en-US" sz="2800" dirty="0"/>
              <a:t>between Progressives who backed Theodore Roosevelt and those loyal to incumbent William Howard Taft.</a:t>
            </a:r>
          </a:p>
        </p:txBody>
      </p:sp>
      <p:sp>
        <p:nvSpPr>
          <p:cNvPr id="8196" name="Rectangle 2"/>
          <p:cNvSpPr>
            <a:spLocks noChangeArrowheads="1"/>
          </p:cNvSpPr>
          <p:nvPr/>
        </p:nvSpPr>
        <p:spPr bwMode="auto">
          <a:xfrm>
            <a:off x="3770312" y="3505200"/>
            <a:ext cx="5373688" cy="3046988"/>
          </a:xfrm>
          <a:prstGeom prst="rect">
            <a:avLst/>
          </a:prstGeom>
          <a:noFill/>
          <a:ln w="9525">
            <a:noFill/>
            <a:miter lim="800000"/>
            <a:headEnd/>
            <a:tailEnd/>
          </a:ln>
        </p:spPr>
        <p:txBody>
          <a:bodyPr wrap="square">
            <a:spAutoFit/>
          </a:bodyPr>
          <a:lstStyle/>
          <a:p>
            <a:pPr eaLnBrk="0" hangingPunct="0"/>
            <a:r>
              <a:rPr lang="en-US" sz="3200" dirty="0"/>
              <a:t>The split allowed </a:t>
            </a:r>
            <a:r>
              <a:rPr lang="en-US" sz="3200" b="1" dirty="0">
                <a:solidFill>
                  <a:srgbClr val="FF0000"/>
                </a:solidFill>
              </a:rPr>
              <a:t>Woodrow Wilson</a:t>
            </a:r>
            <a:r>
              <a:rPr lang="en-US" sz="3200" dirty="0">
                <a:solidFill>
                  <a:srgbClr val="FF0000"/>
                </a:solidFill>
              </a:rPr>
              <a:t>,</a:t>
            </a:r>
            <a:r>
              <a:rPr lang="en-US" sz="3200" dirty="0"/>
              <a:t> the Democrat, to win easily in the Electoral College, though he did not receive a majority of the popular votes.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p:cNvSpPr>
            <a:spLocks noChangeArrowheads="1"/>
          </p:cNvSpPr>
          <p:nvPr/>
        </p:nvSpPr>
        <p:spPr bwMode="auto">
          <a:xfrm>
            <a:off x="228600" y="609600"/>
            <a:ext cx="8229600" cy="5105400"/>
          </a:xfrm>
          <a:prstGeom prst="rect">
            <a:avLst/>
          </a:prstGeom>
          <a:gradFill rotWithShape="1">
            <a:gsLst>
              <a:gs pos="0">
                <a:schemeClr val="bg1"/>
              </a:gs>
              <a:gs pos="100000">
                <a:srgbClr val="C9C9FF"/>
              </a:gs>
            </a:gsLst>
            <a:lin ang="5400000" scaled="1"/>
          </a:gradFill>
          <a:ln w="19050">
            <a:solidFill>
              <a:srgbClr val="666699"/>
            </a:solidFill>
            <a:miter lim="800000"/>
            <a:headEnd/>
            <a:tailEnd/>
          </a:ln>
          <a:effectLst>
            <a:outerShdw dist="45791" dir="3378596" algn="ctr" rotWithShape="0">
              <a:srgbClr val="B2B2B2">
                <a:alpha val="50000"/>
              </a:srgbClr>
            </a:outerShdw>
          </a:effectLst>
        </p:spPr>
        <p:txBody>
          <a:bodyPr wrap="none" anchor="ctr"/>
          <a:lstStyle/>
          <a:p>
            <a:pPr>
              <a:defRPr/>
            </a:pPr>
            <a:endParaRPr lang="en-US">
              <a:latin typeface="Arial" charset="0"/>
            </a:endParaRPr>
          </a:p>
        </p:txBody>
      </p:sp>
      <p:sp>
        <p:nvSpPr>
          <p:cNvPr id="3" name="Rectangle 2"/>
          <p:cNvSpPr>
            <a:spLocks noChangeArrowheads="1"/>
          </p:cNvSpPr>
          <p:nvPr/>
        </p:nvSpPr>
        <p:spPr bwMode="auto">
          <a:xfrm>
            <a:off x="304800" y="609600"/>
            <a:ext cx="5410200" cy="5088573"/>
          </a:xfrm>
          <a:prstGeom prst="rect">
            <a:avLst/>
          </a:prstGeom>
          <a:noFill/>
          <a:ln w="9525">
            <a:noFill/>
            <a:miter lim="800000"/>
            <a:headEnd/>
            <a:tailEnd/>
          </a:ln>
        </p:spPr>
        <p:txBody>
          <a:bodyPr>
            <a:spAutoFit/>
          </a:bodyPr>
          <a:lstStyle/>
          <a:p>
            <a:pPr marL="292100" indent="-292100">
              <a:spcAft>
                <a:spcPts val="2200"/>
              </a:spcAft>
              <a:buClr>
                <a:schemeClr val="tx1"/>
              </a:buClr>
              <a:buFont typeface="Verdana" pitchFamily="34" charset="0"/>
              <a:buChar char="•"/>
            </a:pPr>
            <a:r>
              <a:rPr lang="en-US" sz="3200" dirty="0"/>
              <a:t>served as a college professor and President of Princeton University </a:t>
            </a:r>
          </a:p>
          <a:p>
            <a:pPr marL="292100" indent="-292100">
              <a:spcAft>
                <a:spcPts val="2200"/>
              </a:spcAft>
              <a:buClr>
                <a:schemeClr val="tx1"/>
              </a:buClr>
              <a:buFont typeface="Verdana" pitchFamily="34" charset="0"/>
              <a:buChar char="•"/>
            </a:pPr>
            <a:r>
              <a:rPr lang="en-US" sz="3200" dirty="0"/>
              <a:t>served as Governor of New Jersey with a Progressive agenda</a:t>
            </a:r>
          </a:p>
          <a:p>
            <a:pPr marL="292100" indent="-292100">
              <a:spcAft>
                <a:spcPts val="2200"/>
              </a:spcAft>
              <a:buClr>
                <a:schemeClr val="tx1"/>
              </a:buClr>
              <a:buFont typeface="Verdana" pitchFamily="34" charset="0"/>
              <a:buChar char="•"/>
            </a:pPr>
            <a:r>
              <a:rPr lang="en-US" sz="3200" dirty="0"/>
              <a:t>was the first southerner elected President in almost sixty years</a:t>
            </a:r>
          </a:p>
        </p:txBody>
      </p:sp>
      <p:sp>
        <p:nvSpPr>
          <p:cNvPr id="9220" name="Rectangle 4"/>
          <p:cNvSpPr>
            <a:spLocks noChangeArrowheads="1"/>
          </p:cNvSpPr>
          <p:nvPr/>
        </p:nvSpPr>
        <p:spPr bwMode="auto">
          <a:xfrm>
            <a:off x="6096000" y="1066800"/>
            <a:ext cx="2362199" cy="397032"/>
          </a:xfrm>
          <a:prstGeom prst="rect">
            <a:avLst/>
          </a:prstGeom>
          <a:noFill/>
          <a:ln w="9525">
            <a:noFill/>
            <a:miter lim="800000"/>
            <a:headEnd/>
            <a:tailEnd/>
          </a:ln>
        </p:spPr>
        <p:txBody>
          <a:bodyPr wrap="square">
            <a:spAutoFit/>
          </a:bodyPr>
          <a:lstStyle/>
          <a:p>
            <a:pPr>
              <a:lnSpc>
                <a:spcPct val="110000"/>
              </a:lnSpc>
            </a:pPr>
            <a:r>
              <a:rPr lang="en-US" b="1" dirty="0"/>
              <a:t>Woodrow Wilson</a:t>
            </a:r>
          </a:p>
        </p:txBody>
      </p:sp>
      <p:cxnSp>
        <p:nvCxnSpPr>
          <p:cNvPr id="8" name="Straight Connector 7"/>
          <p:cNvCxnSpPr/>
          <p:nvPr/>
        </p:nvCxnSpPr>
        <p:spPr>
          <a:xfrm>
            <a:off x="1905000" y="2286000"/>
            <a:ext cx="5029200" cy="1588"/>
          </a:xfrm>
          <a:prstGeom prst="line">
            <a:avLst/>
          </a:prstGeom>
          <a:ln w="1905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221" name="Picture 5" descr="C:\Documents and Settings\Darrell\Local Settings\Temporary Internet Files\Content.IE5\5A8V7H9Z\MCj00976850000[1].wmf"/>
          <p:cNvPicPr>
            <a:picLocks noChangeAspect="1" noChangeArrowheads="1"/>
          </p:cNvPicPr>
          <p:nvPr/>
        </p:nvPicPr>
        <p:blipFill>
          <a:blip r:embed="rId3" cstate="print"/>
          <a:srcRect/>
          <a:stretch>
            <a:fillRect/>
          </a:stretch>
        </p:blipFill>
        <p:spPr bwMode="auto">
          <a:xfrm>
            <a:off x="6400800" y="1600200"/>
            <a:ext cx="1758950" cy="1817688"/>
          </a:xfrm>
          <a:prstGeom prst="rect">
            <a:avLst/>
          </a:prstGeom>
          <a:ln>
            <a:noFill/>
          </a:ln>
          <a:effectLst>
            <a:outerShdw blurRad="190500" algn="tl" rotWithShape="0">
              <a:srgbClr val="000000">
                <a:alpha val="70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a:spLocks noChangeArrowheads="1"/>
          </p:cNvSpPr>
          <p:nvPr/>
        </p:nvSpPr>
        <p:spPr bwMode="auto">
          <a:xfrm>
            <a:off x="5867400" y="2133600"/>
            <a:ext cx="2895600" cy="4343400"/>
          </a:xfrm>
          <a:prstGeom prst="rect">
            <a:avLst/>
          </a:prstGeom>
          <a:gradFill rotWithShape="1">
            <a:gsLst>
              <a:gs pos="0">
                <a:srgbClr val="FFCC66">
                  <a:alpha val="75000"/>
                </a:srgbClr>
              </a:gs>
              <a:gs pos="100000">
                <a:schemeClr val="bg1"/>
              </a:gs>
            </a:gsLst>
            <a:lin ang="5400000" scaled="1"/>
          </a:gradFill>
          <a:ln w="9525" algn="ctr">
            <a:solidFill>
              <a:schemeClr val="accent2"/>
            </a:solidFill>
            <a:miter lim="800000"/>
            <a:headEnd/>
            <a:tailEnd/>
          </a:ln>
          <a:effectLst>
            <a:outerShdw dist="53882" dir="2700000" algn="ctr" rotWithShape="0">
              <a:srgbClr val="ADC793">
                <a:alpha val="46001"/>
              </a:srgbClr>
            </a:outerShdw>
          </a:effectLst>
        </p:spPr>
        <p:txBody>
          <a:bodyPr wrap="none" anchor="ctr"/>
          <a:lstStyle/>
          <a:p>
            <a:pPr>
              <a:defRPr/>
            </a:pPr>
            <a:endParaRPr lang="en-US"/>
          </a:p>
        </p:txBody>
      </p:sp>
      <p:sp>
        <p:nvSpPr>
          <p:cNvPr id="13" name="AutoShape 5"/>
          <p:cNvSpPr>
            <a:spLocks noChangeArrowheads="1"/>
          </p:cNvSpPr>
          <p:nvPr/>
        </p:nvSpPr>
        <p:spPr bwMode="auto">
          <a:xfrm rot="5400000" flipH="1">
            <a:off x="2133600" y="457200"/>
            <a:ext cx="2133600" cy="5486400"/>
          </a:xfrm>
          <a:prstGeom prst="upArrowCallout">
            <a:avLst>
              <a:gd name="adj1" fmla="val 30528"/>
              <a:gd name="adj2" fmla="val 26778"/>
              <a:gd name="adj3" fmla="val 30131"/>
              <a:gd name="adj4" fmla="val 84958"/>
            </a:avLst>
          </a:prstGeom>
          <a:gradFill rotWithShape="1">
            <a:gsLst>
              <a:gs pos="0">
                <a:srgbClr val="83D7E5"/>
              </a:gs>
              <a:gs pos="100000">
                <a:schemeClr val="bg1"/>
              </a:gs>
            </a:gsLst>
            <a:lin ang="5400000" scaled="1"/>
          </a:gradFill>
          <a:ln w="9525">
            <a:solidFill>
              <a:schemeClr val="accent2"/>
            </a:solidFill>
            <a:miter lim="800000"/>
            <a:headEnd/>
            <a:tailEnd/>
          </a:ln>
          <a:effectLst>
            <a:outerShdw dist="53882" dir="2700000" algn="ctr" rotWithShape="0">
              <a:srgbClr val="ADC793">
                <a:alpha val="46001"/>
              </a:srgbClr>
            </a:outerShdw>
          </a:effectLst>
        </p:spPr>
        <p:txBody>
          <a:bodyPr rot="10800000" vert="eaVert" wrap="none" anchor="ctr"/>
          <a:lstStyle/>
          <a:p>
            <a:pPr>
              <a:defRPr/>
            </a:pPr>
            <a:endParaRPr lang="en-US"/>
          </a:p>
        </p:txBody>
      </p:sp>
      <p:sp>
        <p:nvSpPr>
          <p:cNvPr id="10245" name="Text Box 3"/>
          <p:cNvSpPr txBox="1">
            <a:spLocks noChangeArrowheads="1"/>
          </p:cNvSpPr>
          <p:nvPr/>
        </p:nvSpPr>
        <p:spPr bwMode="auto">
          <a:xfrm>
            <a:off x="533400" y="2209800"/>
            <a:ext cx="4419600" cy="1815882"/>
          </a:xfrm>
          <a:prstGeom prst="rect">
            <a:avLst/>
          </a:prstGeom>
          <a:noFill/>
          <a:ln w="9525">
            <a:noFill/>
            <a:miter lim="800000"/>
            <a:headEnd/>
            <a:tailEnd/>
          </a:ln>
        </p:spPr>
        <p:txBody>
          <a:bodyPr>
            <a:spAutoFit/>
          </a:bodyPr>
          <a:lstStyle/>
          <a:p>
            <a:r>
              <a:rPr lang="en-US" sz="2800" dirty="0"/>
              <a:t>Wilson promised to bring down the </a:t>
            </a:r>
            <a:r>
              <a:rPr lang="en-US" sz="2800" dirty="0">
                <a:solidFill>
                  <a:srgbClr val="0033CC"/>
                </a:solidFill>
              </a:rPr>
              <a:t>“triple wall of privilege,”</a:t>
            </a:r>
            <a:r>
              <a:rPr lang="en-US" sz="2800" dirty="0"/>
              <a:t> </a:t>
            </a:r>
            <a:r>
              <a:rPr lang="en-US" sz="2800" dirty="0">
                <a:solidFill>
                  <a:srgbClr val="FF0000"/>
                </a:solidFill>
              </a:rPr>
              <a:t>tariffs, banks, and trusts.</a:t>
            </a:r>
          </a:p>
        </p:txBody>
      </p:sp>
      <p:sp>
        <p:nvSpPr>
          <p:cNvPr id="10247" name="Rectangle 5"/>
          <p:cNvSpPr>
            <a:spLocks noChangeArrowheads="1"/>
          </p:cNvSpPr>
          <p:nvPr/>
        </p:nvSpPr>
        <p:spPr bwMode="auto">
          <a:xfrm>
            <a:off x="6096000" y="2286000"/>
            <a:ext cx="2590800" cy="4031873"/>
          </a:xfrm>
          <a:prstGeom prst="rect">
            <a:avLst/>
          </a:prstGeom>
          <a:noFill/>
          <a:ln w="9525">
            <a:noFill/>
            <a:miter lim="800000"/>
            <a:headEnd/>
            <a:tailEnd/>
          </a:ln>
        </p:spPr>
        <p:txBody>
          <a:bodyPr>
            <a:spAutoFit/>
          </a:bodyPr>
          <a:lstStyle/>
          <a:p>
            <a:r>
              <a:rPr lang="en-US" sz="3200" dirty="0"/>
              <a:t>In 1913, the Underwood Tariff Act cut tariffs leading to </a:t>
            </a:r>
            <a:r>
              <a:rPr lang="en-US" sz="3200" dirty="0">
                <a:solidFill>
                  <a:srgbClr val="0033CC"/>
                </a:solidFill>
              </a:rPr>
              <a:t>lower consumer prices</a:t>
            </a:r>
            <a:r>
              <a:rPr lang="en-US" sz="3200" dirty="0"/>
              <a:t>. </a:t>
            </a:r>
          </a:p>
        </p:txBody>
      </p:sp>
      <p:sp>
        <p:nvSpPr>
          <p:cNvPr id="10246" name="Text Box 4"/>
          <p:cNvSpPr txBox="1">
            <a:spLocks noChangeArrowheads="1"/>
          </p:cNvSpPr>
          <p:nvPr/>
        </p:nvSpPr>
        <p:spPr bwMode="auto">
          <a:xfrm>
            <a:off x="228600" y="533400"/>
            <a:ext cx="8077200" cy="1569660"/>
          </a:xfrm>
          <a:prstGeom prst="rect">
            <a:avLst/>
          </a:prstGeom>
          <a:noFill/>
          <a:ln w="9525">
            <a:noFill/>
            <a:miter lim="800000"/>
            <a:headEnd/>
            <a:tailEnd/>
          </a:ln>
        </p:spPr>
        <p:txBody>
          <a:bodyPr>
            <a:spAutoFit/>
          </a:bodyPr>
          <a:lstStyle/>
          <a:p>
            <a:r>
              <a:rPr lang="en-US" sz="2400" dirty="0"/>
              <a:t>Wilson felt that laws shouldn’t allow the strong to crush the weak. His </a:t>
            </a:r>
            <a:r>
              <a:rPr lang="en-US" sz="2400" b="1" dirty="0">
                <a:solidFill>
                  <a:srgbClr val="FF0000"/>
                </a:solidFill>
              </a:rPr>
              <a:t>New Freedom</a:t>
            </a:r>
            <a:r>
              <a:rPr lang="en-US" sz="2400" dirty="0"/>
              <a:t> plan was similar to Roosevelt’s New Nationalism. It called for </a:t>
            </a:r>
            <a:r>
              <a:rPr lang="en-US" sz="2400" dirty="0">
                <a:solidFill>
                  <a:srgbClr val="0033CC"/>
                </a:solidFill>
              </a:rPr>
              <a:t>strict government controls over corporations.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0-#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245"/>
                                        </p:tgtEl>
                                        <p:attrNameLst>
                                          <p:attrName>style.visibility</p:attrName>
                                        </p:attrNameLst>
                                      </p:cBhvr>
                                      <p:to>
                                        <p:strVal val="visible"/>
                                      </p:to>
                                    </p:set>
                                    <p:anim calcmode="lin" valueType="num">
                                      <p:cBhvr additive="base">
                                        <p:cTn id="11" dur="1000" fill="hold"/>
                                        <p:tgtEl>
                                          <p:spTgt spid="10245"/>
                                        </p:tgtEl>
                                        <p:attrNameLst>
                                          <p:attrName>ppt_x</p:attrName>
                                        </p:attrNameLst>
                                      </p:cBhvr>
                                      <p:tavLst>
                                        <p:tav tm="0">
                                          <p:val>
                                            <p:strVal val="0-#ppt_w/2"/>
                                          </p:val>
                                        </p:tav>
                                        <p:tav tm="100000">
                                          <p:val>
                                            <p:strVal val="#ppt_x"/>
                                          </p:val>
                                        </p:tav>
                                      </p:tavLst>
                                    </p:anim>
                                    <p:anim calcmode="lin" valueType="num">
                                      <p:cBhvr additive="base">
                                        <p:cTn id="12" dur="1000" fill="hold"/>
                                        <p:tgtEl>
                                          <p:spTgt spid="1024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247"/>
                                        </p:tgtEl>
                                        <p:attrNameLst>
                                          <p:attrName>style.visibility</p:attrName>
                                        </p:attrNameLst>
                                      </p:cBhvr>
                                      <p:to>
                                        <p:strVal val="visible"/>
                                      </p:to>
                                    </p:set>
                                    <p:anim calcmode="lin" valueType="num">
                                      <p:cBhvr additive="base">
                                        <p:cTn id="17" dur="1000" fill="hold"/>
                                        <p:tgtEl>
                                          <p:spTgt spid="10247"/>
                                        </p:tgtEl>
                                        <p:attrNameLst>
                                          <p:attrName>ppt_x</p:attrName>
                                        </p:attrNameLst>
                                      </p:cBhvr>
                                      <p:tavLst>
                                        <p:tav tm="0">
                                          <p:val>
                                            <p:strVal val="#ppt_x"/>
                                          </p:val>
                                        </p:tav>
                                        <p:tav tm="100000">
                                          <p:val>
                                            <p:strVal val="#ppt_x"/>
                                          </p:val>
                                        </p:tav>
                                      </p:tavLst>
                                    </p:anim>
                                    <p:anim calcmode="lin" valueType="num">
                                      <p:cBhvr additive="base">
                                        <p:cTn id="18" dur="1000" fill="hold"/>
                                        <p:tgtEl>
                                          <p:spTgt spid="10247"/>
                                        </p:tgtEl>
                                        <p:attrNameLst>
                                          <p:attrName>ppt_y</p:attrName>
                                        </p:attrNameLst>
                                      </p:cBhvr>
                                      <p:tavLst>
                                        <p:tav tm="0">
                                          <p:val>
                                            <p:strVal val="1+#ppt_h/2"/>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1000" fill="hold"/>
                                        <p:tgtEl>
                                          <p:spTgt spid="10"/>
                                        </p:tgtEl>
                                        <p:attrNameLst>
                                          <p:attrName>ppt_x</p:attrName>
                                        </p:attrNameLst>
                                      </p:cBhvr>
                                      <p:tavLst>
                                        <p:tav tm="0">
                                          <p:val>
                                            <p:strVal val="1+#ppt_w/2"/>
                                          </p:val>
                                        </p:tav>
                                        <p:tav tm="100000">
                                          <p:val>
                                            <p:strVal val="#ppt_x"/>
                                          </p:val>
                                        </p:tav>
                                      </p:tavLst>
                                    </p:anim>
                                    <p:anim calcmode="lin" valueType="num">
                                      <p:cBhvr additive="base">
                                        <p:cTn id="22"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0245" grpId="0"/>
      <p:bldP spid="102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81" name="Picture 17" descr="C:\Documents and Settings\Darrell\Local Settings\Temporary Internet Files\Content.IE5\3TYYJDU4\MPj03168680000[1].jpg"/>
          <p:cNvPicPr>
            <a:picLocks noChangeAspect="1" noChangeArrowheads="1"/>
          </p:cNvPicPr>
          <p:nvPr/>
        </p:nvPicPr>
        <p:blipFill>
          <a:blip r:embed="rId3" cstate="print"/>
          <a:srcRect/>
          <a:stretch>
            <a:fillRect/>
          </a:stretch>
        </p:blipFill>
        <p:spPr bwMode="auto">
          <a:xfrm>
            <a:off x="6096000" y="3581400"/>
            <a:ext cx="2706532" cy="17998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8" name="AutoShape 6"/>
          <p:cNvSpPr>
            <a:spLocks noChangeArrowheads="1"/>
          </p:cNvSpPr>
          <p:nvPr/>
        </p:nvSpPr>
        <p:spPr bwMode="auto">
          <a:xfrm rot="10800000" flipH="1">
            <a:off x="304800" y="609600"/>
            <a:ext cx="8610600" cy="2971800"/>
          </a:xfrm>
          <a:prstGeom prst="upArrowCallout">
            <a:avLst>
              <a:gd name="adj1" fmla="val 45759"/>
              <a:gd name="adj2" fmla="val 42367"/>
              <a:gd name="adj3" fmla="val 24505"/>
              <a:gd name="adj4" fmla="val 68394"/>
            </a:avLst>
          </a:prstGeom>
          <a:gradFill rotWithShape="1">
            <a:gsLst>
              <a:gs pos="0">
                <a:srgbClr val="CDCDFF">
                  <a:alpha val="62000"/>
                </a:srgbClr>
              </a:gs>
              <a:gs pos="100000">
                <a:schemeClr val="bg1"/>
              </a:gs>
            </a:gsLst>
            <a:lin ang="5400000" scaled="1"/>
          </a:gradFill>
          <a:ln w="9525">
            <a:solidFill>
              <a:schemeClr val="accent2"/>
            </a:solidFill>
            <a:miter lim="800000"/>
            <a:headEnd/>
            <a:tailEnd/>
          </a:ln>
          <a:effectLst>
            <a:outerShdw dist="53882" dir="2700000" algn="ctr" rotWithShape="0">
              <a:srgbClr val="ADC793">
                <a:alpha val="46001"/>
              </a:srgbClr>
            </a:outerShdw>
          </a:effectLst>
        </p:spPr>
        <p:txBody>
          <a:bodyPr rot="10800000" wrap="none" anchor="ctr"/>
          <a:lstStyle/>
          <a:p>
            <a:pPr>
              <a:defRPr/>
            </a:pPr>
            <a:endParaRPr lang="en-US">
              <a:latin typeface="Arial" charset="0"/>
            </a:endParaRPr>
          </a:p>
        </p:txBody>
      </p:sp>
      <p:sp>
        <p:nvSpPr>
          <p:cNvPr id="11268" name="Text Box 2"/>
          <p:cNvSpPr txBox="1">
            <a:spLocks noChangeArrowheads="1"/>
          </p:cNvSpPr>
          <p:nvPr/>
        </p:nvSpPr>
        <p:spPr bwMode="auto">
          <a:xfrm>
            <a:off x="381000" y="685800"/>
            <a:ext cx="8229600" cy="1384995"/>
          </a:xfrm>
          <a:prstGeom prst="rect">
            <a:avLst/>
          </a:prstGeom>
          <a:noFill/>
          <a:ln w="9525">
            <a:noFill/>
            <a:miter lim="800000"/>
            <a:headEnd/>
            <a:tailEnd/>
          </a:ln>
        </p:spPr>
        <p:txBody>
          <a:bodyPr wrap="square">
            <a:spAutoFit/>
          </a:bodyPr>
          <a:lstStyle/>
          <a:p>
            <a:r>
              <a:rPr lang="en-US" sz="2800" dirty="0"/>
              <a:t>The Underwood Act also provided for the creation of a </a:t>
            </a:r>
            <a:r>
              <a:rPr lang="en-US" sz="2800" dirty="0">
                <a:solidFill>
                  <a:srgbClr val="0033CC"/>
                </a:solidFill>
              </a:rPr>
              <a:t>graduated income tax,</a:t>
            </a:r>
            <a:r>
              <a:rPr lang="en-US" sz="2800" dirty="0"/>
              <a:t> first permitted in 1913, under the newly ratified </a:t>
            </a:r>
            <a:r>
              <a:rPr lang="en-US" sz="2800" b="1" dirty="0">
                <a:solidFill>
                  <a:srgbClr val="FF0000"/>
                </a:solidFill>
              </a:rPr>
              <a:t>Sixteenth Amendment</a:t>
            </a:r>
            <a:r>
              <a:rPr lang="en-US" sz="2800" dirty="0">
                <a:solidFill>
                  <a:srgbClr val="FF0000"/>
                </a:solidFill>
              </a:rPr>
              <a:t>.</a:t>
            </a:r>
          </a:p>
        </p:txBody>
      </p:sp>
      <p:sp>
        <p:nvSpPr>
          <p:cNvPr id="11269" name="Rectangle 5"/>
          <p:cNvSpPr>
            <a:spLocks noChangeArrowheads="1"/>
          </p:cNvSpPr>
          <p:nvPr/>
        </p:nvSpPr>
        <p:spPr bwMode="auto">
          <a:xfrm>
            <a:off x="304800" y="3505200"/>
            <a:ext cx="5791200" cy="2934137"/>
          </a:xfrm>
          <a:prstGeom prst="rect">
            <a:avLst/>
          </a:prstGeom>
          <a:noFill/>
          <a:ln w="9525">
            <a:noFill/>
            <a:miter lim="800000"/>
            <a:headEnd/>
            <a:tailEnd/>
          </a:ln>
        </p:spPr>
        <p:txBody>
          <a:bodyPr wrap="square">
            <a:spAutoFit/>
          </a:bodyPr>
          <a:lstStyle/>
          <a:p>
            <a:pPr>
              <a:spcAft>
                <a:spcPts val="2000"/>
              </a:spcAft>
            </a:pPr>
            <a:r>
              <a:rPr lang="en-US" sz="2400" dirty="0"/>
              <a:t>Progressives like Wilson felt it was only fair that </a:t>
            </a:r>
            <a:r>
              <a:rPr lang="en-US" sz="2400" dirty="0">
                <a:solidFill>
                  <a:srgbClr val="0033CC"/>
                </a:solidFill>
              </a:rPr>
              <a:t>the wealthy should pay a higher percentage of their income in taxes than the poor.</a:t>
            </a:r>
          </a:p>
          <a:p>
            <a:pPr>
              <a:spcAft>
                <a:spcPts val="2000"/>
              </a:spcAft>
            </a:pPr>
            <a:r>
              <a:rPr lang="en-US" sz="2400" dirty="0"/>
              <a:t>Revenue from the income tax more than offset the loss of funds from the lowered tariff.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1000"/>
                                        <p:tgtEl>
                                          <p:spTgt spid="18"/>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269"/>
                                        </p:tgtEl>
                                        <p:attrNameLst>
                                          <p:attrName>style.visibility</p:attrName>
                                        </p:attrNameLst>
                                      </p:cBhvr>
                                      <p:to>
                                        <p:strVal val="visible"/>
                                      </p:to>
                                    </p:set>
                                    <p:anim calcmode="lin" valueType="num">
                                      <p:cBhvr additive="base">
                                        <p:cTn id="10" dur="1000" fill="hold"/>
                                        <p:tgtEl>
                                          <p:spTgt spid="11269"/>
                                        </p:tgtEl>
                                        <p:attrNameLst>
                                          <p:attrName>ppt_x</p:attrName>
                                        </p:attrNameLst>
                                      </p:cBhvr>
                                      <p:tavLst>
                                        <p:tav tm="0">
                                          <p:val>
                                            <p:strVal val="#ppt_x"/>
                                          </p:val>
                                        </p:tav>
                                        <p:tav tm="100000">
                                          <p:val>
                                            <p:strVal val="#ppt_x"/>
                                          </p:val>
                                        </p:tav>
                                      </p:tavLst>
                                    </p:anim>
                                    <p:anim calcmode="lin" valueType="num">
                                      <p:cBhvr additive="base">
                                        <p:cTn id="11" dur="1000" fill="hold"/>
                                        <p:tgtEl>
                                          <p:spTgt spid="11269"/>
                                        </p:tgtEl>
                                        <p:attrNameLst>
                                          <p:attrName>ppt_y</p:attrName>
                                        </p:attrNameLst>
                                      </p:cBhvr>
                                      <p:tavLst>
                                        <p:tav tm="0">
                                          <p:val>
                                            <p:strVal val="1+#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11281"/>
                                        </p:tgtEl>
                                        <p:attrNameLst>
                                          <p:attrName>style.visibility</p:attrName>
                                        </p:attrNameLst>
                                      </p:cBhvr>
                                      <p:to>
                                        <p:strVal val="visible"/>
                                      </p:to>
                                    </p:set>
                                    <p:animEffect transition="in" filter="fade">
                                      <p:cBhvr>
                                        <p:cTn id="14" dur="1000"/>
                                        <p:tgtEl>
                                          <p:spTgt spid="11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26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10"/>
          <p:cNvSpPr>
            <a:spLocks noChangeArrowheads="1"/>
          </p:cNvSpPr>
          <p:nvPr/>
        </p:nvSpPr>
        <p:spPr bwMode="auto">
          <a:xfrm rot="10800000" flipH="1">
            <a:off x="228600" y="762000"/>
            <a:ext cx="8534400" cy="2514600"/>
          </a:xfrm>
          <a:prstGeom prst="upArrowCallout">
            <a:avLst>
              <a:gd name="adj1" fmla="val 40622"/>
              <a:gd name="adj2" fmla="val 42901"/>
              <a:gd name="adj3" fmla="val 27056"/>
              <a:gd name="adj4" fmla="val 66923"/>
            </a:avLst>
          </a:prstGeom>
          <a:gradFill rotWithShape="1">
            <a:gsLst>
              <a:gs pos="0">
                <a:srgbClr val="FFCC66">
                  <a:alpha val="97000"/>
                </a:srgbClr>
              </a:gs>
              <a:gs pos="100000">
                <a:schemeClr val="bg1"/>
              </a:gs>
            </a:gsLst>
            <a:lin ang="5400000" scaled="1"/>
          </a:gradFill>
          <a:ln w="9525">
            <a:solidFill>
              <a:schemeClr val="accent2"/>
            </a:solidFill>
            <a:miter lim="800000"/>
            <a:headEnd/>
            <a:tailEnd/>
          </a:ln>
          <a:effectLst>
            <a:outerShdw dist="53882" dir="2700000" algn="ctr" rotWithShape="0">
              <a:srgbClr val="ADC793">
                <a:alpha val="46001"/>
              </a:srgbClr>
            </a:outerShdw>
          </a:effectLst>
        </p:spPr>
        <p:txBody>
          <a:bodyPr rot="10800000" wrap="none" anchor="ctr"/>
          <a:lstStyle/>
          <a:p>
            <a:pPr>
              <a:defRPr/>
            </a:pPr>
            <a:endParaRPr lang="en-US">
              <a:latin typeface="Arial" charset="0"/>
            </a:endParaRPr>
          </a:p>
        </p:txBody>
      </p:sp>
      <p:sp>
        <p:nvSpPr>
          <p:cNvPr id="12291" name="Text Box 2"/>
          <p:cNvSpPr txBox="1">
            <a:spLocks noChangeArrowheads="1"/>
          </p:cNvSpPr>
          <p:nvPr/>
        </p:nvSpPr>
        <p:spPr bwMode="auto">
          <a:xfrm>
            <a:off x="304800" y="838200"/>
            <a:ext cx="8382000" cy="1384995"/>
          </a:xfrm>
          <a:prstGeom prst="rect">
            <a:avLst/>
          </a:prstGeom>
          <a:noFill/>
          <a:ln w="9525">
            <a:noFill/>
            <a:miter lim="800000"/>
            <a:headEnd/>
            <a:tailEnd/>
          </a:ln>
        </p:spPr>
        <p:txBody>
          <a:bodyPr wrap="square">
            <a:spAutoFit/>
          </a:bodyPr>
          <a:lstStyle/>
          <a:p>
            <a:r>
              <a:rPr lang="en-US" sz="2800" dirty="0"/>
              <a:t>Wilson passed the </a:t>
            </a:r>
            <a:r>
              <a:rPr lang="en-US" sz="2800" b="1" dirty="0">
                <a:solidFill>
                  <a:srgbClr val="FF0000"/>
                </a:solidFill>
              </a:rPr>
              <a:t>Federal Reserve Act</a:t>
            </a:r>
            <a:r>
              <a:rPr lang="en-US" sz="2800" dirty="0"/>
              <a:t> of </a:t>
            </a:r>
            <a:r>
              <a:rPr lang="en-US" sz="2800" b="1" dirty="0">
                <a:solidFill>
                  <a:srgbClr val="FF0000"/>
                </a:solidFill>
              </a:rPr>
              <a:t>1913</a:t>
            </a:r>
            <a:r>
              <a:rPr lang="en-US" sz="2800" dirty="0"/>
              <a:t>. </a:t>
            </a:r>
            <a:r>
              <a:rPr lang="en-US" sz="2800" dirty="0">
                <a:solidFill>
                  <a:srgbClr val="C00000"/>
                </a:solidFill>
              </a:rPr>
              <a:t>It established a system of regional banks to hold reserve funds for the nation’s commercial banks. </a:t>
            </a:r>
          </a:p>
        </p:txBody>
      </p:sp>
      <p:pic>
        <p:nvPicPr>
          <p:cNvPr id="12292" name="Picture 5" descr="File:US-FederalReserveSystem-Seal.svg">
            <a:hlinkClick r:id="rId3"/>
          </p:cNvPr>
          <p:cNvPicPr>
            <a:picLocks noChangeAspect="1" noChangeArrowheads="1"/>
          </p:cNvPicPr>
          <p:nvPr/>
        </p:nvPicPr>
        <p:blipFill>
          <a:blip r:embed="rId4" cstate="print"/>
          <a:srcRect/>
          <a:stretch>
            <a:fillRect/>
          </a:stretch>
        </p:blipFill>
        <p:spPr bwMode="auto">
          <a:xfrm>
            <a:off x="533400" y="2819400"/>
            <a:ext cx="2590800" cy="2590800"/>
          </a:xfrm>
          <a:prstGeom prst="rect">
            <a:avLst/>
          </a:prstGeom>
          <a:noFill/>
          <a:ln w="9525">
            <a:noFill/>
            <a:miter lim="800000"/>
            <a:headEnd/>
            <a:tailEnd/>
          </a:ln>
        </p:spPr>
      </p:pic>
      <p:sp>
        <p:nvSpPr>
          <p:cNvPr id="12293" name="Rectangle 3"/>
          <p:cNvSpPr>
            <a:spLocks noChangeArrowheads="1"/>
          </p:cNvSpPr>
          <p:nvPr/>
        </p:nvSpPr>
        <p:spPr bwMode="auto">
          <a:xfrm>
            <a:off x="4800600" y="3352800"/>
            <a:ext cx="4191000" cy="2246769"/>
          </a:xfrm>
          <a:prstGeom prst="rect">
            <a:avLst/>
          </a:prstGeom>
          <a:noFill/>
          <a:ln w="9525">
            <a:noFill/>
            <a:miter lim="800000"/>
            <a:headEnd/>
            <a:tailEnd/>
          </a:ln>
        </p:spPr>
        <p:txBody>
          <a:bodyPr>
            <a:spAutoFit/>
          </a:bodyPr>
          <a:lstStyle/>
          <a:p>
            <a:r>
              <a:rPr lang="en-US" sz="2800" dirty="0"/>
              <a:t>Still in place today, the </a:t>
            </a:r>
            <a:r>
              <a:rPr lang="en-US" sz="2800" dirty="0">
                <a:solidFill>
                  <a:srgbClr val="0033CC"/>
                </a:solidFill>
              </a:rPr>
              <a:t>Federal Reserve</a:t>
            </a:r>
            <a:r>
              <a:rPr lang="en-US" sz="2800" dirty="0">
                <a:solidFill>
                  <a:srgbClr val="0066CC"/>
                </a:solidFill>
              </a:rPr>
              <a:t> </a:t>
            </a:r>
            <a:r>
              <a:rPr lang="en-US" sz="2800" dirty="0"/>
              <a:t>protects against any one person, bank, or region from controlling interest rates.</a:t>
            </a:r>
          </a:p>
        </p:txBody>
      </p:sp>
      <p:sp>
        <p:nvSpPr>
          <p:cNvPr id="12294" name="Rectangle 4"/>
          <p:cNvSpPr>
            <a:spLocks noChangeArrowheads="1"/>
          </p:cNvSpPr>
          <p:nvPr/>
        </p:nvSpPr>
        <p:spPr bwMode="auto">
          <a:xfrm>
            <a:off x="228600" y="5791200"/>
            <a:ext cx="8610600" cy="830997"/>
          </a:xfrm>
          <a:prstGeom prst="rect">
            <a:avLst/>
          </a:prstGeom>
          <a:noFill/>
          <a:ln w="9525">
            <a:noFill/>
            <a:miter lim="800000"/>
            <a:headEnd/>
            <a:tailEnd/>
          </a:ln>
        </p:spPr>
        <p:txBody>
          <a:bodyPr wrap="square">
            <a:spAutoFit/>
          </a:bodyPr>
          <a:lstStyle/>
          <a:p>
            <a:r>
              <a:rPr lang="en-US" sz="2400" dirty="0"/>
              <a:t>Previously, a few wealthy bankers could manipulate interest rates for their own profit.</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6"/>
          <p:cNvSpPr>
            <a:spLocks noChangeArrowheads="1"/>
          </p:cNvSpPr>
          <p:nvPr/>
        </p:nvSpPr>
        <p:spPr bwMode="auto">
          <a:xfrm rot="10800000" flipH="1">
            <a:off x="228600" y="533400"/>
            <a:ext cx="8763000" cy="2743200"/>
          </a:xfrm>
          <a:prstGeom prst="upArrowCallout">
            <a:avLst>
              <a:gd name="adj1" fmla="val 45745"/>
              <a:gd name="adj2" fmla="val 42369"/>
              <a:gd name="adj3" fmla="val 24505"/>
              <a:gd name="adj4" fmla="val 66969"/>
            </a:avLst>
          </a:prstGeom>
          <a:gradFill rotWithShape="1">
            <a:gsLst>
              <a:gs pos="0">
                <a:srgbClr val="CDCDFF">
                  <a:alpha val="62000"/>
                </a:srgbClr>
              </a:gs>
              <a:gs pos="100000">
                <a:schemeClr val="bg1"/>
              </a:gs>
            </a:gsLst>
            <a:lin ang="5400000" scaled="1"/>
          </a:gradFill>
          <a:ln w="9525">
            <a:solidFill>
              <a:schemeClr val="accent2"/>
            </a:solidFill>
            <a:miter lim="800000"/>
            <a:headEnd/>
            <a:tailEnd/>
          </a:ln>
          <a:effectLst>
            <a:outerShdw dist="53882" dir="2700000" algn="ctr" rotWithShape="0">
              <a:srgbClr val="ADC793">
                <a:alpha val="46001"/>
              </a:srgbClr>
            </a:outerShdw>
          </a:effectLst>
        </p:spPr>
        <p:txBody>
          <a:bodyPr wrap="none" anchor="ctr"/>
          <a:lstStyle/>
          <a:p>
            <a:pPr>
              <a:defRPr/>
            </a:pPr>
            <a:endParaRPr lang="en-US">
              <a:latin typeface="Arial" charset="0"/>
            </a:endParaRPr>
          </a:p>
        </p:txBody>
      </p:sp>
      <p:sp>
        <p:nvSpPr>
          <p:cNvPr id="13315" name="Text Box 2"/>
          <p:cNvSpPr txBox="1">
            <a:spLocks noChangeArrowheads="1"/>
          </p:cNvSpPr>
          <p:nvPr/>
        </p:nvSpPr>
        <p:spPr bwMode="auto">
          <a:xfrm>
            <a:off x="304800" y="609600"/>
            <a:ext cx="8686800" cy="1754326"/>
          </a:xfrm>
          <a:prstGeom prst="rect">
            <a:avLst/>
          </a:prstGeom>
          <a:noFill/>
          <a:ln w="9525">
            <a:noFill/>
            <a:miter lim="800000"/>
            <a:headEnd/>
            <a:tailEnd/>
          </a:ln>
        </p:spPr>
        <p:txBody>
          <a:bodyPr wrap="square">
            <a:spAutoFit/>
          </a:bodyPr>
          <a:lstStyle/>
          <a:p>
            <a:r>
              <a:rPr lang="en-US" sz="3600" dirty="0"/>
              <a:t>Wilson </a:t>
            </a:r>
            <a:r>
              <a:rPr lang="en-US" sz="3600" dirty="0">
                <a:solidFill>
                  <a:srgbClr val="C00000"/>
                </a:solidFill>
              </a:rPr>
              <a:t>strengthened antitrust laws</a:t>
            </a:r>
            <a:r>
              <a:rPr lang="en-US" sz="3600" dirty="0"/>
              <a:t>. Like Roosevelt, he </a:t>
            </a:r>
            <a:r>
              <a:rPr lang="en-US" sz="3600" dirty="0">
                <a:solidFill>
                  <a:srgbClr val="0033CC"/>
                </a:solidFill>
              </a:rPr>
              <a:t>focused on trusts that used unfair practices.</a:t>
            </a:r>
          </a:p>
        </p:txBody>
      </p:sp>
      <p:sp>
        <p:nvSpPr>
          <p:cNvPr id="13316" name="Text Box 5"/>
          <p:cNvSpPr txBox="1">
            <a:spLocks noChangeArrowheads="1"/>
          </p:cNvSpPr>
          <p:nvPr/>
        </p:nvSpPr>
        <p:spPr bwMode="auto">
          <a:xfrm>
            <a:off x="152400" y="5791200"/>
            <a:ext cx="8991600" cy="954107"/>
          </a:xfrm>
          <a:prstGeom prst="rect">
            <a:avLst/>
          </a:prstGeom>
          <a:solidFill>
            <a:schemeClr val="bg1">
              <a:alpha val="27843"/>
            </a:schemeClr>
          </a:solidFill>
          <a:ln w="9525">
            <a:noFill/>
            <a:miter lim="800000"/>
            <a:headEnd/>
            <a:tailEnd/>
          </a:ln>
        </p:spPr>
        <p:txBody>
          <a:bodyPr wrap="square">
            <a:spAutoFit/>
          </a:bodyPr>
          <a:lstStyle/>
          <a:p>
            <a:r>
              <a:rPr lang="en-US" sz="2800" dirty="0"/>
              <a:t>Still in effect today, the FTC also prosecutes dishonest stock traders and regulates internet sales.</a:t>
            </a:r>
          </a:p>
        </p:txBody>
      </p:sp>
      <p:sp>
        <p:nvSpPr>
          <p:cNvPr id="13317" name="Rectangle 6"/>
          <p:cNvSpPr>
            <a:spLocks noChangeArrowheads="1"/>
          </p:cNvSpPr>
          <p:nvPr/>
        </p:nvSpPr>
        <p:spPr bwMode="auto">
          <a:xfrm>
            <a:off x="228600" y="3124200"/>
            <a:ext cx="5181600" cy="2677656"/>
          </a:xfrm>
          <a:prstGeom prst="rect">
            <a:avLst/>
          </a:prstGeom>
          <a:noFill/>
          <a:ln w="9525">
            <a:noFill/>
            <a:miter lim="800000"/>
            <a:headEnd/>
            <a:tailEnd/>
          </a:ln>
        </p:spPr>
        <p:txBody>
          <a:bodyPr>
            <a:spAutoFit/>
          </a:bodyPr>
          <a:lstStyle/>
          <a:p>
            <a:pPr>
              <a:defRPr/>
            </a:pPr>
            <a:r>
              <a:rPr lang="en-US" sz="2800" spc="-50" dirty="0"/>
              <a:t>The </a:t>
            </a:r>
            <a:r>
              <a:rPr lang="en-US" sz="2800" b="1" spc="-50" dirty="0">
                <a:solidFill>
                  <a:srgbClr val="FF0000"/>
                </a:solidFill>
              </a:rPr>
              <a:t>Federal Trade Commission </a:t>
            </a:r>
            <a:r>
              <a:rPr lang="en-US" sz="2800" dirty="0"/>
              <a:t>was created in </a:t>
            </a:r>
            <a:r>
              <a:rPr lang="en-US" sz="2800" dirty="0">
                <a:solidFill>
                  <a:srgbClr val="C00000"/>
                </a:solidFill>
              </a:rPr>
              <a:t>1914</a:t>
            </a:r>
            <a:r>
              <a:rPr lang="en-US" sz="2800" dirty="0"/>
              <a:t> to </a:t>
            </a:r>
            <a:r>
              <a:rPr lang="en-US" sz="2800" dirty="0">
                <a:solidFill>
                  <a:srgbClr val="C00000"/>
                </a:solidFill>
              </a:rPr>
              <a:t>monitor businesses </a:t>
            </a:r>
            <a:r>
              <a:rPr lang="en-US" sz="2800" dirty="0"/>
              <a:t>to </a:t>
            </a:r>
            <a:r>
              <a:rPr lang="en-US" sz="2800" dirty="0">
                <a:solidFill>
                  <a:srgbClr val="0033CC"/>
                </a:solidFill>
              </a:rPr>
              <a:t>prevent monopolies, false advertising, and dishonest labeling. </a:t>
            </a:r>
          </a:p>
        </p:txBody>
      </p:sp>
      <p:pic>
        <p:nvPicPr>
          <p:cNvPr id="13318" name="Picture 7" descr="File:US-FederalTradeCommission-Seal.svg">
            <a:hlinkClick r:id="rId3"/>
          </p:cNvPr>
          <p:cNvPicPr>
            <a:picLocks noChangeAspect="1" noChangeArrowheads="1"/>
          </p:cNvPicPr>
          <p:nvPr/>
        </p:nvPicPr>
        <p:blipFill>
          <a:blip r:embed="rId4" cstate="print"/>
          <a:srcRect/>
          <a:stretch>
            <a:fillRect/>
          </a:stretch>
        </p:blipFill>
        <p:spPr bwMode="auto">
          <a:xfrm>
            <a:off x="5943600" y="2590800"/>
            <a:ext cx="2920493" cy="285273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3316"/>
                                        </p:tgtEl>
                                        <p:attrNameLst>
                                          <p:attrName>style.visibility</p:attrName>
                                        </p:attrNameLst>
                                      </p:cBhvr>
                                      <p:to>
                                        <p:strVal val="visible"/>
                                      </p:to>
                                    </p:set>
                                    <p:anim calcmode="lin" valueType="num">
                                      <p:cBhvr additive="base">
                                        <p:cTn id="10" dur="1000" fill="hold"/>
                                        <p:tgtEl>
                                          <p:spTgt spid="13316"/>
                                        </p:tgtEl>
                                        <p:attrNameLst>
                                          <p:attrName>ppt_x</p:attrName>
                                        </p:attrNameLst>
                                      </p:cBhvr>
                                      <p:tavLst>
                                        <p:tav tm="0">
                                          <p:val>
                                            <p:strVal val="#ppt_x"/>
                                          </p:val>
                                        </p:tav>
                                        <p:tav tm="100000">
                                          <p:val>
                                            <p:strVal val="#ppt_x"/>
                                          </p:val>
                                        </p:tav>
                                      </p:tavLst>
                                    </p:anim>
                                    <p:anim calcmode="lin" valueType="num">
                                      <p:cBhvr additive="base">
                                        <p:cTn id="11" dur="1000" fill="hold"/>
                                        <p:tgtEl>
                                          <p:spTgt spid="13316"/>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3317"/>
                                        </p:tgtEl>
                                        <p:attrNameLst>
                                          <p:attrName>style.visibility</p:attrName>
                                        </p:attrNameLst>
                                      </p:cBhvr>
                                      <p:to>
                                        <p:strVal val="visible"/>
                                      </p:to>
                                    </p:set>
                                    <p:anim calcmode="lin" valueType="num">
                                      <p:cBhvr additive="base">
                                        <p:cTn id="14" dur="1000" fill="hold"/>
                                        <p:tgtEl>
                                          <p:spTgt spid="13317"/>
                                        </p:tgtEl>
                                        <p:attrNameLst>
                                          <p:attrName>ppt_x</p:attrName>
                                        </p:attrNameLst>
                                      </p:cBhvr>
                                      <p:tavLst>
                                        <p:tav tm="0">
                                          <p:val>
                                            <p:strVal val="#ppt_x"/>
                                          </p:val>
                                        </p:tav>
                                        <p:tav tm="100000">
                                          <p:val>
                                            <p:strVal val="#ppt_x"/>
                                          </p:val>
                                        </p:tav>
                                      </p:tavLst>
                                    </p:anim>
                                    <p:anim calcmode="lin" valueType="num">
                                      <p:cBhvr additive="base">
                                        <p:cTn id="15" dur="1000" fill="hold"/>
                                        <p:tgtEl>
                                          <p:spTgt spid="13317"/>
                                        </p:tgtEl>
                                        <p:attrNameLst>
                                          <p:attrName>ppt_y</p:attrName>
                                        </p:attrNameLst>
                                      </p:cBhvr>
                                      <p:tavLst>
                                        <p:tav tm="0">
                                          <p:val>
                                            <p:strVal val="1+#ppt_h/2"/>
                                          </p:val>
                                        </p:tav>
                                        <p:tav tm="100000">
                                          <p:val>
                                            <p:strVal val="#ppt_y"/>
                                          </p:val>
                                        </p:tav>
                                      </p:tavLst>
                                    </p:anim>
                                  </p:childTnLst>
                                </p:cTn>
                              </p:par>
                              <p:par>
                                <p:cTn id="16" presetID="10" presetClass="entr" presetSubtype="0" fill="hold" nodeType="withEffect">
                                  <p:stCondLst>
                                    <p:cond delay="0"/>
                                  </p:stCondLst>
                                  <p:childTnLst>
                                    <p:set>
                                      <p:cBhvr>
                                        <p:cTn id="17" dur="1" fill="hold">
                                          <p:stCondLst>
                                            <p:cond delay="0"/>
                                          </p:stCondLst>
                                        </p:cTn>
                                        <p:tgtEl>
                                          <p:spTgt spid="13318"/>
                                        </p:tgtEl>
                                        <p:attrNameLst>
                                          <p:attrName>style.visibility</p:attrName>
                                        </p:attrNameLst>
                                      </p:cBhvr>
                                      <p:to>
                                        <p:strVal val="visible"/>
                                      </p:to>
                                    </p:set>
                                    <p:animEffect transition="in" filter="fade">
                                      <p:cBhvr>
                                        <p:cTn id="18" dur="10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316" grpId="0" animBg="1"/>
      <p:bldP spid="133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9" descr="Parchment2"/>
          <p:cNvPicPr>
            <a:picLocks noChangeAspect="1" noChangeArrowheads="1"/>
          </p:cNvPicPr>
          <p:nvPr/>
        </p:nvPicPr>
        <p:blipFill>
          <a:blip r:embed="rId3" cstate="print">
            <a:lum bright="4000"/>
          </a:blip>
          <a:srcRect/>
          <a:stretch>
            <a:fillRect/>
          </a:stretch>
        </p:blipFill>
        <p:spPr bwMode="auto">
          <a:xfrm>
            <a:off x="152400" y="685800"/>
            <a:ext cx="5524500" cy="5334000"/>
          </a:xfrm>
          <a:prstGeom prst="rect">
            <a:avLst/>
          </a:prstGeom>
          <a:noFill/>
          <a:ln w="9525">
            <a:noFill/>
            <a:miter lim="800000"/>
            <a:headEnd/>
            <a:tailEnd/>
          </a:ln>
        </p:spPr>
      </p:pic>
      <p:sp>
        <p:nvSpPr>
          <p:cNvPr id="14339" name="Rectangle 2"/>
          <p:cNvSpPr>
            <a:spLocks noChangeArrowheads="1"/>
          </p:cNvSpPr>
          <p:nvPr/>
        </p:nvSpPr>
        <p:spPr bwMode="auto">
          <a:xfrm>
            <a:off x="762000" y="1295400"/>
            <a:ext cx="3962400" cy="3539430"/>
          </a:xfrm>
          <a:prstGeom prst="rect">
            <a:avLst/>
          </a:prstGeom>
          <a:noFill/>
          <a:ln w="9525">
            <a:noFill/>
            <a:miter lim="800000"/>
            <a:headEnd/>
            <a:tailEnd/>
          </a:ln>
        </p:spPr>
        <p:txBody>
          <a:bodyPr wrap="square">
            <a:spAutoFit/>
          </a:bodyPr>
          <a:lstStyle/>
          <a:p>
            <a:r>
              <a:rPr lang="en-US" sz="3200" b="1" dirty="0"/>
              <a:t>In 1914, the </a:t>
            </a:r>
            <a:r>
              <a:rPr lang="en-US" sz="3200" b="1" dirty="0">
                <a:solidFill>
                  <a:srgbClr val="FF0000"/>
                </a:solidFill>
              </a:rPr>
              <a:t>Clayton Antitrust Act</a:t>
            </a:r>
            <a:r>
              <a:rPr lang="en-US" sz="3200" b="1" dirty="0"/>
              <a:t> defined specific activities in which businesses could not engage.</a:t>
            </a:r>
            <a:endParaRPr lang="en-US" sz="3200" dirty="0"/>
          </a:p>
        </p:txBody>
      </p:sp>
      <p:sp>
        <p:nvSpPr>
          <p:cNvPr id="14340" name="Rectangle 5"/>
          <p:cNvSpPr>
            <a:spLocks noChangeArrowheads="1"/>
          </p:cNvSpPr>
          <p:nvPr/>
        </p:nvSpPr>
        <p:spPr bwMode="auto">
          <a:xfrm>
            <a:off x="5562600" y="685800"/>
            <a:ext cx="3429000" cy="5545108"/>
          </a:xfrm>
          <a:prstGeom prst="rect">
            <a:avLst/>
          </a:prstGeom>
          <a:noFill/>
          <a:ln w="9525">
            <a:noFill/>
            <a:miter lim="800000"/>
            <a:headEnd/>
            <a:tailEnd/>
          </a:ln>
        </p:spPr>
        <p:txBody>
          <a:bodyPr>
            <a:spAutoFit/>
          </a:bodyPr>
          <a:lstStyle/>
          <a:p>
            <a:pPr marL="292100" indent="-292100">
              <a:spcAft>
                <a:spcPts val="2200"/>
              </a:spcAft>
              <a:buClr>
                <a:schemeClr val="tx1"/>
              </a:buClr>
              <a:buFont typeface="Verdana" pitchFamily="34" charset="0"/>
              <a:buChar char="•"/>
            </a:pPr>
            <a:r>
              <a:rPr lang="en-US" sz="2800" dirty="0"/>
              <a:t>Like Roosevelt, Wilson only </a:t>
            </a:r>
            <a:r>
              <a:rPr lang="en-US" sz="2800" dirty="0">
                <a:solidFill>
                  <a:srgbClr val="0033CC"/>
                </a:solidFill>
              </a:rPr>
              <a:t>opposed trusts that engaged in unfair practices.</a:t>
            </a:r>
          </a:p>
          <a:p>
            <a:pPr marL="292100" indent="-292100">
              <a:spcAft>
                <a:spcPts val="2200"/>
              </a:spcAft>
              <a:buClr>
                <a:schemeClr val="tx1"/>
              </a:buClr>
              <a:buFont typeface="Verdana" pitchFamily="34" charset="0"/>
              <a:buChar char="•"/>
            </a:pPr>
            <a:r>
              <a:rPr lang="en-US" sz="2800" dirty="0"/>
              <a:t>The Clayton Act also protected </a:t>
            </a:r>
            <a:r>
              <a:rPr lang="en-US" sz="2800" dirty="0">
                <a:solidFill>
                  <a:srgbClr val="0033CC"/>
                </a:solidFill>
              </a:rPr>
              <a:t>unions</a:t>
            </a:r>
            <a:r>
              <a:rPr lang="en-US" sz="2800" dirty="0"/>
              <a:t> from being defined as trusts, allowing them </a:t>
            </a:r>
            <a:r>
              <a:rPr lang="en-US" sz="2800" dirty="0">
                <a:solidFill>
                  <a:srgbClr val="0033CC"/>
                </a:solidFill>
              </a:rPr>
              <a:t>more freedom to organize.</a:t>
            </a:r>
            <a:r>
              <a:rPr lang="en-US" sz="2800" dirty="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fade">
                                      <p:cBhvr>
                                        <p:cTn id="7" dur="500"/>
                                        <p:tgtEl>
                                          <p:spTgt spid="1433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4340"/>
                                        </p:tgtEl>
                                        <p:attrNameLst>
                                          <p:attrName>style.visibility</p:attrName>
                                        </p:attrNameLst>
                                      </p:cBhvr>
                                      <p:to>
                                        <p:strVal val="visible"/>
                                      </p:to>
                                    </p:set>
                                    <p:anim calcmode="lin" valueType="num">
                                      <p:cBhvr additive="base">
                                        <p:cTn id="12" dur="1000" fill="hold"/>
                                        <p:tgtEl>
                                          <p:spTgt spid="14340"/>
                                        </p:tgtEl>
                                        <p:attrNameLst>
                                          <p:attrName>ppt_x</p:attrName>
                                        </p:attrNameLst>
                                      </p:cBhvr>
                                      <p:tavLst>
                                        <p:tav tm="0">
                                          <p:val>
                                            <p:strVal val="#ppt_x"/>
                                          </p:val>
                                        </p:tav>
                                        <p:tav tm="100000">
                                          <p:val>
                                            <p:strVal val="#ppt_x"/>
                                          </p:val>
                                        </p:tav>
                                      </p:tavLst>
                                    </p:anim>
                                    <p:anim calcmode="lin" valueType="num">
                                      <p:cBhvr additive="base">
                                        <p:cTn id="13" dur="1000" fill="hold"/>
                                        <p:tgtEl>
                                          <p:spTgt spid="143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P spid="1434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White House 1846"/>
          <p:cNvPicPr>
            <a:picLocks noChangeAspect="1" noChangeArrowheads="1"/>
          </p:cNvPicPr>
          <p:nvPr/>
        </p:nvPicPr>
        <p:blipFill>
          <a:blip r:embed="rId3" cstate="print">
            <a:duotone>
              <a:prstClr val="black"/>
              <a:srgbClr val="D9C3A5">
                <a:tint val="50000"/>
                <a:satMod val="180000"/>
              </a:srgbClr>
            </a:duotone>
            <a:lum bright="40000"/>
          </a:blip>
          <a:srcRect/>
          <a:stretch>
            <a:fillRect/>
          </a:stretch>
        </p:blipFill>
        <p:spPr bwMode="auto">
          <a:xfrm>
            <a:off x="152400" y="1524000"/>
            <a:ext cx="8807450" cy="4305300"/>
          </a:xfrm>
          <a:prstGeom prst="rect">
            <a:avLst/>
          </a:prstGeom>
          <a:ln>
            <a:noFill/>
          </a:ln>
          <a:effectLst>
            <a:softEdge rad="112500"/>
          </a:effectLst>
        </p:spPr>
      </p:pic>
      <p:sp>
        <p:nvSpPr>
          <p:cNvPr id="10" name="Rounded Rectangle 9"/>
          <p:cNvSpPr>
            <a:spLocks noChangeArrowheads="1"/>
          </p:cNvSpPr>
          <p:nvPr/>
        </p:nvSpPr>
        <p:spPr bwMode="auto">
          <a:xfrm>
            <a:off x="762000" y="5029200"/>
            <a:ext cx="7391400" cy="838200"/>
          </a:xfrm>
          <a:prstGeom prst="roundRect">
            <a:avLst>
              <a:gd name="adj" fmla="val 16667"/>
            </a:avLst>
          </a:prstGeom>
          <a:gradFill rotWithShape="1">
            <a:gsLst>
              <a:gs pos="0">
                <a:srgbClr val="FFC000">
                  <a:alpha val="54999"/>
                </a:srgbClr>
              </a:gs>
              <a:gs pos="100000">
                <a:schemeClr val="bg1"/>
              </a:gs>
            </a:gsLst>
            <a:lin ang="13500000" scaled="1"/>
          </a:gradFill>
          <a:ln w="9525">
            <a:solidFill>
              <a:schemeClr val="accent2"/>
            </a:solidFill>
            <a:miter lim="800000"/>
            <a:headEnd/>
            <a:tailEnd/>
          </a:ln>
          <a:effectLst>
            <a:outerShdw dist="71842" dir="2700000" algn="ctr" rotWithShape="0">
              <a:srgbClr val="ADC793">
                <a:alpha val="46001"/>
              </a:srgbClr>
            </a:outerShdw>
          </a:effectLst>
        </p:spPr>
        <p:txBody>
          <a:bodyPr wrap="none" anchor="ctr"/>
          <a:lstStyle/>
          <a:p>
            <a:pPr algn="ctr">
              <a:defRPr/>
            </a:pPr>
            <a:endParaRPr lang="en-US">
              <a:latin typeface="Arial" charset="0"/>
            </a:endParaRPr>
          </a:p>
        </p:txBody>
      </p:sp>
      <p:sp>
        <p:nvSpPr>
          <p:cNvPr id="8" name="Rounded Rectangle 7"/>
          <p:cNvSpPr>
            <a:spLocks noChangeArrowheads="1"/>
          </p:cNvSpPr>
          <p:nvPr/>
        </p:nvSpPr>
        <p:spPr bwMode="auto">
          <a:xfrm>
            <a:off x="762000" y="1219200"/>
            <a:ext cx="7391400" cy="1143000"/>
          </a:xfrm>
          <a:prstGeom prst="roundRect">
            <a:avLst>
              <a:gd name="adj" fmla="val 16667"/>
            </a:avLst>
          </a:prstGeom>
          <a:gradFill rotWithShape="1">
            <a:gsLst>
              <a:gs pos="0">
                <a:srgbClr val="CDCDFF">
                  <a:alpha val="62000"/>
                </a:srgbClr>
              </a:gs>
              <a:gs pos="100000">
                <a:schemeClr val="bg1"/>
              </a:gs>
            </a:gsLst>
            <a:lin ang="5400000" scaled="1"/>
          </a:gradFill>
          <a:ln w="9525" algn="ctr">
            <a:solidFill>
              <a:schemeClr val="accent2"/>
            </a:solidFill>
            <a:round/>
            <a:headEnd/>
            <a:tailEnd/>
          </a:ln>
          <a:effectLst>
            <a:outerShdw dist="53882" dir="2700000" algn="ctr" rotWithShape="0">
              <a:srgbClr val="ADC793">
                <a:alpha val="46001"/>
              </a:srgbClr>
            </a:outerShdw>
          </a:effectLst>
        </p:spPr>
        <p:txBody>
          <a:bodyPr wrap="none" anchor="ctr"/>
          <a:lstStyle/>
          <a:p>
            <a:pPr algn="ctr">
              <a:defRPr/>
            </a:pPr>
            <a:endParaRPr lang="en-US">
              <a:solidFill>
                <a:schemeClr val="lt1"/>
              </a:solidFill>
              <a:latin typeface="+mn-lt"/>
            </a:endParaRPr>
          </a:p>
        </p:txBody>
      </p:sp>
      <p:sp>
        <p:nvSpPr>
          <p:cNvPr id="21509" name="Text Box 2"/>
          <p:cNvSpPr txBox="1">
            <a:spLocks noChangeArrowheads="1"/>
          </p:cNvSpPr>
          <p:nvPr/>
        </p:nvSpPr>
        <p:spPr bwMode="auto">
          <a:xfrm>
            <a:off x="1128713" y="1282700"/>
            <a:ext cx="6778625" cy="1006475"/>
          </a:xfrm>
          <a:prstGeom prst="rect">
            <a:avLst/>
          </a:prstGeom>
          <a:noFill/>
          <a:ln w="9525">
            <a:noFill/>
            <a:miter lim="800000"/>
            <a:headEnd/>
            <a:tailEnd/>
          </a:ln>
        </p:spPr>
        <p:txBody>
          <a:bodyPr>
            <a:spAutoFit/>
          </a:bodyPr>
          <a:lstStyle/>
          <a:p>
            <a:r>
              <a:rPr lang="en-US" sz="2000"/>
              <a:t>Many issues still remain involving dishonest sellers, unfair employment practices, and problems in schools, cities, the environment, and public health.</a:t>
            </a:r>
          </a:p>
        </p:txBody>
      </p:sp>
      <p:sp>
        <p:nvSpPr>
          <p:cNvPr id="21510" name="Rectangle 2"/>
          <p:cNvSpPr>
            <a:spLocks noChangeArrowheads="1"/>
          </p:cNvSpPr>
          <p:nvPr/>
        </p:nvSpPr>
        <p:spPr bwMode="auto">
          <a:xfrm>
            <a:off x="1039813" y="5045075"/>
            <a:ext cx="7042150" cy="769938"/>
          </a:xfrm>
          <a:prstGeom prst="rect">
            <a:avLst/>
          </a:prstGeom>
          <a:noFill/>
          <a:ln w="9525">
            <a:noFill/>
            <a:miter lim="800000"/>
            <a:headEnd/>
            <a:tailEnd/>
          </a:ln>
        </p:spPr>
        <p:txBody>
          <a:bodyPr>
            <a:spAutoFit/>
          </a:bodyPr>
          <a:lstStyle/>
          <a:p>
            <a:r>
              <a:rPr lang="en-US"/>
              <a:t>Progressives succeeded in establishing the idea that government can take action in these areas.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21509"/>
                                        </p:tgtEl>
                                        <p:attrNameLst>
                                          <p:attrName>style.visibility</p:attrName>
                                        </p:attrNameLst>
                                      </p:cBhvr>
                                      <p:to>
                                        <p:strVal val="visible"/>
                                      </p:to>
                                    </p:set>
                                    <p:animEffect transition="in" filter="fade">
                                      <p:cBhvr>
                                        <p:cTn id="10" dur="1000"/>
                                        <p:tgtEl>
                                          <p:spTgt spid="2150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510"/>
                                        </p:tgtEl>
                                        <p:attrNameLst>
                                          <p:attrName>style.visibility</p:attrName>
                                        </p:attrNameLst>
                                      </p:cBhvr>
                                      <p:to>
                                        <p:strVal val="visible"/>
                                      </p:to>
                                    </p:set>
                                    <p:animEffect transition="in" filter="fade">
                                      <p:cBhvr>
                                        <p:cTn id="18" dur="20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21509" grpId="0"/>
      <p:bldP spid="215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ChangeArrowheads="1"/>
          </p:cNvSpPr>
          <p:nvPr/>
        </p:nvSpPr>
        <p:spPr bwMode="auto">
          <a:xfrm>
            <a:off x="990600" y="685800"/>
            <a:ext cx="6102350" cy="641350"/>
          </a:xfrm>
          <a:prstGeom prst="rect">
            <a:avLst/>
          </a:prstGeom>
          <a:noFill/>
          <a:ln w="9525">
            <a:noFill/>
            <a:miter lim="800000"/>
            <a:headEnd/>
            <a:tailEnd/>
          </a:ln>
          <a:effectLst/>
        </p:spPr>
        <p:txBody>
          <a:bodyPr wrap="none">
            <a:spAutoFit/>
          </a:bodyPr>
          <a:lstStyle/>
          <a:p>
            <a:pPr>
              <a:spcBef>
                <a:spcPct val="50000"/>
              </a:spcBef>
            </a:pPr>
            <a:r>
              <a:rPr lang="en-US" sz="3600" b="1" dirty="0">
                <a:solidFill>
                  <a:srgbClr val="FF0000"/>
                </a:solidFill>
                <a:effectLst>
                  <a:outerShdw blurRad="38100" dist="38100" dir="2700000" algn="tl">
                    <a:srgbClr val="C0C0C0"/>
                  </a:outerShdw>
                </a:effectLst>
                <a:latin typeface="Lucida Calligraphy" pitchFamily="66" charset="0"/>
              </a:rPr>
              <a:t>The United States and WWI</a:t>
            </a:r>
          </a:p>
        </p:txBody>
      </p:sp>
      <p:sp>
        <p:nvSpPr>
          <p:cNvPr id="25607" name="Text Box 7"/>
          <p:cNvSpPr txBox="1">
            <a:spLocks noChangeArrowheads="1"/>
          </p:cNvSpPr>
          <p:nvPr/>
        </p:nvSpPr>
        <p:spPr bwMode="auto">
          <a:xfrm>
            <a:off x="685800" y="1676400"/>
            <a:ext cx="8458200" cy="369332"/>
          </a:xfrm>
          <a:prstGeom prst="rect">
            <a:avLst/>
          </a:prstGeom>
          <a:noFill/>
          <a:ln w="9525">
            <a:noFill/>
            <a:miter lim="800000"/>
            <a:headEnd/>
            <a:tailEnd/>
          </a:ln>
          <a:effectLst/>
        </p:spPr>
        <p:txBody>
          <a:bodyPr>
            <a:spAutoFit/>
          </a:bodyPr>
          <a:lstStyle/>
          <a:p>
            <a:pPr>
              <a:spcBef>
                <a:spcPct val="50000"/>
              </a:spcBef>
              <a:buFontTx/>
              <a:buChar char="•"/>
            </a:pPr>
            <a:r>
              <a:rPr lang="en-US" b="1" dirty="0">
                <a:solidFill>
                  <a:srgbClr val="C00000"/>
                </a:solidFill>
              </a:rPr>
              <a:t>Up until 1917, the U.S. remained neutral in the war.</a:t>
            </a:r>
          </a:p>
        </p:txBody>
      </p:sp>
      <p:sp>
        <p:nvSpPr>
          <p:cNvPr id="25608" name="Text Box 8"/>
          <p:cNvSpPr txBox="1">
            <a:spLocks noChangeArrowheads="1"/>
          </p:cNvSpPr>
          <p:nvPr/>
        </p:nvSpPr>
        <p:spPr bwMode="auto">
          <a:xfrm>
            <a:off x="609600" y="2209800"/>
            <a:ext cx="8534400" cy="457200"/>
          </a:xfrm>
          <a:prstGeom prst="rect">
            <a:avLst/>
          </a:prstGeom>
          <a:noFill/>
          <a:ln w="9525">
            <a:noFill/>
            <a:miter lim="800000"/>
            <a:headEnd/>
            <a:tailEnd/>
          </a:ln>
          <a:effectLst/>
        </p:spPr>
        <p:txBody>
          <a:bodyPr>
            <a:spAutoFit/>
          </a:bodyPr>
          <a:lstStyle/>
          <a:p>
            <a:pPr>
              <a:spcBef>
                <a:spcPct val="50000"/>
              </a:spcBef>
              <a:buFontTx/>
              <a:buChar char="•"/>
            </a:pPr>
            <a:r>
              <a:rPr lang="en-US" b="1" dirty="0"/>
              <a:t>Woodrow Wilson was the President of the U.S. during WWI.</a:t>
            </a:r>
          </a:p>
        </p:txBody>
      </p:sp>
      <p:sp>
        <p:nvSpPr>
          <p:cNvPr id="25610" name="Text Box 10"/>
          <p:cNvSpPr txBox="1">
            <a:spLocks noChangeArrowheads="1"/>
          </p:cNvSpPr>
          <p:nvPr/>
        </p:nvSpPr>
        <p:spPr bwMode="auto">
          <a:xfrm>
            <a:off x="609600" y="2743200"/>
            <a:ext cx="8534400" cy="457200"/>
          </a:xfrm>
          <a:prstGeom prst="rect">
            <a:avLst/>
          </a:prstGeom>
          <a:noFill/>
          <a:ln w="9525">
            <a:noFill/>
            <a:miter lim="800000"/>
            <a:headEnd/>
            <a:tailEnd/>
          </a:ln>
          <a:effectLst/>
        </p:spPr>
        <p:txBody>
          <a:bodyPr>
            <a:spAutoFit/>
          </a:bodyPr>
          <a:lstStyle/>
          <a:p>
            <a:pPr>
              <a:spcBef>
                <a:spcPct val="50000"/>
              </a:spcBef>
              <a:buFontTx/>
              <a:buChar char="•"/>
            </a:pPr>
            <a:r>
              <a:rPr lang="en-US" b="1" dirty="0"/>
              <a:t>Wilson was re-elected and would serve until 1920.</a:t>
            </a:r>
          </a:p>
        </p:txBody>
      </p:sp>
      <p:pic>
        <p:nvPicPr>
          <p:cNvPr id="11" name="Picture 2" descr="World War I"/>
          <p:cNvPicPr>
            <a:picLocks noChangeAspect="1" noChangeArrowheads="1"/>
          </p:cNvPicPr>
          <p:nvPr/>
        </p:nvPicPr>
        <p:blipFill>
          <a:blip r:embed="rId2" cstate="print"/>
          <a:srcRect/>
          <a:stretch>
            <a:fillRect/>
          </a:stretch>
        </p:blipFill>
        <p:spPr bwMode="auto">
          <a:xfrm>
            <a:off x="4800600" y="3505200"/>
            <a:ext cx="3962400" cy="2971800"/>
          </a:xfrm>
          <a:prstGeom prst="rect">
            <a:avLst/>
          </a:prstGeom>
          <a:noFill/>
        </p:spPr>
      </p:pic>
      <p:pic>
        <p:nvPicPr>
          <p:cNvPr id="13" name="Picture 2" descr="World%20War%20I"/>
          <p:cNvPicPr>
            <a:picLocks noChangeAspect="1" noChangeArrowheads="1"/>
          </p:cNvPicPr>
          <p:nvPr/>
        </p:nvPicPr>
        <p:blipFill>
          <a:blip r:embed="rId3" cstate="print"/>
          <a:srcRect/>
          <a:stretch>
            <a:fillRect/>
          </a:stretch>
        </p:blipFill>
        <p:spPr bwMode="auto">
          <a:xfrm>
            <a:off x="457200" y="3505200"/>
            <a:ext cx="3962400" cy="29718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3"/>
                                        </p:tgtEl>
                                        <p:attrNameLst>
                                          <p:attrName>style.visibility</p:attrName>
                                        </p:attrNameLst>
                                      </p:cBhvr>
                                      <p:to>
                                        <p:strVal val="visible"/>
                                      </p:to>
                                    </p:set>
                                    <p:anim calcmode="lin" valueType="num">
                                      <p:cBhvr additive="base">
                                        <p:cTn id="7" dur="500" fill="hold"/>
                                        <p:tgtEl>
                                          <p:spTgt spid="25603"/>
                                        </p:tgtEl>
                                        <p:attrNameLst>
                                          <p:attrName>ppt_x</p:attrName>
                                        </p:attrNameLst>
                                      </p:cBhvr>
                                      <p:tavLst>
                                        <p:tav tm="0">
                                          <p:val>
                                            <p:strVal val="0-#ppt_w/2"/>
                                          </p:val>
                                        </p:tav>
                                        <p:tav tm="100000">
                                          <p:val>
                                            <p:strVal val="#ppt_x"/>
                                          </p:val>
                                        </p:tav>
                                      </p:tavLst>
                                    </p:anim>
                                    <p:anim calcmode="lin" valueType="num">
                                      <p:cBhvr additive="base">
                                        <p:cTn id="8" dur="500" fill="hold"/>
                                        <p:tgtEl>
                                          <p:spTgt spid="2560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607"/>
                                        </p:tgtEl>
                                        <p:attrNameLst>
                                          <p:attrName>style.visibility</p:attrName>
                                        </p:attrNameLst>
                                      </p:cBhvr>
                                      <p:to>
                                        <p:strVal val="visible"/>
                                      </p:to>
                                    </p:set>
                                    <p:anim calcmode="lin" valueType="num">
                                      <p:cBhvr additive="base">
                                        <p:cTn id="13" dur="500" fill="hold"/>
                                        <p:tgtEl>
                                          <p:spTgt spid="25607"/>
                                        </p:tgtEl>
                                        <p:attrNameLst>
                                          <p:attrName>ppt_x</p:attrName>
                                        </p:attrNameLst>
                                      </p:cBhvr>
                                      <p:tavLst>
                                        <p:tav tm="0">
                                          <p:val>
                                            <p:strVal val="0-#ppt_w/2"/>
                                          </p:val>
                                        </p:tav>
                                        <p:tav tm="100000">
                                          <p:val>
                                            <p:strVal val="#ppt_x"/>
                                          </p:val>
                                        </p:tav>
                                      </p:tavLst>
                                    </p:anim>
                                    <p:anim calcmode="lin" valueType="num">
                                      <p:cBhvr additive="base">
                                        <p:cTn id="14" dur="500" fill="hold"/>
                                        <p:tgtEl>
                                          <p:spTgt spid="2560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608"/>
                                        </p:tgtEl>
                                        <p:attrNameLst>
                                          <p:attrName>style.visibility</p:attrName>
                                        </p:attrNameLst>
                                      </p:cBhvr>
                                      <p:to>
                                        <p:strVal val="visible"/>
                                      </p:to>
                                    </p:set>
                                    <p:anim calcmode="lin" valueType="num">
                                      <p:cBhvr additive="base">
                                        <p:cTn id="19" dur="500" fill="hold"/>
                                        <p:tgtEl>
                                          <p:spTgt spid="25608"/>
                                        </p:tgtEl>
                                        <p:attrNameLst>
                                          <p:attrName>ppt_x</p:attrName>
                                        </p:attrNameLst>
                                      </p:cBhvr>
                                      <p:tavLst>
                                        <p:tav tm="0">
                                          <p:val>
                                            <p:strVal val="0-#ppt_w/2"/>
                                          </p:val>
                                        </p:tav>
                                        <p:tav tm="100000">
                                          <p:val>
                                            <p:strVal val="#ppt_x"/>
                                          </p:val>
                                        </p:tav>
                                      </p:tavLst>
                                    </p:anim>
                                    <p:anim calcmode="lin" valueType="num">
                                      <p:cBhvr additive="base">
                                        <p:cTn id="20" dur="500" fill="hold"/>
                                        <p:tgtEl>
                                          <p:spTgt spid="2560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5610"/>
                                        </p:tgtEl>
                                        <p:attrNameLst>
                                          <p:attrName>style.visibility</p:attrName>
                                        </p:attrNameLst>
                                      </p:cBhvr>
                                      <p:to>
                                        <p:strVal val="visible"/>
                                      </p:to>
                                    </p:set>
                                    <p:anim calcmode="lin" valueType="num">
                                      <p:cBhvr additive="base">
                                        <p:cTn id="25" dur="500" fill="hold"/>
                                        <p:tgtEl>
                                          <p:spTgt spid="25610"/>
                                        </p:tgtEl>
                                        <p:attrNameLst>
                                          <p:attrName>ppt_x</p:attrName>
                                        </p:attrNameLst>
                                      </p:cBhvr>
                                      <p:tavLst>
                                        <p:tav tm="0">
                                          <p:val>
                                            <p:strVal val="0-#ppt_w/2"/>
                                          </p:val>
                                        </p:tav>
                                        <p:tav tm="100000">
                                          <p:val>
                                            <p:strVal val="#ppt_x"/>
                                          </p:val>
                                        </p:tav>
                                      </p:tavLst>
                                    </p:anim>
                                    <p:anim calcmode="lin" valueType="num">
                                      <p:cBhvr additive="base">
                                        <p:cTn id="26" dur="500" fill="hold"/>
                                        <p:tgtEl>
                                          <p:spTgt spid="256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dissolv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autoUpdateAnimBg="0"/>
      <p:bldP spid="25607" grpId="0" autoUpdateAnimBg="0"/>
      <p:bldP spid="25608" grpId="0" autoUpdateAnimBg="0"/>
      <p:bldP spid="2561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3" name="Text Box 13"/>
          <p:cNvSpPr txBox="1">
            <a:spLocks noChangeArrowheads="1"/>
          </p:cNvSpPr>
          <p:nvPr/>
        </p:nvSpPr>
        <p:spPr bwMode="auto">
          <a:xfrm>
            <a:off x="304800" y="457200"/>
            <a:ext cx="8534400" cy="769441"/>
          </a:xfrm>
          <a:prstGeom prst="rect">
            <a:avLst/>
          </a:prstGeom>
          <a:noFill/>
          <a:ln w="9525">
            <a:noFill/>
            <a:miter lim="800000"/>
            <a:headEnd/>
            <a:tailEnd/>
          </a:ln>
          <a:effectLst/>
        </p:spPr>
        <p:txBody>
          <a:bodyPr>
            <a:spAutoFit/>
          </a:bodyPr>
          <a:lstStyle/>
          <a:p>
            <a:pPr algn="ctr">
              <a:spcBef>
                <a:spcPct val="50000"/>
              </a:spcBef>
            </a:pPr>
            <a:r>
              <a:rPr lang="en-US" sz="4400" b="1" dirty="0">
                <a:solidFill>
                  <a:srgbClr val="C00000"/>
                </a:solidFill>
                <a:latin typeface="Aharoni" pitchFamily="2" charset="-79"/>
                <a:cs typeface="Aharoni" pitchFamily="2" charset="-79"/>
              </a:rPr>
              <a:t>5</a:t>
            </a:r>
            <a:r>
              <a:rPr lang="en-US" sz="3200" b="1" dirty="0">
                <a:solidFill>
                  <a:srgbClr val="C00000"/>
                </a:solidFill>
                <a:latin typeface="Aharoni" pitchFamily="2" charset="-79"/>
                <a:cs typeface="Aharoni" pitchFamily="2" charset="-79"/>
              </a:rPr>
              <a:t> Reasons why the U.S. entered </a:t>
            </a:r>
            <a:r>
              <a:rPr lang="en-US" sz="3200" b="1" dirty="0" smtClean="0">
                <a:solidFill>
                  <a:srgbClr val="C00000"/>
                </a:solidFill>
                <a:latin typeface="Aharoni" pitchFamily="2" charset="-79"/>
                <a:cs typeface="Aharoni" pitchFamily="2" charset="-79"/>
              </a:rPr>
              <a:t>WWI</a:t>
            </a:r>
            <a:endParaRPr lang="en-US" sz="3200" b="1" dirty="0">
              <a:latin typeface="Aharoni" pitchFamily="2" charset="-79"/>
              <a:cs typeface="Aharoni" pitchFamily="2" charset="-79"/>
            </a:endParaRPr>
          </a:p>
        </p:txBody>
      </p:sp>
      <p:sp>
        <p:nvSpPr>
          <p:cNvPr id="25614" name="Text Box 14"/>
          <p:cNvSpPr txBox="1">
            <a:spLocks noChangeArrowheads="1"/>
          </p:cNvSpPr>
          <p:nvPr/>
        </p:nvSpPr>
        <p:spPr bwMode="auto">
          <a:xfrm>
            <a:off x="0" y="1143000"/>
            <a:ext cx="8153400" cy="1569660"/>
          </a:xfrm>
          <a:prstGeom prst="rect">
            <a:avLst/>
          </a:prstGeom>
          <a:noFill/>
          <a:ln w="9525">
            <a:noFill/>
            <a:miter lim="800000"/>
            <a:headEnd/>
            <a:tailEnd/>
          </a:ln>
          <a:effectLst/>
        </p:spPr>
        <p:txBody>
          <a:bodyPr>
            <a:spAutoFit/>
          </a:bodyPr>
          <a:lstStyle/>
          <a:p>
            <a:pPr>
              <a:spcBef>
                <a:spcPct val="50000"/>
              </a:spcBef>
            </a:pPr>
            <a:r>
              <a:rPr lang="en-US" sz="2400" b="1" dirty="0">
                <a:solidFill>
                  <a:srgbClr val="C00000"/>
                </a:solidFill>
                <a:effectLst>
                  <a:outerShdw blurRad="38100" dist="38100" dir="2700000" algn="tl">
                    <a:srgbClr val="C0C0C0"/>
                  </a:outerShdw>
                </a:effectLst>
              </a:rPr>
              <a:t>1.  Neutrality Rights Violations </a:t>
            </a:r>
            <a:r>
              <a:rPr lang="en-US" sz="2400" b="1" dirty="0">
                <a:effectLst>
                  <a:outerShdw blurRad="38100" dist="38100" dir="2700000" algn="tl">
                    <a:srgbClr val="C0C0C0"/>
                  </a:outerShdw>
                </a:effectLst>
              </a:rPr>
              <a:t>-  President Wilson warned Germany to respect our neutrality rights on the open seas, but they continued to attack and sink our ships.</a:t>
            </a:r>
            <a:endParaRPr lang="en-US" sz="2400" b="1" dirty="0">
              <a:solidFill>
                <a:schemeClr val="accent2"/>
              </a:solidFill>
              <a:effectLst>
                <a:outerShdw blurRad="38100" dist="38100" dir="2700000" algn="tl">
                  <a:srgbClr val="C0C0C0"/>
                </a:outerShdw>
              </a:effectLst>
            </a:endParaRPr>
          </a:p>
        </p:txBody>
      </p:sp>
      <p:sp>
        <p:nvSpPr>
          <p:cNvPr id="25616" name="Text Box 16"/>
          <p:cNvSpPr txBox="1">
            <a:spLocks noChangeArrowheads="1"/>
          </p:cNvSpPr>
          <p:nvPr/>
        </p:nvSpPr>
        <p:spPr bwMode="auto">
          <a:xfrm>
            <a:off x="4114800" y="5410200"/>
            <a:ext cx="5029200" cy="923330"/>
          </a:xfrm>
          <a:prstGeom prst="rect">
            <a:avLst/>
          </a:prstGeom>
          <a:noFill/>
          <a:ln w="9525">
            <a:noFill/>
            <a:miter lim="800000"/>
            <a:headEnd/>
            <a:tailEnd/>
          </a:ln>
          <a:effectLst/>
        </p:spPr>
        <p:txBody>
          <a:bodyPr wrap="square">
            <a:spAutoFit/>
          </a:bodyPr>
          <a:lstStyle/>
          <a:p>
            <a:pPr>
              <a:spcBef>
                <a:spcPct val="50000"/>
              </a:spcBef>
            </a:pPr>
            <a:r>
              <a:rPr lang="en-US" b="1" dirty="0" smtClean="0"/>
              <a:t>Germany </a:t>
            </a:r>
            <a:r>
              <a:rPr lang="en-US" b="1" dirty="0"/>
              <a:t>pledged not to attack merchant vessels without warning, but they would not honor this pledge.</a:t>
            </a:r>
          </a:p>
        </p:txBody>
      </p:sp>
      <p:sp>
        <p:nvSpPr>
          <p:cNvPr id="11" name="Text Box 5"/>
          <p:cNvSpPr txBox="1">
            <a:spLocks noChangeArrowheads="1"/>
          </p:cNvSpPr>
          <p:nvPr/>
        </p:nvSpPr>
        <p:spPr bwMode="auto">
          <a:xfrm>
            <a:off x="0" y="2819400"/>
            <a:ext cx="3962400" cy="2677656"/>
          </a:xfrm>
          <a:prstGeom prst="rect">
            <a:avLst/>
          </a:prstGeom>
          <a:noFill/>
          <a:ln w="9525">
            <a:noFill/>
            <a:miter lim="800000"/>
            <a:headEnd/>
            <a:tailEnd/>
          </a:ln>
          <a:effectLst/>
        </p:spPr>
        <p:txBody>
          <a:bodyPr wrap="square">
            <a:spAutoFit/>
          </a:bodyPr>
          <a:lstStyle/>
          <a:p>
            <a:pPr>
              <a:spcBef>
                <a:spcPct val="50000"/>
              </a:spcBef>
            </a:pPr>
            <a:r>
              <a:rPr lang="en-US" sz="2400" b="1" dirty="0">
                <a:solidFill>
                  <a:srgbClr val="C00000"/>
                </a:solidFill>
                <a:effectLst>
                  <a:outerShdw blurRad="38100" dist="38100" dir="2700000" algn="tl">
                    <a:srgbClr val="C0C0C0"/>
                  </a:outerShdw>
                </a:effectLst>
              </a:rPr>
              <a:t>2.  Sinking of the Lusitania </a:t>
            </a:r>
            <a:r>
              <a:rPr lang="en-US" sz="2400" b="1" dirty="0">
                <a:effectLst>
                  <a:outerShdw blurRad="38100" dist="38100" dir="2700000" algn="tl">
                    <a:srgbClr val="C0C0C0"/>
                  </a:outerShdw>
                </a:effectLst>
              </a:rPr>
              <a:t>-  A British passenger ship was sunk by a German </a:t>
            </a:r>
            <a:r>
              <a:rPr lang="en-US" sz="2400" b="1" dirty="0" smtClean="0">
                <a:effectLst>
                  <a:outerShdw blurRad="38100" dist="38100" dir="2700000" algn="tl">
                    <a:srgbClr val="C0C0C0"/>
                  </a:outerShdw>
                </a:effectLst>
              </a:rPr>
              <a:t/>
            </a:r>
            <a:br>
              <a:rPr lang="en-US" sz="2400" b="1" dirty="0" smtClean="0">
                <a:effectLst>
                  <a:outerShdw blurRad="38100" dist="38100" dir="2700000" algn="tl">
                    <a:srgbClr val="C0C0C0"/>
                  </a:outerShdw>
                </a:effectLst>
              </a:rPr>
            </a:br>
            <a:r>
              <a:rPr lang="en-US" sz="2400" b="1" dirty="0" smtClean="0">
                <a:effectLst>
                  <a:outerShdw blurRad="38100" dist="38100" dir="2700000" algn="tl">
                    <a:srgbClr val="C0C0C0"/>
                  </a:outerShdw>
                </a:effectLst>
              </a:rPr>
              <a:t>U-Boat </a:t>
            </a:r>
            <a:r>
              <a:rPr lang="en-US" sz="2400" b="1" dirty="0">
                <a:effectLst>
                  <a:outerShdw blurRad="38100" dist="38100" dir="2700000" algn="tl">
                    <a:srgbClr val="C0C0C0"/>
                  </a:outerShdw>
                </a:effectLst>
              </a:rPr>
              <a:t>killing 1,200 people, including </a:t>
            </a:r>
            <a:r>
              <a:rPr lang="en-US" sz="2400" b="1" dirty="0" smtClean="0">
                <a:effectLst>
                  <a:outerShdw blurRad="38100" dist="38100" dir="2700000" algn="tl">
                    <a:srgbClr val="C0C0C0"/>
                  </a:outerShdw>
                </a:effectLst>
              </a:rPr>
              <a:t/>
            </a:r>
            <a:br>
              <a:rPr lang="en-US" sz="2400" b="1" dirty="0" smtClean="0">
                <a:effectLst>
                  <a:outerShdw blurRad="38100" dist="38100" dir="2700000" algn="tl">
                    <a:srgbClr val="C0C0C0"/>
                  </a:outerShdw>
                </a:effectLst>
              </a:rPr>
            </a:br>
            <a:r>
              <a:rPr lang="en-US" sz="2400" b="1" dirty="0" smtClean="0">
                <a:effectLst>
                  <a:outerShdw blurRad="38100" dist="38100" dir="2700000" algn="tl">
                    <a:srgbClr val="C0C0C0"/>
                  </a:outerShdw>
                </a:effectLst>
              </a:rPr>
              <a:t>128 </a:t>
            </a:r>
            <a:r>
              <a:rPr lang="en-US" sz="2400" b="1" dirty="0">
                <a:effectLst>
                  <a:outerShdw blurRad="38100" dist="38100" dir="2700000" algn="tl">
                    <a:srgbClr val="C0C0C0"/>
                  </a:outerShdw>
                </a:effectLst>
              </a:rPr>
              <a:t>Americans.</a:t>
            </a:r>
            <a:endParaRPr lang="en-US" sz="2400" b="1" dirty="0">
              <a:solidFill>
                <a:schemeClr val="accent2"/>
              </a:solidFill>
              <a:effectLst>
                <a:outerShdw blurRad="38100" dist="38100" dir="2700000" algn="tl">
                  <a:srgbClr val="C0C0C0"/>
                </a:outerShdw>
              </a:effectLst>
            </a:endParaRPr>
          </a:p>
        </p:txBody>
      </p:sp>
      <p:pic>
        <p:nvPicPr>
          <p:cNvPr id="12" name="Picture 6" descr="lusitania"/>
          <p:cNvPicPr>
            <a:picLocks noChangeAspect="1" noChangeArrowheads="1"/>
          </p:cNvPicPr>
          <p:nvPr/>
        </p:nvPicPr>
        <p:blipFill>
          <a:blip r:embed="rId2" cstate="print"/>
          <a:srcRect/>
          <a:stretch>
            <a:fillRect/>
          </a:stretch>
        </p:blipFill>
        <p:spPr bwMode="auto">
          <a:xfrm>
            <a:off x="4419600" y="2819400"/>
            <a:ext cx="4343400" cy="261552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16"/>
                                        </p:tgtEl>
                                        <p:attrNameLst>
                                          <p:attrName>style.visibility</p:attrName>
                                        </p:attrNameLst>
                                      </p:cBhvr>
                                      <p:to>
                                        <p:strVal val="visible"/>
                                      </p:to>
                                    </p:set>
                                    <p:anim calcmode="lin" valueType="num">
                                      <p:cBhvr additive="base">
                                        <p:cTn id="7" dur="500" fill="hold"/>
                                        <p:tgtEl>
                                          <p:spTgt spid="25616"/>
                                        </p:tgtEl>
                                        <p:attrNameLst>
                                          <p:attrName>ppt_x</p:attrName>
                                        </p:attrNameLst>
                                      </p:cBhvr>
                                      <p:tavLst>
                                        <p:tav tm="0">
                                          <p:val>
                                            <p:strVal val="0-#ppt_w/2"/>
                                          </p:val>
                                        </p:tav>
                                        <p:tav tm="100000">
                                          <p:val>
                                            <p:strVal val="#ppt_x"/>
                                          </p:val>
                                        </p:tav>
                                      </p:tavLst>
                                    </p:anim>
                                    <p:anim calcmode="lin" valueType="num">
                                      <p:cBhvr additive="base">
                                        <p:cTn id="8" dur="500" fill="hold"/>
                                        <p:tgtEl>
                                          <p:spTgt spid="256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613"/>
                                        </p:tgtEl>
                                        <p:attrNameLst>
                                          <p:attrName>style.visibility</p:attrName>
                                        </p:attrNameLst>
                                      </p:cBhvr>
                                      <p:to>
                                        <p:strVal val="visible"/>
                                      </p:to>
                                    </p:set>
                                    <p:anim calcmode="lin" valueType="num">
                                      <p:cBhvr additive="base">
                                        <p:cTn id="13" dur="500" fill="hold"/>
                                        <p:tgtEl>
                                          <p:spTgt spid="25613"/>
                                        </p:tgtEl>
                                        <p:attrNameLst>
                                          <p:attrName>ppt_x</p:attrName>
                                        </p:attrNameLst>
                                      </p:cBhvr>
                                      <p:tavLst>
                                        <p:tav tm="0">
                                          <p:val>
                                            <p:strVal val="0-#ppt_w/2"/>
                                          </p:val>
                                        </p:tav>
                                        <p:tav tm="100000">
                                          <p:val>
                                            <p:strVal val="#ppt_x"/>
                                          </p:val>
                                        </p:tav>
                                      </p:tavLst>
                                    </p:anim>
                                    <p:anim calcmode="lin" valueType="num">
                                      <p:cBhvr additive="base">
                                        <p:cTn id="14" dur="500" fill="hold"/>
                                        <p:tgtEl>
                                          <p:spTgt spid="2561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614"/>
                                        </p:tgtEl>
                                        <p:attrNameLst>
                                          <p:attrName>style.visibility</p:attrName>
                                        </p:attrNameLst>
                                      </p:cBhvr>
                                      <p:to>
                                        <p:strVal val="visible"/>
                                      </p:to>
                                    </p:set>
                                    <p:anim calcmode="lin" valueType="num">
                                      <p:cBhvr additive="base">
                                        <p:cTn id="19" dur="500" fill="hold"/>
                                        <p:tgtEl>
                                          <p:spTgt spid="25614"/>
                                        </p:tgtEl>
                                        <p:attrNameLst>
                                          <p:attrName>ppt_x</p:attrName>
                                        </p:attrNameLst>
                                      </p:cBhvr>
                                      <p:tavLst>
                                        <p:tav tm="0">
                                          <p:val>
                                            <p:strVal val="0-#ppt_w/2"/>
                                          </p:val>
                                        </p:tav>
                                        <p:tav tm="100000">
                                          <p:val>
                                            <p:strVal val="#ppt_x"/>
                                          </p:val>
                                        </p:tav>
                                      </p:tavLst>
                                    </p:anim>
                                    <p:anim calcmode="lin" valueType="num">
                                      <p:cBhvr additive="base">
                                        <p:cTn id="20" dur="500" fill="hold"/>
                                        <p:tgtEl>
                                          <p:spTgt spid="2561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3" grpId="0" autoUpdateAnimBg="0"/>
      <p:bldP spid="25614" grpId="0" autoUpdateAnimBg="0"/>
      <p:bldP spid="25616" grpId="0" autoUpdateAnimBg="0"/>
      <p:bldP spid="11"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3962400" y="1066800"/>
            <a:ext cx="4800600" cy="4401205"/>
          </a:xfrm>
          <a:prstGeom prst="rect">
            <a:avLst/>
          </a:prstGeom>
          <a:noFill/>
          <a:ln w="9525">
            <a:noFill/>
            <a:miter lim="800000"/>
            <a:headEnd/>
            <a:tailEnd/>
          </a:ln>
          <a:effectLst/>
        </p:spPr>
        <p:txBody>
          <a:bodyPr wrap="square">
            <a:spAutoFit/>
          </a:bodyPr>
          <a:lstStyle/>
          <a:p>
            <a:pPr>
              <a:spcBef>
                <a:spcPct val="50000"/>
              </a:spcBef>
            </a:pPr>
            <a:r>
              <a:rPr lang="en-US" sz="2800" b="1" dirty="0">
                <a:solidFill>
                  <a:srgbClr val="C00000"/>
                </a:solidFill>
                <a:effectLst>
                  <a:outerShdw blurRad="38100" dist="38100" dir="2700000" algn="tl">
                    <a:srgbClr val="C0C0C0"/>
                  </a:outerShdw>
                </a:effectLst>
              </a:rPr>
              <a:t>3. The Bolshevik Revolution of 1917 </a:t>
            </a:r>
            <a:r>
              <a:rPr lang="en-US" sz="2800" b="1" dirty="0">
                <a:effectLst>
                  <a:outerShdw blurRad="38100" dist="38100" dir="2700000" algn="tl">
                    <a:srgbClr val="C0C0C0"/>
                  </a:outerShdw>
                </a:effectLst>
              </a:rPr>
              <a:t>-  </a:t>
            </a:r>
            <a:r>
              <a:rPr lang="en-US" sz="2800" b="1" dirty="0" smtClean="0">
                <a:effectLst>
                  <a:outerShdw blurRad="38100" dist="38100" dir="2700000" algn="tl">
                    <a:srgbClr val="C0C0C0"/>
                  </a:outerShdw>
                </a:effectLst>
              </a:rPr>
              <a:t/>
            </a:r>
            <a:br>
              <a:rPr lang="en-US" sz="2800" b="1" dirty="0" smtClean="0">
                <a:effectLst>
                  <a:outerShdw blurRad="38100" dist="38100" dir="2700000" algn="tl">
                    <a:srgbClr val="C0C0C0"/>
                  </a:outerShdw>
                </a:effectLst>
              </a:rPr>
            </a:br>
            <a:r>
              <a:rPr lang="en-US" sz="2800" b="1" dirty="0" smtClean="0">
                <a:effectLst>
                  <a:outerShdw blurRad="38100" dist="38100" dir="2700000" algn="tl">
                    <a:srgbClr val="C0C0C0"/>
                  </a:outerShdw>
                </a:effectLst>
              </a:rPr>
              <a:t>Czar </a:t>
            </a:r>
            <a:r>
              <a:rPr lang="en-US" sz="2800" b="1" dirty="0">
                <a:effectLst>
                  <a:outerShdw blurRad="38100" dist="38100" dir="2700000" algn="tl">
                    <a:srgbClr val="C0C0C0"/>
                  </a:outerShdw>
                </a:effectLst>
              </a:rPr>
              <a:t>Nicholas II of Russia is overthrown by the Bolshevik (Communist) Party led by Vladimir Lenin.  Lenin will soon make peace with Germany and pull out of the war.</a:t>
            </a:r>
            <a:endParaRPr lang="en-US" sz="2800" b="1" dirty="0">
              <a:solidFill>
                <a:schemeClr val="accent2"/>
              </a:solidFill>
              <a:effectLst>
                <a:outerShdw blurRad="38100" dist="38100" dir="2700000" algn="tl">
                  <a:srgbClr val="C0C0C0"/>
                </a:outerShdw>
              </a:effectLst>
            </a:endParaRPr>
          </a:p>
        </p:txBody>
      </p:sp>
      <p:pic>
        <p:nvPicPr>
          <p:cNvPr id="1026" name="Picture 2"/>
          <p:cNvPicPr>
            <a:picLocks noChangeAspect="1" noChangeArrowheads="1"/>
          </p:cNvPicPr>
          <p:nvPr/>
        </p:nvPicPr>
        <p:blipFill>
          <a:blip r:embed="rId2" cstate="print"/>
          <a:srcRect/>
          <a:stretch>
            <a:fillRect/>
          </a:stretch>
        </p:blipFill>
        <p:spPr bwMode="auto">
          <a:xfrm>
            <a:off x="228600" y="685800"/>
            <a:ext cx="3512890" cy="5105400"/>
          </a:xfrm>
          <a:prstGeom prst="rect">
            <a:avLst/>
          </a:prstGeom>
          <a:noFill/>
          <a:ln w="9525">
            <a:noFill/>
            <a:miter lim="800000"/>
            <a:headEnd/>
            <a:tailEnd/>
          </a:ln>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152400" y="838200"/>
            <a:ext cx="7924800" cy="830997"/>
          </a:xfrm>
          <a:prstGeom prst="rect">
            <a:avLst/>
          </a:prstGeom>
          <a:noFill/>
          <a:ln w="9525">
            <a:noFill/>
            <a:miter lim="800000"/>
            <a:headEnd/>
            <a:tailEnd/>
          </a:ln>
          <a:effectLst/>
        </p:spPr>
        <p:txBody>
          <a:bodyPr>
            <a:spAutoFit/>
          </a:bodyPr>
          <a:lstStyle/>
          <a:p>
            <a:pPr>
              <a:spcBef>
                <a:spcPct val="50000"/>
              </a:spcBef>
            </a:pPr>
            <a:r>
              <a:rPr lang="en-US" sz="2400" b="1" dirty="0">
                <a:solidFill>
                  <a:srgbClr val="C00000"/>
                </a:solidFill>
                <a:effectLst>
                  <a:outerShdw blurRad="38100" dist="38100" dir="2700000" algn="tl">
                    <a:srgbClr val="C0C0C0"/>
                  </a:outerShdw>
                </a:effectLst>
              </a:rPr>
              <a:t>4.  Allies Plea </a:t>
            </a:r>
            <a:r>
              <a:rPr lang="en-US" sz="2400" b="1" dirty="0">
                <a:effectLst>
                  <a:outerShdw blurRad="38100" dist="38100" dir="2700000" algn="tl">
                    <a:srgbClr val="C0C0C0"/>
                  </a:outerShdw>
                </a:effectLst>
              </a:rPr>
              <a:t>-  for help from the U.S., because Britain and France need assistance.</a:t>
            </a:r>
            <a:endParaRPr lang="en-US" sz="2400" b="1" dirty="0">
              <a:solidFill>
                <a:schemeClr val="accent2"/>
              </a:solidFill>
              <a:effectLst>
                <a:outerShdw blurRad="38100" dist="38100" dir="2700000" algn="tl">
                  <a:srgbClr val="C0C0C0"/>
                </a:outerShdw>
              </a:effectLst>
            </a:endParaRPr>
          </a:p>
        </p:txBody>
      </p:sp>
      <p:sp>
        <p:nvSpPr>
          <p:cNvPr id="29699" name="Text Box 3"/>
          <p:cNvSpPr txBox="1">
            <a:spLocks noChangeArrowheads="1"/>
          </p:cNvSpPr>
          <p:nvPr/>
        </p:nvSpPr>
        <p:spPr bwMode="auto">
          <a:xfrm>
            <a:off x="152400" y="1981200"/>
            <a:ext cx="5181600" cy="3785652"/>
          </a:xfrm>
          <a:prstGeom prst="rect">
            <a:avLst/>
          </a:prstGeom>
          <a:noFill/>
          <a:ln w="9525">
            <a:noFill/>
            <a:miter lim="800000"/>
            <a:headEnd/>
            <a:tailEnd/>
          </a:ln>
          <a:effectLst/>
        </p:spPr>
        <p:txBody>
          <a:bodyPr wrap="square">
            <a:spAutoFit/>
          </a:bodyPr>
          <a:lstStyle/>
          <a:p>
            <a:pPr>
              <a:spcBef>
                <a:spcPct val="50000"/>
              </a:spcBef>
            </a:pPr>
            <a:r>
              <a:rPr lang="en-US" sz="2400" b="1" dirty="0">
                <a:solidFill>
                  <a:srgbClr val="C00000"/>
                </a:solidFill>
                <a:effectLst>
                  <a:outerShdw blurRad="38100" dist="38100" dir="2700000" algn="tl">
                    <a:srgbClr val="C0C0C0"/>
                  </a:outerShdw>
                </a:effectLst>
              </a:rPr>
              <a:t>5.  Zimmerman Telegram </a:t>
            </a:r>
            <a:r>
              <a:rPr lang="en-US" sz="2400" b="1" dirty="0">
                <a:effectLst>
                  <a:outerShdw blurRad="38100" dist="38100" dir="2700000" algn="tl">
                    <a:srgbClr val="C0C0C0"/>
                  </a:outerShdw>
                </a:effectLst>
              </a:rPr>
              <a:t>-  </a:t>
            </a:r>
            <a:r>
              <a:rPr lang="en-US" sz="2400" b="1" dirty="0" smtClean="0">
                <a:effectLst>
                  <a:outerShdw blurRad="38100" dist="38100" dir="2700000" algn="tl">
                    <a:srgbClr val="C0C0C0"/>
                  </a:outerShdw>
                </a:effectLst>
              </a:rPr>
              <a:t/>
            </a:r>
            <a:br>
              <a:rPr lang="en-US" sz="2400" b="1" dirty="0" smtClean="0">
                <a:effectLst>
                  <a:outerShdw blurRad="38100" dist="38100" dir="2700000" algn="tl">
                    <a:srgbClr val="C0C0C0"/>
                  </a:outerShdw>
                </a:effectLst>
              </a:rPr>
            </a:br>
            <a:r>
              <a:rPr lang="en-US" sz="2400" b="1" dirty="0" smtClean="0">
                <a:effectLst>
                  <a:outerShdw blurRad="38100" dist="38100" dir="2700000" algn="tl">
                    <a:srgbClr val="C0C0C0"/>
                  </a:outerShdw>
                </a:effectLst>
              </a:rPr>
              <a:t>A </a:t>
            </a:r>
            <a:r>
              <a:rPr lang="en-US" sz="2400" b="1" dirty="0">
                <a:effectLst>
                  <a:outerShdw blurRad="38100" dist="38100" dir="2700000" algn="tl">
                    <a:srgbClr val="C0C0C0"/>
                  </a:outerShdw>
                </a:effectLst>
              </a:rPr>
              <a:t>secret telegram sent by the German foreign minister Arthur Zimmerman to Mexico in 1917 urging Mexico to attack the U.S. if they got involved in WWI.  The telegram was intercepted by  the British and given to President Woodrow Wilson.</a:t>
            </a:r>
            <a:endParaRPr lang="en-US" sz="2400" b="1" dirty="0">
              <a:solidFill>
                <a:schemeClr val="accent2"/>
              </a:solidFill>
              <a:effectLst>
                <a:outerShdw blurRad="38100" dist="38100" dir="2700000" algn="tl">
                  <a:srgbClr val="C0C0C0"/>
                </a:outerShdw>
              </a:effectLst>
            </a:endParaRPr>
          </a:p>
        </p:txBody>
      </p:sp>
      <p:pic>
        <p:nvPicPr>
          <p:cNvPr id="29705" name="Picture 9" descr="wwi3"/>
          <p:cNvPicPr>
            <a:picLocks noChangeAspect="1" noChangeArrowheads="1"/>
          </p:cNvPicPr>
          <p:nvPr/>
        </p:nvPicPr>
        <p:blipFill>
          <a:blip r:embed="rId2" cstate="print"/>
          <a:srcRect/>
          <a:stretch>
            <a:fillRect/>
          </a:stretch>
        </p:blipFill>
        <p:spPr bwMode="auto">
          <a:xfrm>
            <a:off x="5181600" y="1981200"/>
            <a:ext cx="3613150" cy="3427413"/>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additive="base">
                                        <p:cTn id="7" dur="500" fill="hold"/>
                                        <p:tgtEl>
                                          <p:spTgt spid="29698"/>
                                        </p:tgtEl>
                                        <p:attrNameLst>
                                          <p:attrName>ppt_x</p:attrName>
                                        </p:attrNameLst>
                                      </p:cBhvr>
                                      <p:tavLst>
                                        <p:tav tm="0">
                                          <p:val>
                                            <p:strVal val="0-#ppt_w/2"/>
                                          </p:val>
                                        </p:tav>
                                        <p:tav tm="100000">
                                          <p:val>
                                            <p:strVal val="#ppt_x"/>
                                          </p:val>
                                        </p:tav>
                                      </p:tavLst>
                                    </p:anim>
                                    <p:anim calcmode="lin" valueType="num">
                                      <p:cBhvr additive="base">
                                        <p:cTn id="8" dur="500" fill="hold"/>
                                        <p:tgtEl>
                                          <p:spTgt spid="2969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699"/>
                                        </p:tgtEl>
                                        <p:attrNameLst>
                                          <p:attrName>style.visibility</p:attrName>
                                        </p:attrNameLst>
                                      </p:cBhvr>
                                      <p:to>
                                        <p:strVal val="visible"/>
                                      </p:to>
                                    </p:set>
                                    <p:anim calcmode="lin" valueType="num">
                                      <p:cBhvr additive="base">
                                        <p:cTn id="13" dur="500" fill="hold"/>
                                        <p:tgtEl>
                                          <p:spTgt spid="29699"/>
                                        </p:tgtEl>
                                        <p:attrNameLst>
                                          <p:attrName>ppt_x</p:attrName>
                                        </p:attrNameLst>
                                      </p:cBhvr>
                                      <p:tavLst>
                                        <p:tav tm="0">
                                          <p:val>
                                            <p:strVal val="0-#ppt_w/2"/>
                                          </p:val>
                                        </p:tav>
                                        <p:tav tm="100000">
                                          <p:val>
                                            <p:strVal val="#ppt_x"/>
                                          </p:val>
                                        </p:tav>
                                      </p:tavLst>
                                    </p:anim>
                                    <p:anim calcmode="lin" valueType="num">
                                      <p:cBhvr additive="base">
                                        <p:cTn id="14" dur="500" fill="hold"/>
                                        <p:tgtEl>
                                          <p:spTgt spid="2969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29705"/>
                                        </p:tgtEl>
                                        <p:attrNameLst>
                                          <p:attrName>style.visibility</p:attrName>
                                        </p:attrNameLst>
                                      </p:cBhvr>
                                      <p:to>
                                        <p:strVal val="visible"/>
                                      </p:to>
                                    </p:set>
                                    <p:animEffect transition="in" filter="dissolve">
                                      <p:cBhvr>
                                        <p:cTn id="19" dur="500"/>
                                        <p:tgtEl>
                                          <p:spTgt spid="297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69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9"/>
          <p:cNvSpPr txBox="1">
            <a:spLocks noChangeArrowheads="1"/>
          </p:cNvSpPr>
          <p:nvPr/>
        </p:nvSpPr>
        <p:spPr bwMode="auto">
          <a:xfrm>
            <a:off x="0" y="0"/>
            <a:ext cx="7850187" cy="457200"/>
          </a:xfrm>
          <a:prstGeom prst="rect">
            <a:avLst/>
          </a:prstGeom>
          <a:noFill/>
          <a:ln w="9525">
            <a:noFill/>
            <a:miter lim="800000"/>
            <a:headEnd/>
            <a:tailEnd/>
          </a:ln>
        </p:spPr>
        <p:txBody>
          <a:bodyPr>
            <a:spAutoFit/>
          </a:bodyPr>
          <a:lstStyle/>
          <a:p>
            <a:r>
              <a:rPr lang="en-US" sz="2400" b="1" u="sng" dirty="0">
                <a:solidFill>
                  <a:schemeClr val="bg1"/>
                </a:solidFill>
              </a:rPr>
              <a:t>Terms and People</a:t>
            </a:r>
            <a:endParaRPr lang="en-US" sz="2400" b="1" dirty="0">
              <a:solidFill>
                <a:schemeClr val="bg1"/>
              </a:solidFill>
            </a:endParaRPr>
          </a:p>
        </p:txBody>
      </p:sp>
      <p:sp>
        <p:nvSpPr>
          <p:cNvPr id="5123" name="Rectangle 13"/>
          <p:cNvSpPr>
            <a:spLocks noChangeArrowheads="1"/>
          </p:cNvSpPr>
          <p:nvPr/>
        </p:nvSpPr>
        <p:spPr bwMode="auto">
          <a:xfrm>
            <a:off x="0" y="457200"/>
            <a:ext cx="9144000" cy="6948377"/>
          </a:xfrm>
          <a:prstGeom prst="rect">
            <a:avLst/>
          </a:prstGeom>
          <a:noFill/>
          <a:ln w="9525">
            <a:noFill/>
            <a:miter lim="800000"/>
            <a:headEnd/>
            <a:tailEnd/>
          </a:ln>
        </p:spPr>
        <p:txBody>
          <a:bodyPr wrap="square">
            <a:spAutoFit/>
          </a:bodyPr>
          <a:lstStyle/>
          <a:p>
            <a:pPr marL="228600" indent="-228600">
              <a:lnSpc>
                <a:spcPct val="110000"/>
              </a:lnSpc>
              <a:spcAft>
                <a:spcPct val="40000"/>
              </a:spcAft>
              <a:buSzPct val="80000"/>
              <a:buFontTx/>
              <a:buChar char="•"/>
            </a:pPr>
            <a:r>
              <a:rPr lang="en-US" sz="2400" b="1" dirty="0">
                <a:solidFill>
                  <a:srgbClr val="FF0000"/>
                </a:solidFill>
              </a:rPr>
              <a:t>Woodrow Wilson</a:t>
            </a:r>
            <a:r>
              <a:rPr lang="en-US" sz="2400" b="1" dirty="0"/>
              <a:t> –</a:t>
            </a:r>
            <a:r>
              <a:rPr lang="en-US" sz="2400" dirty="0"/>
              <a:t> Progressive Democrat elected President in 1912</a:t>
            </a:r>
            <a:endParaRPr lang="en-US" sz="2400" b="1" dirty="0"/>
          </a:p>
          <a:p>
            <a:pPr marL="228600" indent="-228600">
              <a:lnSpc>
                <a:spcPct val="110000"/>
              </a:lnSpc>
              <a:spcAft>
                <a:spcPct val="40000"/>
              </a:spcAft>
              <a:buSzPct val="80000"/>
              <a:buFontTx/>
              <a:buChar char="•"/>
            </a:pPr>
            <a:r>
              <a:rPr lang="en-US" sz="2400" b="1" dirty="0">
                <a:solidFill>
                  <a:srgbClr val="FF0000"/>
                </a:solidFill>
              </a:rPr>
              <a:t>New Freedom</a:t>
            </a:r>
            <a:r>
              <a:rPr lang="en-US" sz="2400" b="1" dirty="0"/>
              <a:t> –</a:t>
            </a:r>
            <a:r>
              <a:rPr lang="en-US" sz="2400" dirty="0"/>
              <a:t> Wilson’s program to place strict government controls on corporations</a:t>
            </a:r>
          </a:p>
          <a:p>
            <a:pPr marL="228600" indent="-228600">
              <a:lnSpc>
                <a:spcPct val="110000"/>
              </a:lnSpc>
              <a:spcAft>
                <a:spcPct val="40000"/>
              </a:spcAft>
              <a:buSzPct val="80000"/>
              <a:buFontTx/>
              <a:buChar char="•"/>
            </a:pPr>
            <a:r>
              <a:rPr lang="en-US" sz="2400" b="1" dirty="0">
                <a:solidFill>
                  <a:srgbClr val="FF0000"/>
                </a:solidFill>
              </a:rPr>
              <a:t>Sixteenth Amendment</a:t>
            </a:r>
            <a:r>
              <a:rPr lang="en-US" sz="2400" b="1" dirty="0"/>
              <a:t> –</a:t>
            </a:r>
            <a:r>
              <a:rPr lang="en-US" sz="2400" dirty="0"/>
              <a:t> gave Congress the power to impose an income tax</a:t>
            </a:r>
          </a:p>
          <a:p>
            <a:pPr marL="228600" indent="-228600">
              <a:lnSpc>
                <a:spcPct val="110000"/>
              </a:lnSpc>
              <a:spcAft>
                <a:spcPct val="40000"/>
              </a:spcAft>
              <a:buSzPct val="80000"/>
              <a:buFontTx/>
              <a:buChar char="•"/>
            </a:pPr>
            <a:r>
              <a:rPr lang="en-US" sz="2400" b="1" dirty="0">
                <a:solidFill>
                  <a:srgbClr val="FF0000"/>
                </a:solidFill>
              </a:rPr>
              <a:t>Federal Reserve Act</a:t>
            </a:r>
            <a:r>
              <a:rPr lang="en-US" sz="2400" b="1" dirty="0"/>
              <a:t> –</a:t>
            </a:r>
            <a:r>
              <a:rPr lang="en-US" sz="2400" dirty="0"/>
              <a:t> placed the national banks under the control of a Federal Reserve </a:t>
            </a:r>
            <a:r>
              <a:rPr lang="en-US" sz="2400" dirty="0" smtClean="0"/>
              <a:t>Board</a:t>
            </a:r>
          </a:p>
          <a:p>
            <a:pPr marL="228600" indent="-228600">
              <a:lnSpc>
                <a:spcPct val="110000"/>
              </a:lnSpc>
              <a:spcAft>
                <a:spcPct val="40000"/>
              </a:spcAft>
              <a:buSzPct val="80000"/>
              <a:buFontTx/>
              <a:buChar char="•"/>
            </a:pPr>
            <a:r>
              <a:rPr lang="en-US" sz="2400" b="1" dirty="0" smtClean="0">
                <a:solidFill>
                  <a:srgbClr val="FF0000"/>
                </a:solidFill>
              </a:rPr>
              <a:t>Federal Trade Commission</a:t>
            </a:r>
            <a:r>
              <a:rPr lang="en-US" sz="2400" b="1" dirty="0" smtClean="0"/>
              <a:t> –</a:t>
            </a:r>
            <a:r>
              <a:rPr lang="en-US" sz="2400" dirty="0" smtClean="0"/>
              <a:t> group appointed by the President to monitor business practices that might lead to a monopoly</a:t>
            </a:r>
            <a:endParaRPr lang="en-US" sz="2400" b="1" dirty="0" smtClean="0"/>
          </a:p>
          <a:p>
            <a:pPr marL="228600" indent="-228600">
              <a:lnSpc>
                <a:spcPct val="110000"/>
              </a:lnSpc>
              <a:spcAft>
                <a:spcPct val="40000"/>
              </a:spcAft>
              <a:buSzPct val="80000"/>
              <a:buFontTx/>
              <a:buChar char="•"/>
            </a:pPr>
            <a:r>
              <a:rPr lang="en-US" sz="2400" b="1" dirty="0" smtClean="0">
                <a:solidFill>
                  <a:srgbClr val="FF0000"/>
                </a:solidFill>
              </a:rPr>
              <a:t>Clayton Antitrust Act</a:t>
            </a:r>
            <a:r>
              <a:rPr lang="en-US" sz="2400" b="1" dirty="0" smtClean="0"/>
              <a:t> –</a:t>
            </a:r>
            <a:r>
              <a:rPr lang="en-US" sz="2400" dirty="0" smtClean="0"/>
              <a:t> strengthened anti-trust laws by spelling out specific practices in which businesses could not engage</a:t>
            </a:r>
          </a:p>
          <a:p>
            <a:pPr marL="228600" indent="-228600">
              <a:lnSpc>
                <a:spcPct val="110000"/>
              </a:lnSpc>
              <a:spcAft>
                <a:spcPct val="40000"/>
              </a:spcAft>
              <a:buSzPct val="80000"/>
              <a:buFontTx/>
              <a:buChar char="•"/>
            </a:pPr>
            <a:endParaRPr lang="en-US" dirty="0"/>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35</TotalTime>
  <Words>744</Words>
  <Application>Microsoft Office PowerPoint</Application>
  <PresentationFormat>On-screen Show (4:3)</PresentationFormat>
  <Paragraphs>53</Paragraphs>
  <Slides>15</Slides>
  <Notes>10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Urban</vt:lpstr>
      <vt:lpstr>Presidency of Woodrow Wilson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Presidency of Woodrow Wilson</dc:title>
  <dc:creator>Alex</dc:creator>
  <cp:lastModifiedBy>Alex</cp:lastModifiedBy>
  <cp:revision>4</cp:revision>
  <dcterms:created xsi:type="dcterms:W3CDTF">2012-03-15T23:07:18Z</dcterms:created>
  <dcterms:modified xsi:type="dcterms:W3CDTF">2012-03-16T00:41:34Z</dcterms:modified>
</cp:coreProperties>
</file>