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5"/>
  </p:notesMasterIdLst>
  <p:handoutMasterIdLst>
    <p:handoutMasterId r:id="rId36"/>
  </p:handoutMasterIdLst>
  <p:sldIdLst>
    <p:sldId id="256" r:id="rId2"/>
    <p:sldId id="262" r:id="rId3"/>
    <p:sldId id="259" r:id="rId4"/>
    <p:sldId id="260" r:id="rId5"/>
    <p:sldId id="258" r:id="rId6"/>
    <p:sldId id="33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321" r:id="rId23"/>
    <p:sldId id="322" r:id="rId24"/>
    <p:sldId id="323" r:id="rId25"/>
    <p:sldId id="279" r:id="rId26"/>
    <p:sldId id="320" r:id="rId27"/>
    <p:sldId id="324" r:id="rId28"/>
    <p:sldId id="280" r:id="rId29"/>
    <p:sldId id="281" r:id="rId30"/>
    <p:sldId id="325" r:id="rId31"/>
    <p:sldId id="282" r:id="rId32"/>
    <p:sldId id="283" r:id="rId33"/>
    <p:sldId id="284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>
        <p:scale>
          <a:sx n="95" d="100"/>
          <a:sy n="95" d="100"/>
        </p:scale>
        <p:origin x="-113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765ED42-EFE3-4842-9781-1B8A6A6633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1028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2BA22F9-9D49-4284-BC22-A4684F3777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2648FF-8BDC-4137-B770-BE87C32CEFE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78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783763-C565-4F10-B87B-0011E571DF58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89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C529C2-CC6C-4A12-8635-E879C76CDDFE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99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918325-3FCF-492F-B145-D45375C9D61D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A24EA0-2B3F-4A3E-BC28-FF3A79F317B6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419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7FB853-416D-4803-8373-EDBFD99C5293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430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ED6CC-32D0-4ADA-B3AD-A364FBD6436B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440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2FF9F2-1863-4065-9F03-34787AD86A0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450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6D57E2-7AB0-46E2-A4E6-4CAD5C55C0BF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460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F842B1-4284-4987-9734-30B91772E377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471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789EC8-7583-498D-BEB2-FFF057067FFC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481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30C9B7-F17C-4146-9D22-8E812512662F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491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9234E7-63C8-4046-854C-1ACAC8D6C5F6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501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28BFA9-3EFB-4E2C-9F37-FA36487ECB50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512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E4620D-A7DD-4FF2-840E-4ED8C8B36DA8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522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C45B3C-C694-4451-9DA9-D3AA9E2C4F9A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532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52A33D-2E66-43EA-B419-7EDA58E3F819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542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7ADE0A-665A-4ADA-9437-305E52F87352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552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593733-6C9F-44ED-9BB2-F1B46DC1D452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563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955A59-3875-41A3-A111-CA4A45623A9D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573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2B6389-4A0E-42E5-AD04-2E4B5C706BE6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583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F32344-79CD-47A9-A097-C9033749DEC9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593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89AFB4-337A-4B30-8FC6-66AEB3513CE0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604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B066B6-17B7-437D-A45F-C98088D60ADE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614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2F450-64E8-412B-A65F-94F33B9C39B6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DD7E81-4EDC-4A27-904C-55E50B57C0FC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634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white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white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15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spcBef>
                <a:spcPct val="0"/>
              </a:spcBef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smtClean="0"/>
            </a:lvl1pPr>
          </a:lstStyle>
          <a:p>
            <a:pPr>
              <a:defRPr/>
            </a:pPr>
            <a:fld id="{1B6CECCD-83AB-4825-A8F9-981913183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D42F3-9545-43C5-BB21-B1FEC8890A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8B172-0B6C-4C84-8034-13FD5F9C19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F4E73-7A9C-49ED-BB02-33169D7EF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8178C-8574-4015-A816-35CB9972CF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33AA1-9632-4D6C-83CC-975502F3D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53F0C-3EF3-4780-9362-EBB15BE9C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E2BDC-9578-4759-BB54-D93B3284D4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20C77-593A-48A9-93AF-E15AD39B4D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49704-A3F1-49A6-B93F-E1FA768B0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348356-953A-47C1-A175-51D9530972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333A5-124A-48F7-8F77-15B3CB0A7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E81E7-9821-4B36-9C05-ECF9736DA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5123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invGray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invGray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invGray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/>
            </a:lvl1pPr>
          </a:lstStyle>
          <a:p>
            <a:pPr>
              <a:defRPr/>
            </a:pPr>
            <a:fld id="{E517A0A8-4A9B-4A65-B1C0-F999B3CBF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6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http://www.wm.edu/about/images/icons/email_icon.gif" TargetMode="External"/><Relationship Id="rId7" Type="http://schemas.openxmlformats.org/officeDocument/2006/relationships/hyperlink" Target="http://www.wm.edu/index.php" TargetMode="External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wm.edu/admission/index.php" TargetMode="External"/><Relationship Id="rId11" Type="http://schemas.openxmlformats.org/officeDocument/2006/relationships/image" Target="../media/image27.jpeg"/><Relationship Id="rId5" Type="http://schemas.openxmlformats.org/officeDocument/2006/relationships/hyperlink" Target="http://www.wm.edu/academics/index.php" TargetMode="External"/><Relationship Id="rId10" Type="http://schemas.openxmlformats.org/officeDocument/2006/relationships/hyperlink" Target="http://images.google.com/imgres?imgurl=http://imagecache2.allposters.com/images/pic/FIP/VA-00113-C~College-of-William-and-Mary-Williamsburg-Virginia-Posters.jpg&amp;imgrefurl=https://www.allposters.co.uk/RedirectLocale.asp%3Fdom%3D0%26url%3D%252Fsp.asp%253Fsearch%253D%2526c%253Dc%2526apnum%253D907638%26lang%3D1&amp;h=278&amp;w=400&amp;sz=47&amp;hl=en&amp;start=27&amp;usg=__ykVlqi_gMIiXVOYSGPjCaMEtYV8=&amp;tbnid=r0VJmg89dzaf1M:&amp;tbnh=86&amp;tbnw=124&amp;prev=/images%3Fq%3DCOLLEGE%2BOF%2BWILLIAM%2B%2526%2BMARY%26start%3D20%26gbv%3D2%26ndsp%3D20%26hl%3Den%26sa%3DN" TargetMode="External"/><Relationship Id="rId4" Type="http://schemas.openxmlformats.org/officeDocument/2006/relationships/hyperlink" Target="http://www.wm.edu/about/index.php" TargetMode="External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European State Consolidation in the 17</a:t>
            </a:r>
            <a:r>
              <a:rPr lang="en-US" altLang="en-US" baseline="30000" smtClean="0"/>
              <a:t>th</a:t>
            </a:r>
            <a:r>
              <a:rPr lang="en-US" altLang="en-US" smtClean="0"/>
              <a:t> &amp; 18</a:t>
            </a:r>
            <a:r>
              <a:rPr lang="en-US" altLang="en-US" baseline="30000" smtClean="0"/>
              <a:t>th</a:t>
            </a:r>
            <a:r>
              <a:rPr lang="en-US" altLang="en-US" smtClean="0"/>
              <a:t> Century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 EURO - Chapter 16</a:t>
            </a:r>
          </a:p>
          <a:p>
            <a:pPr eaLnBrk="1" hangingPunct="1"/>
            <a:r>
              <a:rPr lang="en-US" altLang="en-US" smtClean="0"/>
              <a:t>Age of Absolutism &amp; Constitutionalism in Western Europe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17</a:t>
            </a:r>
            <a:r>
              <a:rPr lang="en-US" altLang="en-US" baseline="30000" smtClean="0"/>
              <a:t>th</a:t>
            </a:r>
            <a:r>
              <a:rPr lang="en-US" altLang="en-US" smtClean="0"/>
              <a:t> &amp; 18</a:t>
            </a:r>
            <a:r>
              <a:rPr lang="en-US" altLang="en-US" baseline="30000" smtClean="0"/>
              <a:t>th</a:t>
            </a:r>
            <a:r>
              <a:rPr lang="en-US" altLang="en-US" smtClean="0"/>
              <a:t> Century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b="1" u="sng" smtClean="0"/>
              <a:t>England, France, Austria, Prussia, Russia Established/Maintained: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u="sng" smtClean="0"/>
              <a:t>1</a:t>
            </a:r>
            <a:r>
              <a:rPr lang="en-US" altLang="en-US" smtClean="0"/>
              <a:t>. Strong Monarchies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u="sng" smtClean="0"/>
              <a:t>2.</a:t>
            </a:r>
            <a:r>
              <a:rPr lang="en-US" altLang="en-US" smtClean="0"/>
              <a:t> Standing armies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u="sng" smtClean="0"/>
              <a:t>3</a:t>
            </a:r>
            <a:r>
              <a:rPr lang="en-US" altLang="en-US" smtClean="0"/>
              <a:t>.Efficient tax structures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u="sng" smtClean="0"/>
              <a:t>4</a:t>
            </a:r>
            <a:r>
              <a:rPr lang="en-US" altLang="en-US" smtClean="0"/>
              <a:t>. Large Bureaucracies (appointed govt. officials)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u="sng" smtClean="0"/>
              <a:t>5</a:t>
            </a:r>
            <a:r>
              <a:rPr lang="en-US" altLang="en-US" smtClean="0"/>
              <a:t>. the Loyalty of  their nobility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2 Models of Government Emerged: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b="1" i="1" u="sng" smtClean="0"/>
              <a:t>1. Parliamentary Monarchy:</a:t>
            </a:r>
          </a:p>
          <a:p>
            <a:pPr eaLnBrk="1" hangingPunct="1"/>
            <a:r>
              <a:rPr lang="en-US" altLang="en-US" smtClean="0"/>
              <a:t>England</a:t>
            </a:r>
          </a:p>
          <a:p>
            <a:pPr eaLnBrk="1" hangingPunct="1"/>
            <a:r>
              <a:rPr lang="en-US" altLang="en-US" smtClean="0"/>
              <a:t>Parliament &amp; Monarch work together </a:t>
            </a:r>
          </a:p>
          <a:p>
            <a:pPr eaLnBrk="1" hangingPunct="1"/>
            <a:r>
              <a:rPr lang="en-US" altLang="en-US" smtClean="0"/>
              <a:t>Parliament is summoned by King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b="1" i="1" u="sng" smtClean="0"/>
              <a:t>2.  Political Absolutism:</a:t>
            </a:r>
          </a:p>
          <a:p>
            <a:pPr eaLnBrk="1" hangingPunct="1"/>
            <a:r>
              <a:rPr lang="en-US" altLang="en-US" smtClean="0"/>
              <a:t>France</a:t>
            </a:r>
          </a:p>
          <a:p>
            <a:pPr eaLnBrk="1" hangingPunct="1"/>
            <a:r>
              <a:rPr lang="en-US" altLang="en-US" smtClean="0"/>
              <a:t>Monarch should have unlimited power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 England,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u="sng" smtClean="0"/>
              <a:t>Political model: </a:t>
            </a:r>
            <a:r>
              <a:rPr lang="en-US" altLang="en-US" sz="2800" smtClean="0"/>
              <a:t>Parliamentary Monarchy</a:t>
            </a:r>
          </a:p>
          <a:p>
            <a:pPr eaLnBrk="1" hangingPunct="1"/>
            <a:r>
              <a:rPr lang="en-US" altLang="en-US" sz="2800" smtClean="0"/>
              <a:t>Parliament was dominated by landowners &amp; nobles</a:t>
            </a:r>
          </a:p>
          <a:p>
            <a:pPr eaLnBrk="1" hangingPunct="1"/>
            <a:r>
              <a:rPr lang="en-US" altLang="en-US" sz="2800" smtClean="0"/>
              <a:t>17</a:t>
            </a:r>
            <a:r>
              <a:rPr lang="en-US" altLang="en-US" sz="2800" baseline="30000" smtClean="0"/>
              <a:t>th</a:t>
            </a:r>
            <a:r>
              <a:rPr lang="en-US" altLang="en-US" sz="2800" smtClean="0"/>
              <a:t> &amp; 18</a:t>
            </a:r>
            <a:r>
              <a:rPr lang="en-US" altLang="en-US" sz="2800" baseline="30000" smtClean="0"/>
              <a:t>th</a:t>
            </a:r>
            <a:r>
              <a:rPr lang="en-US" altLang="en-US" sz="2800" smtClean="0"/>
              <a:t> century </a:t>
            </a:r>
            <a:r>
              <a:rPr lang="en-US" altLang="en-US" sz="2800" i="1" smtClean="0"/>
              <a:t>“Age of Aristocracy”</a:t>
            </a:r>
          </a:p>
          <a:p>
            <a:pPr eaLnBrk="1" hangingPunct="1"/>
            <a:endParaRPr lang="en-US" altLang="en-US" sz="2800" smtClean="0"/>
          </a:p>
        </p:txBody>
      </p:sp>
      <p:pic>
        <p:nvPicPr>
          <p:cNvPr id="6148" name="Picture 7" descr="GreatBritain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192338"/>
            <a:ext cx="3810000" cy="36909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u="sng" smtClean="0"/>
              <a:t>1. James I (ruled:1603-1625)</a:t>
            </a:r>
            <a:br>
              <a:rPr lang="en-US" altLang="en-US" u="sng" smtClean="0"/>
            </a:br>
            <a:endParaRPr lang="en-US" alt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Believed in the </a:t>
            </a:r>
            <a:r>
              <a:rPr lang="en-US" altLang="en-US" sz="2800" i="1" smtClean="0"/>
              <a:t>“Divine Right of Kings”</a:t>
            </a:r>
          </a:p>
          <a:p>
            <a:pPr eaLnBrk="1" hangingPunct="1"/>
            <a:r>
              <a:rPr lang="en-US" altLang="en-US" sz="2800" smtClean="0"/>
              <a:t>And Rarely called on Parliament</a:t>
            </a:r>
          </a:p>
        </p:txBody>
      </p:sp>
      <p:pic>
        <p:nvPicPr>
          <p:cNvPr id="7172" name="Picture 7" descr="James_I_of_England_by_Daniel_Mytens_in_1621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1981200"/>
            <a:ext cx="3810000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King James I of England</a:t>
            </a:r>
          </a:p>
        </p:txBody>
      </p:sp>
      <p:sp>
        <p:nvSpPr>
          <p:cNvPr id="819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i="1" smtClean="0"/>
              <a:t>“ Kings are not only God’s lieutenants upon earth, and sit on God’s throne, but even by God himself they are called gods.”</a:t>
            </a:r>
          </a:p>
          <a:p>
            <a:endParaRPr lang="en-US" altLang="en-US" i="1" smtClean="0"/>
          </a:p>
          <a:p>
            <a:r>
              <a:rPr lang="en-US" altLang="en-US" i="1" smtClean="0"/>
              <a:t>- King James I</a:t>
            </a:r>
          </a:p>
        </p:txBody>
      </p:sp>
      <p:pic>
        <p:nvPicPr>
          <p:cNvPr id="8196" name="Picture 7" descr="James_I_of_England_by_Daniel_Mytens_in_16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3886200"/>
            <a:ext cx="2209800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Duke Of Buckingham</a:t>
            </a:r>
          </a:p>
        </p:txBody>
      </p:sp>
      <p:sp>
        <p:nvSpPr>
          <p:cNvPr id="9219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James I’s </a:t>
            </a:r>
            <a:r>
              <a:rPr lang="en-US" altLang="en-US" sz="2800" i="1" smtClean="0"/>
              <a:t>Favorite</a:t>
            </a:r>
            <a:r>
              <a:rPr lang="en-US" altLang="en-US" sz="2800" smtClean="0"/>
              <a:t> noble</a:t>
            </a:r>
          </a:p>
          <a:p>
            <a:pPr eaLnBrk="1" hangingPunct="1"/>
            <a:r>
              <a:rPr lang="en-US" altLang="en-US" sz="2800" smtClean="0"/>
              <a:t>Sold noble titles to highest bidders</a:t>
            </a:r>
          </a:p>
          <a:p>
            <a:pPr eaLnBrk="1" hangingPunct="1"/>
            <a:r>
              <a:rPr lang="en-US" altLang="en-US" sz="2800" smtClean="0"/>
              <a:t>The Nobility was outraged!</a:t>
            </a:r>
          </a:p>
          <a:p>
            <a:pPr eaLnBrk="1" hangingPunct="1"/>
            <a:endParaRPr lang="en-US" altLang="en-US" sz="2800" smtClean="0"/>
          </a:p>
        </p:txBody>
      </p:sp>
      <p:pic>
        <p:nvPicPr>
          <p:cNvPr id="9220" name="Picture 7" descr="85px-GeorgeVilliers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1981200"/>
            <a:ext cx="3733800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James I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Negotiated Peace with Spain in 1604</a:t>
            </a:r>
          </a:p>
          <a:p>
            <a:pPr eaLnBrk="1" hangingPunct="1"/>
            <a:r>
              <a:rPr lang="en-US" altLang="en-US" sz="2800" smtClean="0"/>
              <a:t>Parliament not happy</a:t>
            </a:r>
          </a:p>
          <a:p>
            <a:pPr eaLnBrk="1" hangingPunct="1"/>
            <a:r>
              <a:rPr lang="en-US" altLang="en-US" sz="2800" smtClean="0"/>
              <a:t>1624 England went to war with Spain (again)</a:t>
            </a:r>
          </a:p>
          <a:p>
            <a:pPr eaLnBrk="1" hangingPunct="1"/>
            <a:r>
              <a:rPr lang="en-US" altLang="en-US" sz="2800" smtClean="0"/>
              <a:t>Needed $ for war…</a:t>
            </a:r>
          </a:p>
        </p:txBody>
      </p:sp>
      <p:pic>
        <p:nvPicPr>
          <p:cNvPr id="10244" name="Picture 7" descr="KingJamesI%20DB%20per3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27650" y="1981200"/>
            <a:ext cx="2451100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Charles I ( Ruled 1625-1649)</a:t>
            </a:r>
          </a:p>
        </p:txBody>
      </p:sp>
      <p:sp>
        <p:nvSpPr>
          <p:cNvPr id="1126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 Son of James I - Became King 1625</a:t>
            </a:r>
          </a:p>
          <a:p>
            <a:pPr eaLnBrk="1" hangingPunct="1"/>
            <a:r>
              <a:rPr lang="en-US" altLang="en-US" sz="2800" smtClean="0"/>
              <a:t>Raised taxes without Parliament permission</a:t>
            </a:r>
          </a:p>
          <a:p>
            <a:pPr eaLnBrk="1" hangingPunct="1"/>
            <a:r>
              <a:rPr lang="en-US" altLang="en-US" sz="2800" i="1" u="sng" smtClean="0"/>
              <a:t>“Forced Loan” tax</a:t>
            </a:r>
            <a:r>
              <a:rPr lang="en-US" altLang="en-US" sz="2800" u="sng" smtClean="0"/>
              <a:t> </a:t>
            </a:r>
            <a:r>
              <a:rPr lang="en-US" altLang="en-US" sz="2800" smtClean="0"/>
              <a:t>imposed on English property owners</a:t>
            </a:r>
          </a:p>
          <a:p>
            <a:pPr eaLnBrk="1" hangingPunct="1"/>
            <a:r>
              <a:rPr lang="en-US" altLang="en-US" sz="2800" smtClean="0"/>
              <a:t>Imprisoned those who refused to pay</a:t>
            </a:r>
          </a:p>
        </p:txBody>
      </p:sp>
      <p:pic>
        <p:nvPicPr>
          <p:cNvPr id="11268" name="Picture 7" descr="charles-i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08063" y="1981200"/>
            <a:ext cx="3163887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Parliament’s Response 1628: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Willing to  approve $ for king ONLY if he agreed to the</a:t>
            </a:r>
          </a:p>
          <a:p>
            <a:pPr eaLnBrk="1" hangingPunct="1"/>
            <a:r>
              <a:rPr lang="en-US" altLang="en-US" sz="2400" b="1" i="1" u="sng" smtClean="0"/>
              <a:t>Petition of Right:</a:t>
            </a:r>
          </a:p>
          <a:p>
            <a:pPr eaLnBrk="1" hangingPunct="1"/>
            <a:r>
              <a:rPr lang="en-US" altLang="en-US" sz="2400" smtClean="0"/>
              <a:t>1. No forced loans –</a:t>
            </a:r>
            <a:r>
              <a:rPr lang="en-US" altLang="en-US" sz="2400" i="1" smtClean="0"/>
              <a:t>”without consent by act of Parliament”</a:t>
            </a:r>
            <a:endParaRPr lang="en-US" altLang="en-US" sz="2400" smtClean="0"/>
          </a:p>
          <a:p>
            <a:pPr eaLnBrk="1" hangingPunct="1"/>
            <a:r>
              <a:rPr lang="en-US" altLang="en-US" sz="2400" smtClean="0"/>
              <a:t>2. No imprisonment w/o due cause</a:t>
            </a:r>
          </a:p>
          <a:p>
            <a:pPr eaLnBrk="1" hangingPunct="1"/>
            <a:r>
              <a:rPr lang="en-US" altLang="en-US" sz="2400" smtClean="0"/>
              <a:t>3. No quartering of troops in private homes</a:t>
            </a:r>
          </a:p>
        </p:txBody>
      </p:sp>
      <p:pic>
        <p:nvPicPr>
          <p:cNvPr id="12292" name="Picture 7" descr="2ct-6a_sm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819400"/>
            <a:ext cx="3810000" cy="17843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King Charles I</a:t>
            </a:r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Agreed to petition…</a:t>
            </a:r>
          </a:p>
          <a:p>
            <a:pPr eaLnBrk="1" hangingPunct="1"/>
            <a:r>
              <a:rPr lang="en-US" altLang="en-US" sz="2800" smtClean="0"/>
              <a:t>But then </a:t>
            </a:r>
            <a:r>
              <a:rPr lang="en-US" altLang="en-US" sz="2800" b="1" smtClean="0"/>
              <a:t>dissolved the Parliament in 1629</a:t>
            </a:r>
          </a:p>
          <a:p>
            <a:pPr eaLnBrk="1" hangingPunct="1">
              <a:buFontTx/>
              <a:buNone/>
            </a:pPr>
            <a:endParaRPr lang="en-US" altLang="en-US" sz="2800" smtClean="0"/>
          </a:p>
        </p:txBody>
      </p:sp>
      <p:pic>
        <p:nvPicPr>
          <p:cNvPr id="13316" name="Picture 7" descr="charlesI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41438" y="1981200"/>
            <a:ext cx="2497137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Short Parliament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King Charles forced to call on Parliament in 1640 (April – May)</a:t>
            </a:r>
          </a:p>
          <a:p>
            <a:pPr eaLnBrk="1" hangingPunct="1"/>
            <a:r>
              <a:rPr lang="en-US" altLang="en-US" sz="2800" smtClean="0"/>
              <a:t>Because he Needed $ for war against Scotland</a:t>
            </a:r>
          </a:p>
        </p:txBody>
      </p:sp>
      <p:pic>
        <p:nvPicPr>
          <p:cNvPr id="14340" name="Picture 7" descr="0200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97438" y="1981200"/>
            <a:ext cx="3311525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Parliament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Refused to give funds until King Charles I addressed a long list of grievances</a:t>
            </a:r>
          </a:p>
          <a:p>
            <a:pPr eaLnBrk="1" hangingPunct="1"/>
            <a:r>
              <a:rPr lang="en-US" altLang="en-US" smtClean="0"/>
              <a:t>As a result…</a:t>
            </a:r>
          </a:p>
          <a:p>
            <a:pPr eaLnBrk="1" hangingPunct="1"/>
            <a:r>
              <a:rPr lang="en-US" altLang="en-US" smtClean="0"/>
              <a:t>King Charles  I dissolved  Parliament </a:t>
            </a:r>
            <a:r>
              <a:rPr lang="en-US" altLang="en-US" i="1" smtClean="0"/>
              <a:t>again!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Long Parliament (1640-1660)</a:t>
            </a: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Scots defeated English (summer 1640)</a:t>
            </a:r>
          </a:p>
          <a:p>
            <a:pPr eaLnBrk="1" hangingPunct="1"/>
            <a:r>
              <a:rPr lang="en-US" altLang="en-US" sz="2800" smtClean="0"/>
              <a:t>King Charles I  was forced to call on Parliament</a:t>
            </a:r>
          </a:p>
          <a:p>
            <a:pPr eaLnBrk="1" hangingPunct="1"/>
            <a:r>
              <a:rPr lang="en-US" altLang="en-US" sz="2800" i="1" smtClean="0"/>
              <a:t>How will members of Parliament react to the king</a:t>
            </a:r>
            <a:r>
              <a:rPr lang="en-US" altLang="en-US" sz="2800" smtClean="0"/>
              <a:t>?</a:t>
            </a:r>
          </a:p>
          <a:p>
            <a:pPr eaLnBrk="1" hangingPunct="1"/>
            <a:endParaRPr lang="en-US" altLang="en-US" sz="2800" smtClean="0"/>
          </a:p>
        </p:txBody>
      </p:sp>
      <p:pic>
        <p:nvPicPr>
          <p:cNvPr id="16388" name="Picture 7" descr="0200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35038" y="1981200"/>
            <a:ext cx="3311525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English Civil War Began When… (1642-1646)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b="1" smtClean="0"/>
              <a:t>Parliament overthrew King Charles I</a:t>
            </a:r>
          </a:p>
          <a:p>
            <a:pPr eaLnBrk="1" hangingPunct="1"/>
            <a:r>
              <a:rPr lang="en-US" altLang="en-US" sz="2800" b="1" u="sng" smtClean="0"/>
              <a:t>King’s Supporters</a:t>
            </a:r>
            <a:r>
              <a:rPr lang="en-US" altLang="en-US" sz="2800" u="sng" smtClean="0"/>
              <a:t> </a:t>
            </a:r>
            <a:r>
              <a:rPr lang="en-US" altLang="en-US" sz="2800" smtClean="0"/>
              <a:t>= </a:t>
            </a:r>
            <a:r>
              <a:rPr lang="en-US" altLang="en-US" sz="2800" i="1" smtClean="0"/>
              <a:t>Cavaliers</a:t>
            </a:r>
          </a:p>
          <a:p>
            <a:pPr eaLnBrk="1" hangingPunct="1"/>
            <a:r>
              <a:rPr lang="en-US" altLang="en-US" sz="2800" b="1" u="sng" smtClean="0"/>
              <a:t>Parliamentary Opposition</a:t>
            </a:r>
            <a:r>
              <a:rPr lang="en-US" altLang="en-US" sz="2800" u="sng" smtClean="0"/>
              <a:t> </a:t>
            </a:r>
            <a:r>
              <a:rPr lang="en-US" altLang="en-US" sz="2800" smtClean="0"/>
              <a:t>= </a:t>
            </a:r>
            <a:r>
              <a:rPr lang="en-US" altLang="en-US" sz="2800" i="1" smtClean="0"/>
              <a:t>roundheads</a:t>
            </a:r>
          </a:p>
        </p:txBody>
      </p:sp>
      <p:pic>
        <p:nvPicPr>
          <p:cNvPr id="17412" name="Picture 7" descr="Gathering%20Clouds,%20ECW%20col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Parliament Victorious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1. Formed an Alliance w/ Scotland to overthrow King Charles I</a:t>
            </a:r>
          </a:p>
          <a:p>
            <a:pPr eaLnBrk="1" hangingPunct="1"/>
            <a:r>
              <a:rPr lang="en-US" altLang="en-US" sz="2800" smtClean="0"/>
              <a:t>2. </a:t>
            </a:r>
            <a:r>
              <a:rPr lang="en-US" altLang="en-US" sz="2800" b="1" smtClean="0"/>
              <a:t>Oliver Cromwell </a:t>
            </a:r>
            <a:r>
              <a:rPr lang="en-US" altLang="en-US" sz="2800" smtClean="0"/>
              <a:t>led Parliament army</a:t>
            </a:r>
          </a:p>
        </p:txBody>
      </p:sp>
      <p:pic>
        <p:nvPicPr>
          <p:cNvPr id="18436" name="Picture 7" descr="HowatCrom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62538" y="1981200"/>
            <a:ext cx="2981325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Charles I Was Defeated!</a:t>
            </a:r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 and Executed  in 1649</a:t>
            </a:r>
          </a:p>
          <a:p>
            <a:pPr algn="ctr" eaLnBrk="1" hangingPunct="1"/>
            <a:r>
              <a:rPr lang="en-US" altLang="en-US" sz="2800" b="1" u="sng" smtClean="0"/>
              <a:t>1619-1660 England became :</a:t>
            </a:r>
          </a:p>
          <a:p>
            <a:pPr eaLnBrk="1" hangingPunct="1"/>
            <a:r>
              <a:rPr lang="en-US" altLang="en-US" sz="2800" smtClean="0"/>
              <a:t>A Puritan Republic</a:t>
            </a:r>
          </a:p>
          <a:p>
            <a:pPr eaLnBrk="1" hangingPunct="1"/>
            <a:r>
              <a:rPr lang="en-US" altLang="en-US" sz="2800" smtClean="0"/>
              <a:t>&lt;- Oliver Cromwell emerged as political ruler / new military dictator</a:t>
            </a:r>
          </a:p>
        </p:txBody>
      </p:sp>
      <p:pic>
        <p:nvPicPr>
          <p:cNvPr id="19460" name="Picture 7" descr="crom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49313" y="1981200"/>
            <a:ext cx="3482975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Oliver Cromwell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Conquered Scotland &amp; Ireland</a:t>
            </a:r>
          </a:p>
          <a:p>
            <a:pPr eaLnBrk="1" hangingPunct="1"/>
            <a:r>
              <a:rPr lang="en-US" altLang="en-US" sz="2800" smtClean="0"/>
              <a:t>Disbanded Parliament</a:t>
            </a:r>
          </a:p>
          <a:p>
            <a:pPr eaLnBrk="1" hangingPunct="1"/>
            <a:r>
              <a:rPr lang="en-US" altLang="en-US" sz="2800" smtClean="0"/>
              <a:t>Proclaimed himself </a:t>
            </a:r>
            <a:r>
              <a:rPr lang="en-US" altLang="en-US" sz="2800" i="1" smtClean="0"/>
              <a:t>“Lord Protector”</a:t>
            </a:r>
          </a:p>
          <a:p>
            <a:pPr eaLnBrk="1" hangingPunct="1"/>
            <a:r>
              <a:rPr lang="en-US" altLang="en-US" sz="2800" smtClean="0"/>
              <a:t>Supported by army</a:t>
            </a:r>
          </a:p>
        </p:txBody>
      </p:sp>
      <p:pic>
        <p:nvPicPr>
          <p:cNvPr id="20484" name="Picture 7" descr="oliver-cromwell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00600" y="1981200"/>
            <a:ext cx="3352800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Oliver Cromwell’s Strict Puritanical Moral Code:</a:t>
            </a:r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u="sng" smtClean="0"/>
              <a:t>Prohibited:</a:t>
            </a:r>
          </a:p>
          <a:p>
            <a:pPr eaLnBrk="1" hangingPunct="1"/>
            <a:r>
              <a:rPr lang="en-US" altLang="en-US" sz="2800" smtClean="0"/>
              <a:t>Dancing, gambling, theatre going, alcohol, sports, freedom of the press</a:t>
            </a:r>
          </a:p>
          <a:p>
            <a:pPr eaLnBrk="1" hangingPunct="1"/>
            <a:r>
              <a:rPr lang="en-US" altLang="en-US" sz="2800" smtClean="0"/>
              <a:t>People disliked Cromwell’s strict, harsh, Puritanical rule </a:t>
            </a:r>
            <a:r>
              <a:rPr lang="en-US" altLang="en-US" sz="2800" smtClean="0">
                <a:sym typeface="Wingdings" pitchFamily="2" charset="2"/>
              </a:rPr>
              <a:t></a:t>
            </a:r>
            <a:endParaRPr lang="en-US" altLang="en-US" sz="2800" smtClean="0"/>
          </a:p>
        </p:txBody>
      </p:sp>
      <p:pic>
        <p:nvPicPr>
          <p:cNvPr id="21508" name="Picture 7" descr="CROM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25513" y="1981200"/>
            <a:ext cx="3328987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Oliver Cromwell died in 1658</a:t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English people restored the monarchy</a:t>
            </a:r>
          </a:p>
          <a:p>
            <a:pPr eaLnBrk="1" hangingPunct="1"/>
            <a:r>
              <a:rPr lang="en-US" altLang="en-US" sz="2800" u="sng" smtClean="0"/>
              <a:t>Charles II became King 1660 </a:t>
            </a:r>
            <a:r>
              <a:rPr lang="en-US" altLang="en-US" sz="2800" smtClean="0"/>
              <a:t>_</a:t>
            </a:r>
            <a:r>
              <a:rPr lang="en-US" altLang="en-US" sz="2800" smtClean="0">
                <a:sym typeface="Wingdings" pitchFamily="2" charset="2"/>
              </a:rPr>
              <a:t></a:t>
            </a:r>
          </a:p>
          <a:p>
            <a:pPr eaLnBrk="1" hangingPunct="1"/>
            <a:r>
              <a:rPr lang="en-US" altLang="en-US" sz="2800" smtClean="0">
                <a:sym typeface="Wingdings" pitchFamily="2" charset="2"/>
              </a:rPr>
              <a:t>His Father was Charles I </a:t>
            </a:r>
            <a:endParaRPr lang="en-US" altLang="en-US" sz="2800" smtClean="0"/>
          </a:p>
        </p:txBody>
      </p:sp>
      <p:pic>
        <p:nvPicPr>
          <p:cNvPr id="22532" name="Picture 7" descr="280px-Charles_II_of_England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53000" y="1524000"/>
            <a:ext cx="3810000" cy="4572000"/>
          </a:xfrm>
          <a:noFill/>
        </p:spPr>
      </p:pic>
      <p:pic>
        <p:nvPicPr>
          <p:cNvPr id="22533" name="Picture 6" descr="http://ts3.mm.bing.net/th?id=I.4528163307455046&amp;pid=1.7&amp;w=118&amp;h=155&amp;c=7&amp;rs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4572000"/>
            <a:ext cx="1524000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King Charles II (ruled: 1660-1685)</a:t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“Stuart Restoration”</a:t>
            </a:r>
          </a:p>
          <a:p>
            <a:pPr eaLnBrk="1" hangingPunct="1"/>
            <a:r>
              <a:rPr lang="en-US" altLang="en-US" sz="2800" smtClean="0"/>
              <a:t>Leaned lessons from past Kings- </a:t>
            </a:r>
            <a:r>
              <a:rPr lang="en-US" altLang="en-US" sz="2800" i="1" smtClean="0"/>
              <a:t>don’t mess with Parliament!</a:t>
            </a:r>
          </a:p>
          <a:p>
            <a:pPr eaLnBrk="1" hangingPunct="1"/>
            <a:r>
              <a:rPr lang="en-US" altLang="en-US" sz="2800" smtClean="0"/>
              <a:t>Tolerant of religious groups,but favored Catholicism</a:t>
            </a:r>
          </a:p>
        </p:txBody>
      </p:sp>
      <p:pic>
        <p:nvPicPr>
          <p:cNvPr id="23556" name="Picture 7" descr="BHC2609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1676400"/>
            <a:ext cx="3581400" cy="4419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 The Popish Plot, 1678</a:t>
            </a:r>
          </a:p>
        </p:txBody>
      </p:sp>
      <p:sp>
        <p:nvSpPr>
          <p:cNvPr id="24579" name="ClipArt Placeholder 2"/>
          <p:cNvSpPr>
            <a:spLocks noGrp="1" noTextEdit="1"/>
          </p:cNvSpPr>
          <p:nvPr>
            <p:ph type="clipArt" sz="half" idx="1"/>
          </p:nvPr>
        </p:nvSpPr>
        <p:spPr/>
      </p:sp>
      <p:sp>
        <p:nvSpPr>
          <p:cNvPr id="24580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mtClean="0"/>
              <a:t>Titus Oates swore before a court…</a:t>
            </a:r>
          </a:p>
          <a:p>
            <a:r>
              <a:rPr lang="en-US" altLang="en-US" smtClean="0"/>
              <a:t>That Jesuits  were planning to kill King Charles II!!</a:t>
            </a:r>
          </a:p>
          <a:p>
            <a:r>
              <a:rPr lang="en-US" altLang="en-US" smtClean="0"/>
              <a:t>And replace him with his </a:t>
            </a:r>
            <a:r>
              <a:rPr lang="en-US" altLang="en-US" i="1" smtClean="0"/>
              <a:t>Catholic </a:t>
            </a:r>
            <a:r>
              <a:rPr lang="en-US" altLang="en-US" smtClean="0"/>
              <a:t>Brother, James !</a:t>
            </a:r>
          </a:p>
        </p:txBody>
      </p:sp>
      <p:pic>
        <p:nvPicPr>
          <p:cNvPr id="24581" name="Picture 4" descr="http://restoration.typepad.com/photos/uncategorized/2008/10/27/popish_plot_playcar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905000"/>
            <a:ext cx="3657600" cy="420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Accusation A Lie, However…</a:t>
            </a:r>
          </a:p>
        </p:txBody>
      </p:sp>
      <p:sp>
        <p:nvSpPr>
          <p:cNvPr id="25603" name="ClipArt Placeholder 2"/>
          <p:cNvSpPr>
            <a:spLocks noGrp="1" noTextEdit="1"/>
          </p:cNvSpPr>
          <p:nvPr>
            <p:ph type="clipArt" sz="half" idx="1"/>
          </p:nvPr>
        </p:nvSpPr>
        <p:spPr/>
      </p:sp>
      <p:sp>
        <p:nvSpPr>
          <p:cNvPr id="2560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mtClean="0"/>
              <a:t>1. Stirred up anti-Catholic sentiments</a:t>
            </a:r>
          </a:p>
          <a:p>
            <a:r>
              <a:rPr lang="en-US" altLang="en-US" smtClean="0"/>
              <a:t>2. Parliament believed Oates</a:t>
            </a:r>
          </a:p>
          <a:p>
            <a:r>
              <a:rPr lang="en-US" altLang="en-US" smtClean="0"/>
              <a:t>3. Innocent people tried &amp; executed for treason</a:t>
            </a:r>
          </a:p>
          <a:p>
            <a:endParaRPr lang="en-US" altLang="en-US" smtClean="0"/>
          </a:p>
        </p:txBody>
      </p:sp>
      <p:pic>
        <p:nvPicPr>
          <p:cNvPr id="25605" name="Picture 2" descr="http://upload.wikimedia.org/wikipedia/commons/c/cf/Popish_Plot_Playcard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905000"/>
            <a:ext cx="36576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As A Result, </a:t>
            </a:r>
          </a:p>
        </p:txBody>
      </p:sp>
      <p:sp>
        <p:nvSpPr>
          <p:cNvPr id="26627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mtClean="0"/>
              <a:t>Catholics were banned from Parliament in1678</a:t>
            </a:r>
          </a:p>
          <a:p>
            <a:r>
              <a:rPr lang="en-US" altLang="en-US" smtClean="0"/>
              <a:t>Ironically, Charles II  converted to Catholicism  on his deathbed (1685)</a:t>
            </a:r>
          </a:p>
        </p:txBody>
      </p:sp>
      <p:pic>
        <p:nvPicPr>
          <p:cNvPr id="26628" name="Picture 2" descr="http://www.vahistorical.org/collecting/kc2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752600"/>
            <a:ext cx="3759200" cy="4419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James II (R. 1685-1688)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Brother of Charles II</a:t>
            </a:r>
          </a:p>
          <a:p>
            <a:pPr eaLnBrk="1" hangingPunct="1"/>
            <a:r>
              <a:rPr lang="en-US" altLang="en-US" sz="2800" u="sng" smtClean="0"/>
              <a:t>Unpopular monarch</a:t>
            </a:r>
          </a:p>
          <a:p>
            <a:pPr eaLnBrk="1" hangingPunct="1"/>
            <a:r>
              <a:rPr lang="en-US" altLang="en-US" sz="2800" smtClean="0"/>
              <a:t>1. Catholic = controversial</a:t>
            </a:r>
          </a:p>
          <a:p>
            <a:pPr eaLnBrk="1" hangingPunct="1"/>
            <a:r>
              <a:rPr lang="en-US" altLang="en-US" sz="2800" i="1" smtClean="0"/>
              <a:t>Why?</a:t>
            </a:r>
          </a:p>
          <a:p>
            <a:pPr eaLnBrk="1" hangingPunct="1"/>
            <a:r>
              <a:rPr lang="en-US" altLang="en-US" sz="2800" smtClean="0"/>
              <a:t>2. Absolute ruler</a:t>
            </a:r>
          </a:p>
          <a:p>
            <a:pPr eaLnBrk="1" hangingPunct="1"/>
            <a:endParaRPr lang="en-US" altLang="en-US" sz="2800" smtClean="0"/>
          </a:p>
        </p:txBody>
      </p:sp>
      <p:pic>
        <p:nvPicPr>
          <p:cNvPr id="27652" name="Picture 7" descr="king_james_II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27600" y="1981200"/>
            <a:ext cx="3249613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James II Repealed the</a:t>
            </a:r>
          </a:p>
        </p:txBody>
      </p:sp>
      <p:sp>
        <p:nvSpPr>
          <p:cNvPr id="28675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u="sng" smtClean="0"/>
              <a:t>Test Act </a:t>
            </a:r>
            <a:r>
              <a:rPr lang="en-US" altLang="en-US" smtClean="0"/>
              <a:t>– required all civil &amp; military officials of the crown to swear an oath against the doctrine of </a:t>
            </a:r>
            <a:r>
              <a:rPr lang="en-US" altLang="en-US" i="1" smtClean="0"/>
              <a:t>Transubstantiation</a:t>
            </a:r>
          </a:p>
        </p:txBody>
      </p:sp>
      <p:sp>
        <p:nvSpPr>
          <p:cNvPr id="28676" name="ClipArt Placeholder 3"/>
          <p:cNvSpPr>
            <a:spLocks noGrp="1" noTextEdit="1"/>
          </p:cNvSpPr>
          <p:nvPr>
            <p:ph type="clipArt" sz="half" idx="2"/>
          </p:nvPr>
        </p:nvSpPr>
        <p:spPr/>
      </p:sp>
      <p:pic>
        <p:nvPicPr>
          <p:cNvPr id="28677" name="Picture 2" descr="http://upload.wikimedia.org/wikipedia/commons/a/ae/James_II_(headshot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981200"/>
            <a:ext cx="3810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Monarch vs. Parliament (again)</a:t>
            </a:r>
          </a:p>
        </p:txBody>
      </p:sp>
      <p:sp>
        <p:nvSpPr>
          <p:cNvPr id="29699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mtClean="0"/>
              <a:t>Parliament was upset, so…</a:t>
            </a:r>
          </a:p>
          <a:p>
            <a:r>
              <a:rPr lang="en-US" altLang="en-US" smtClean="0"/>
              <a:t>James II dissolved Parliament!!</a:t>
            </a:r>
          </a:p>
          <a:p>
            <a:r>
              <a:rPr lang="en-US" altLang="en-US" smtClean="0"/>
              <a:t>Appointed Catholics to high positions  in court, army.</a:t>
            </a:r>
          </a:p>
          <a:p>
            <a:endParaRPr lang="en-US" altLang="en-US" smtClean="0"/>
          </a:p>
        </p:txBody>
      </p:sp>
      <p:sp>
        <p:nvSpPr>
          <p:cNvPr id="29700" name="ClipArt Placeholder 3"/>
          <p:cNvSpPr>
            <a:spLocks noGrp="1" noTextEdit="1"/>
          </p:cNvSpPr>
          <p:nvPr>
            <p:ph type="clipArt" sz="half" idx="2"/>
          </p:nvPr>
        </p:nvSpPr>
        <p:spPr/>
      </p:sp>
      <p:pic>
        <p:nvPicPr>
          <p:cNvPr id="29701" name="Picture 2" descr="http://upload.wikimedia.org/wikipedia/commons/a/ae/James_II_(headshot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838325"/>
            <a:ext cx="22098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7" descr="king_james_I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981200"/>
            <a:ext cx="204311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English People Fed Up With Political Instability</a:t>
            </a:r>
          </a:p>
        </p:txBody>
      </p:sp>
      <p:sp>
        <p:nvSpPr>
          <p:cNvPr id="3072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People wanted James II ‘s  Protestant Daughter Mary to succeed him…</a:t>
            </a:r>
          </a:p>
          <a:p>
            <a:pPr eaLnBrk="1" hangingPunct="1"/>
            <a:r>
              <a:rPr lang="en-US" altLang="en-US" sz="2800" smtClean="0"/>
              <a:t>But then James II HAD A SON…</a:t>
            </a:r>
          </a:p>
          <a:p>
            <a:pPr eaLnBrk="1" hangingPunct="1"/>
            <a:endParaRPr lang="en-US" altLang="en-US" sz="2800" smtClean="0"/>
          </a:p>
        </p:txBody>
      </p:sp>
      <p:pic>
        <p:nvPicPr>
          <p:cNvPr id="30724" name="Picture 7" descr="84823-004-4D10595E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63613" y="1981200"/>
            <a:ext cx="3254375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End of  James II’S Reign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 army was sent to depose him…</a:t>
            </a:r>
          </a:p>
          <a:p>
            <a:pPr eaLnBrk="1" hangingPunct="1"/>
            <a:r>
              <a:rPr lang="en-US" altLang="en-US" smtClean="0"/>
              <a:t>James II forced to flee -to France</a:t>
            </a:r>
          </a:p>
          <a:p>
            <a:pPr eaLnBrk="1" hangingPunct="1"/>
            <a:r>
              <a:rPr lang="en-US" altLang="en-US" b="1" u="sng" smtClean="0"/>
              <a:t>1689 Parliament Proclaimed :</a:t>
            </a:r>
          </a:p>
          <a:p>
            <a:pPr eaLnBrk="1" hangingPunct="1"/>
            <a:r>
              <a:rPr lang="en-US" altLang="en-US" smtClean="0"/>
              <a:t>Mary II &amp; William III King &amp; Queen</a:t>
            </a:r>
          </a:p>
          <a:p>
            <a:pPr eaLnBrk="1" hangingPunct="1"/>
            <a:r>
              <a:rPr lang="en-US" altLang="en-US" b="1" i="1" smtClean="0"/>
              <a:t>“Glorious Revolution” – a bloodless  event.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u="sng" smtClean="0"/>
              <a:t>Parliamentary Monarchy- England</a:t>
            </a:r>
            <a:endParaRPr lang="en-US" altLang="en-US" smtClean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i="1" smtClean="0"/>
              <a:t>Power struggles between King &amp; Parliament 17</a:t>
            </a:r>
            <a:r>
              <a:rPr lang="en-US" altLang="en-US" b="1" i="1" baseline="30000" smtClean="0"/>
              <a:t>TH</a:t>
            </a:r>
            <a:r>
              <a:rPr lang="en-US" altLang="en-US" b="1" i="1" smtClean="0"/>
              <a:t> Century</a:t>
            </a:r>
            <a:r>
              <a:rPr lang="en-US" altLang="en-US" smtClean="0"/>
              <a:t>.</a:t>
            </a:r>
          </a:p>
          <a:p>
            <a:r>
              <a:rPr lang="en-US" altLang="en-US" smtClean="0"/>
              <a:t> 1. James I (1603), Charles I (1625)</a:t>
            </a:r>
          </a:p>
          <a:p>
            <a:r>
              <a:rPr lang="en-US" altLang="en-US" smtClean="0"/>
              <a:t>2. Oliver Cromwell ‘s Puritan Republic (deviation from Monarchy (1619-1660)</a:t>
            </a:r>
          </a:p>
          <a:p>
            <a:r>
              <a:rPr lang="en-US" altLang="en-US" smtClean="0"/>
              <a:t>3. Charles II (1660), James II  (1685)</a:t>
            </a:r>
          </a:p>
          <a:p>
            <a:r>
              <a:rPr lang="en-US" altLang="en-US" smtClean="0"/>
              <a:t>4. “Glorious Revolution” – William &amp; Mary, 1689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William &amp; Mary Established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u="sng" smtClean="0"/>
              <a:t>Bill of Rights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u="sng" smtClean="0"/>
              <a:t>1</a:t>
            </a:r>
            <a:r>
              <a:rPr lang="en-US" altLang="en-US" sz="2400" smtClean="0"/>
              <a:t>. Limited powers of monarchy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/>
              <a:t>2.</a:t>
            </a:r>
            <a:r>
              <a:rPr lang="en-US" altLang="en-US" sz="2400" smtClean="0"/>
              <a:t> Guaranteed civil liberties for privileged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/>
              <a:t>3.</a:t>
            </a:r>
            <a:r>
              <a:rPr lang="en-US" altLang="en-US" sz="2400" smtClean="0"/>
              <a:t> Monarchs subject to law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/>
              <a:t>4.</a:t>
            </a:r>
            <a:r>
              <a:rPr lang="en-US" altLang="en-US" sz="2400" smtClean="0"/>
              <a:t> Monarchs would rule by consent of parliament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smtClean="0"/>
              <a:t>5.</a:t>
            </a:r>
            <a:r>
              <a:rPr lang="en-US" altLang="en-US" sz="2400" smtClean="0"/>
              <a:t> Prohibited Catholics from occupying English Throne</a:t>
            </a:r>
          </a:p>
        </p:txBody>
      </p:sp>
      <p:pic>
        <p:nvPicPr>
          <p:cNvPr id="33796" name="Picture 7" descr="aa%20William%20and%20Mary_Copyright%20Historic%20Royal%20Palaces%2005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1905000"/>
            <a:ext cx="3810000" cy="4038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Making Connections…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i="1" u="sng" smtClean="0"/>
              <a:t>College of William &amp; Mary</a:t>
            </a:r>
            <a:r>
              <a:rPr lang="en-US" altLang="en-US" u="sng" smtClean="0"/>
              <a:t> </a:t>
            </a:r>
          </a:p>
          <a:p>
            <a:pPr eaLnBrk="1" hangingPunct="1"/>
            <a:r>
              <a:rPr lang="en-US" altLang="en-US" smtClean="0"/>
              <a:t>Founded 1693 in Williamsburg, Virginia (U.S.A.)</a:t>
            </a:r>
          </a:p>
          <a:p>
            <a:pPr eaLnBrk="1" hangingPunct="1"/>
            <a:r>
              <a:rPr lang="en-US" altLang="en-US" smtClean="0"/>
              <a:t>Second oldest University in U.S.A</a:t>
            </a:r>
          </a:p>
          <a:p>
            <a:pPr eaLnBrk="1" hangingPunct="1"/>
            <a:r>
              <a:rPr lang="en-US" altLang="en-US" smtClean="0"/>
              <a:t>Educated 3 Future Presidents :Thomas Jefferson, John Tyler &amp; James Monroe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College of William &amp; Mary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>
                <a:latin typeface="Georgia" pitchFamily="18" charset="0"/>
              </a:rPr>
              <a:t> </a:t>
            </a:r>
          </a:p>
          <a:p>
            <a:pPr lvl="1" eaLnBrk="1" fontAlgn="b" hangingPunct="1">
              <a:buFontTx/>
              <a:buChar char="•"/>
            </a:pPr>
            <a:r>
              <a:rPr lang="en-US" altLang="en-US" sz="2400" smtClean="0">
                <a:solidFill>
                  <a:srgbClr val="434343"/>
                </a:solidFill>
                <a:latin typeface="Helvetica" pitchFamily="34" charset="0"/>
                <a:hlinkClick r:id="rId4" tooltip="About William &amp; Mary"/>
              </a:rPr>
              <a:t> </a:t>
            </a:r>
            <a:endParaRPr lang="en-US" altLang="en-US" sz="2400" smtClean="0">
              <a:solidFill>
                <a:srgbClr val="434343"/>
              </a:solidFill>
              <a:latin typeface="Helvetica" pitchFamily="34" charset="0"/>
            </a:endParaRPr>
          </a:p>
          <a:p>
            <a:pPr lvl="1" eaLnBrk="1" fontAlgn="b" hangingPunct="1">
              <a:buFontTx/>
              <a:buChar char="•"/>
            </a:pPr>
            <a:r>
              <a:rPr lang="en-US" altLang="en-US" sz="2400" smtClean="0">
                <a:solidFill>
                  <a:srgbClr val="434343"/>
                </a:solidFill>
                <a:latin typeface="Helvetica" pitchFamily="34" charset="0"/>
                <a:hlinkClick r:id="rId5" tooltip="William &amp; Mary Academics"/>
              </a:rPr>
              <a:t> </a:t>
            </a:r>
            <a:endParaRPr lang="en-US" altLang="en-US" sz="2400" smtClean="0">
              <a:solidFill>
                <a:srgbClr val="434343"/>
              </a:solidFill>
              <a:latin typeface="Helvetica" pitchFamily="34" charset="0"/>
            </a:endParaRPr>
          </a:p>
          <a:p>
            <a:pPr lvl="1" eaLnBrk="1" fontAlgn="b" hangingPunct="1">
              <a:buFontTx/>
              <a:buChar char="•"/>
            </a:pPr>
            <a:r>
              <a:rPr lang="en-US" altLang="en-US" sz="2400" smtClean="0">
                <a:solidFill>
                  <a:srgbClr val="434343"/>
                </a:solidFill>
                <a:latin typeface="Helvetica" pitchFamily="34" charset="0"/>
                <a:hlinkClick r:id="rId6" tooltip="William &amp; Mary Admissions"/>
              </a:rPr>
              <a:t> </a:t>
            </a:r>
            <a:endParaRPr lang="en-US" altLang="en-US" sz="2400" smtClean="0">
              <a:solidFill>
                <a:srgbClr val="434343"/>
              </a:solidFill>
              <a:latin typeface="Helvetica" pitchFamily="34" charset="0"/>
            </a:endParaRPr>
          </a:p>
        </p:txBody>
      </p:sp>
      <p:sp>
        <p:nvSpPr>
          <p:cNvPr id="35844" name="Rectangle 9">
            <a:hlinkClick r:id="rId7" tooltip="William &amp; Mary Home"/>
          </p:cNvPr>
          <p:cNvSpPr>
            <a:spLocks noChangeArrowheads="1"/>
          </p:cNvSpPr>
          <p:nvPr/>
        </p:nvSpPr>
        <p:spPr bwMode="auto">
          <a:xfrm>
            <a:off x="-3376613" y="2008188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35845" name="Rectangle 15"/>
          <p:cNvSpPr>
            <a:spLocks noChangeArrowheads="1"/>
          </p:cNvSpPr>
          <p:nvPr/>
        </p:nvSpPr>
        <p:spPr bwMode="auto">
          <a:xfrm>
            <a:off x="-3376613" y="4484688"/>
            <a:ext cx="9144001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501" tIns="44436" rIns="44436" bIns="44436">
            <a:spAutoFit/>
          </a:bodyPr>
          <a:lstStyle/>
          <a:p>
            <a:pPr fontAlgn="b">
              <a:buFontTx/>
              <a:buChar char="•"/>
            </a:pPr>
            <a:r>
              <a:rPr lang="en-US" altLang="en-US">
                <a:solidFill>
                  <a:srgbClr val="434343"/>
                </a:solidFill>
                <a:latin typeface="Helvetica" pitchFamily="34" charset="0"/>
              </a:rPr>
              <a:t> </a:t>
            </a:r>
          </a:p>
          <a:p>
            <a:pPr eaLnBrk="0" hangingPunct="0"/>
            <a:endParaRPr lang="en-US" altLang="en-US"/>
          </a:p>
        </p:txBody>
      </p:sp>
      <p:pic>
        <p:nvPicPr>
          <p:cNvPr id="35846" name="Picture 7" descr="William &amp; Mary">
            <a:hlinkClick r:id="rId7" tooltip="hom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71600" y="5029200"/>
            <a:ext cx="2011363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17" descr="Banner Image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9" cstate="print"/>
          <a:srcRect/>
          <a:stretch>
            <a:fillRect/>
          </a:stretch>
        </p:blipFill>
        <p:spPr>
          <a:xfrm>
            <a:off x="3810000" y="1752600"/>
            <a:ext cx="4648200" cy="4038600"/>
          </a:xfrm>
          <a:noFill/>
        </p:spPr>
      </p:pic>
      <p:pic>
        <p:nvPicPr>
          <p:cNvPr id="35848" name="Picture 19" descr="VA-00113-C~College-of-William-and-Mary-Williamsburg-Virginia-Posters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43000" y="2286000"/>
            <a:ext cx="2057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8" descr="William &amp; Mary Crest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7200" y="4953000"/>
            <a:ext cx="121126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bbons">
  <a:themeElements>
    <a:clrScheme name="Ribbons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Ribbon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1600"/>
        </a:dk1>
        <a:lt1>
          <a:srgbClr val="669900"/>
        </a:lt1>
        <a:dk2>
          <a:srgbClr val="000000"/>
        </a:dk2>
        <a:lt2>
          <a:srgbClr val="006600"/>
        </a:lt2>
        <a:accent1>
          <a:srgbClr val="336600"/>
        </a:accent1>
        <a:accent2>
          <a:srgbClr val="89BA00"/>
        </a:accent2>
        <a:accent3>
          <a:srgbClr val="B8CAAA"/>
        </a:accent3>
        <a:accent4>
          <a:srgbClr val="001100"/>
        </a:accent4>
        <a:accent5>
          <a:srgbClr val="ADB8AA"/>
        </a:accent5>
        <a:accent6>
          <a:srgbClr val="7CA800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3">
        <a:dk1>
          <a:srgbClr val="000000"/>
        </a:dk1>
        <a:lt1>
          <a:srgbClr val="B2B2B2"/>
        </a:lt1>
        <a:dk2>
          <a:srgbClr val="000000"/>
        </a:dk2>
        <a:lt2>
          <a:srgbClr val="777777"/>
        </a:lt2>
        <a:accent1>
          <a:srgbClr val="CBCBCB"/>
        </a:accent1>
        <a:accent2>
          <a:srgbClr val="969696"/>
        </a:accent2>
        <a:accent3>
          <a:srgbClr val="D5D5D5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333333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4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6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Designs\Ribbons.pot</Template>
  <TotalTime>849</TotalTime>
  <Words>985</Words>
  <Application>Microsoft Office PowerPoint</Application>
  <PresentationFormat>On-screen Show (4:3)</PresentationFormat>
  <Paragraphs>176</Paragraphs>
  <Slides>33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Times New Roman</vt:lpstr>
      <vt:lpstr>Arial</vt:lpstr>
      <vt:lpstr>Wingdings</vt:lpstr>
      <vt:lpstr>Georgia</vt:lpstr>
      <vt:lpstr>Helvetica</vt:lpstr>
      <vt:lpstr>Ribbons</vt:lpstr>
      <vt:lpstr>European State Consolidation in the 17th &amp; 18th Century</vt:lpstr>
      <vt:lpstr>17th &amp; 18th Century</vt:lpstr>
      <vt:lpstr>2 Models of Government Emerged:</vt:lpstr>
      <vt:lpstr>In England,</vt:lpstr>
      <vt:lpstr>1. James I (ruled:1603-1625) </vt:lpstr>
      <vt:lpstr>King James I of England</vt:lpstr>
      <vt:lpstr>The Duke Of Buckingham</vt:lpstr>
      <vt:lpstr>James I</vt:lpstr>
      <vt:lpstr>Charles I ( Ruled 1625-1649)</vt:lpstr>
      <vt:lpstr>Parliament’s Response 1628:</vt:lpstr>
      <vt:lpstr>King Charles I</vt:lpstr>
      <vt:lpstr>The Short Parliament</vt:lpstr>
      <vt:lpstr>Parliament</vt:lpstr>
      <vt:lpstr>Long Parliament (1640-1660)</vt:lpstr>
      <vt:lpstr>English Civil War Began When… (1642-1646)</vt:lpstr>
      <vt:lpstr>Parliament Victorious</vt:lpstr>
      <vt:lpstr>Charles I Was Defeated!</vt:lpstr>
      <vt:lpstr>Oliver Cromwell</vt:lpstr>
      <vt:lpstr>Oliver Cromwell’s Strict Puritanical Moral Code:</vt:lpstr>
      <vt:lpstr>Oliver Cromwell died in 1658 </vt:lpstr>
      <vt:lpstr>King Charles II (ruled: 1660-1685) </vt:lpstr>
      <vt:lpstr> The Popish Plot, 1678</vt:lpstr>
      <vt:lpstr>Accusation A Lie, However…</vt:lpstr>
      <vt:lpstr>As A Result, </vt:lpstr>
      <vt:lpstr>James II (R. 1685-1688)</vt:lpstr>
      <vt:lpstr>James II Repealed the</vt:lpstr>
      <vt:lpstr>Monarch vs. Parliament (again)</vt:lpstr>
      <vt:lpstr>English People Fed Up With Political Instability</vt:lpstr>
      <vt:lpstr>The End of  James II’S Reign</vt:lpstr>
      <vt:lpstr>Parliamentary Monarchy- England</vt:lpstr>
      <vt:lpstr>William &amp; Mary Established</vt:lpstr>
      <vt:lpstr>Making Connections…</vt:lpstr>
      <vt:lpstr>College of William &amp; 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State Consolidation in the 17th &amp; 18th Century</dc:title>
  <dc:creator>Owner</dc:creator>
  <cp:lastModifiedBy>Tokio Marine Management</cp:lastModifiedBy>
  <cp:revision>35</cp:revision>
  <cp:lastPrinted>2015-12-09T16:02:16Z</cp:lastPrinted>
  <dcterms:created xsi:type="dcterms:W3CDTF">2008-10-05T21:52:39Z</dcterms:created>
  <dcterms:modified xsi:type="dcterms:W3CDTF">2015-12-10T00:51:44Z</dcterms:modified>
</cp:coreProperties>
</file>