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3"/>
  </p:notesMasterIdLst>
  <p:handoutMasterIdLst>
    <p:handoutMasterId r:id="rId24"/>
  </p:handoutMasterIdLst>
  <p:sldIdLst>
    <p:sldId id="290" r:id="rId2"/>
    <p:sldId id="296" r:id="rId3"/>
    <p:sldId id="302" r:id="rId4"/>
    <p:sldId id="303" r:id="rId5"/>
    <p:sldId id="304" r:id="rId6"/>
    <p:sldId id="305" r:id="rId7"/>
    <p:sldId id="306" r:id="rId8"/>
    <p:sldId id="307" r:id="rId9"/>
    <p:sldId id="308" r:id="rId10"/>
    <p:sldId id="309" r:id="rId11"/>
    <p:sldId id="310" r:id="rId12"/>
    <p:sldId id="295" r:id="rId13"/>
    <p:sldId id="312" r:id="rId14"/>
    <p:sldId id="313" r:id="rId15"/>
    <p:sldId id="314" r:id="rId16"/>
    <p:sldId id="315" r:id="rId17"/>
    <p:sldId id="316" r:id="rId18"/>
    <p:sldId id="317" r:id="rId19"/>
    <p:sldId id="318" r:id="rId20"/>
    <p:sldId id="319" r:id="rId21"/>
    <p:sldId id="320" r:id="rId22"/>
  </p:sldIdLst>
  <p:sldSz cx="9144000" cy="6858000" type="screen4x3"/>
  <p:notesSz cx="7102475" cy="9388475"/>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85386" autoAdjust="0"/>
  </p:normalViewPr>
  <p:slideViewPr>
    <p:cSldViewPr>
      <p:cViewPr varScale="1">
        <p:scale>
          <a:sx n="58" d="100"/>
          <a:sy n="58" d="100"/>
        </p:scale>
        <p:origin x="-1234"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hdr" sz="quarter"/>
          </p:nvPr>
        </p:nvSpPr>
        <p:spPr bwMode="auto">
          <a:xfrm>
            <a:off x="0" y="0"/>
            <a:ext cx="3078163" cy="469900"/>
          </a:xfrm>
          <a:prstGeom prst="rect">
            <a:avLst/>
          </a:prstGeom>
          <a:noFill/>
          <a:ln w="9525">
            <a:noFill/>
            <a:miter lim="800000"/>
            <a:headEnd/>
            <a:tailEnd/>
          </a:ln>
          <a:effectLst/>
        </p:spPr>
        <p:txBody>
          <a:bodyPr vert="horz" wrap="square" lIns="94832" tIns="47416" rIns="94832" bIns="47416" numCol="1" anchor="t" anchorCtr="0" compatLnSpc="1">
            <a:prstTxWarp prst="textNoShape">
              <a:avLst/>
            </a:prstTxWarp>
          </a:bodyPr>
          <a:lstStyle>
            <a:lvl1pPr defTabSz="947738">
              <a:defRPr sz="1200"/>
            </a:lvl1pPr>
          </a:lstStyle>
          <a:p>
            <a:endParaRPr lang="en-US"/>
          </a:p>
        </p:txBody>
      </p:sp>
      <p:sp>
        <p:nvSpPr>
          <p:cNvPr id="76803" name="Rectangle 3"/>
          <p:cNvSpPr>
            <a:spLocks noGrp="1" noChangeArrowheads="1"/>
          </p:cNvSpPr>
          <p:nvPr>
            <p:ph type="dt" sz="quarter" idx="1"/>
          </p:nvPr>
        </p:nvSpPr>
        <p:spPr bwMode="auto">
          <a:xfrm>
            <a:off x="4024313" y="0"/>
            <a:ext cx="3078162" cy="469900"/>
          </a:xfrm>
          <a:prstGeom prst="rect">
            <a:avLst/>
          </a:prstGeom>
          <a:noFill/>
          <a:ln w="9525">
            <a:noFill/>
            <a:miter lim="800000"/>
            <a:headEnd/>
            <a:tailEnd/>
          </a:ln>
          <a:effectLst/>
        </p:spPr>
        <p:txBody>
          <a:bodyPr vert="horz" wrap="square" lIns="94832" tIns="47416" rIns="94832" bIns="47416" numCol="1" anchor="t" anchorCtr="0" compatLnSpc="1">
            <a:prstTxWarp prst="textNoShape">
              <a:avLst/>
            </a:prstTxWarp>
          </a:bodyPr>
          <a:lstStyle>
            <a:lvl1pPr algn="r" defTabSz="947738">
              <a:defRPr sz="1200"/>
            </a:lvl1pPr>
          </a:lstStyle>
          <a:p>
            <a:endParaRPr lang="en-US"/>
          </a:p>
        </p:txBody>
      </p:sp>
      <p:sp>
        <p:nvSpPr>
          <p:cNvPr id="76804" name="Rectangle 4"/>
          <p:cNvSpPr>
            <a:spLocks noGrp="1" noChangeArrowheads="1"/>
          </p:cNvSpPr>
          <p:nvPr>
            <p:ph type="ftr" sz="quarter" idx="2"/>
          </p:nvPr>
        </p:nvSpPr>
        <p:spPr bwMode="auto">
          <a:xfrm>
            <a:off x="0" y="8918575"/>
            <a:ext cx="3078163" cy="469900"/>
          </a:xfrm>
          <a:prstGeom prst="rect">
            <a:avLst/>
          </a:prstGeom>
          <a:noFill/>
          <a:ln w="9525">
            <a:noFill/>
            <a:miter lim="800000"/>
            <a:headEnd/>
            <a:tailEnd/>
          </a:ln>
          <a:effectLst/>
        </p:spPr>
        <p:txBody>
          <a:bodyPr vert="horz" wrap="square" lIns="94832" tIns="47416" rIns="94832" bIns="47416" numCol="1" anchor="b" anchorCtr="0" compatLnSpc="1">
            <a:prstTxWarp prst="textNoShape">
              <a:avLst/>
            </a:prstTxWarp>
          </a:bodyPr>
          <a:lstStyle>
            <a:lvl1pPr defTabSz="947738">
              <a:defRPr sz="1200"/>
            </a:lvl1pPr>
          </a:lstStyle>
          <a:p>
            <a:endParaRPr lang="en-US"/>
          </a:p>
        </p:txBody>
      </p:sp>
      <p:sp>
        <p:nvSpPr>
          <p:cNvPr id="76805" name="Rectangle 5"/>
          <p:cNvSpPr>
            <a:spLocks noGrp="1" noChangeArrowheads="1"/>
          </p:cNvSpPr>
          <p:nvPr>
            <p:ph type="sldNum" sz="quarter" idx="3"/>
          </p:nvPr>
        </p:nvSpPr>
        <p:spPr bwMode="auto">
          <a:xfrm>
            <a:off x="4024313" y="8918575"/>
            <a:ext cx="3078162" cy="469900"/>
          </a:xfrm>
          <a:prstGeom prst="rect">
            <a:avLst/>
          </a:prstGeom>
          <a:noFill/>
          <a:ln w="9525">
            <a:noFill/>
            <a:miter lim="800000"/>
            <a:headEnd/>
            <a:tailEnd/>
          </a:ln>
          <a:effectLst/>
        </p:spPr>
        <p:txBody>
          <a:bodyPr vert="horz" wrap="square" lIns="94832" tIns="47416" rIns="94832" bIns="47416" numCol="1" anchor="b" anchorCtr="0" compatLnSpc="1">
            <a:prstTxWarp prst="textNoShape">
              <a:avLst/>
            </a:prstTxWarp>
          </a:bodyPr>
          <a:lstStyle>
            <a:lvl1pPr algn="r" defTabSz="947738">
              <a:defRPr sz="1200"/>
            </a:lvl1pPr>
          </a:lstStyle>
          <a:p>
            <a:fld id="{FA8D821C-D38A-48F3-9491-3A4E23BF530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4" name="Rectangle 2"/>
          <p:cNvSpPr>
            <a:spLocks noGrp="1" noChangeArrowheads="1"/>
          </p:cNvSpPr>
          <p:nvPr>
            <p:ph type="hdr" sz="quarter"/>
          </p:nvPr>
        </p:nvSpPr>
        <p:spPr bwMode="auto">
          <a:xfrm>
            <a:off x="0" y="0"/>
            <a:ext cx="3078163" cy="469900"/>
          </a:xfrm>
          <a:prstGeom prst="rect">
            <a:avLst/>
          </a:prstGeom>
          <a:noFill/>
          <a:ln w="9525">
            <a:noFill/>
            <a:miter lim="800000"/>
            <a:headEnd/>
            <a:tailEnd/>
          </a:ln>
          <a:effectLst/>
        </p:spPr>
        <p:txBody>
          <a:bodyPr vert="horz" wrap="square" lIns="94832" tIns="47416" rIns="94832" bIns="47416" numCol="1" anchor="t" anchorCtr="0" compatLnSpc="1">
            <a:prstTxWarp prst="textNoShape">
              <a:avLst/>
            </a:prstTxWarp>
          </a:bodyPr>
          <a:lstStyle>
            <a:lvl1pPr defTabSz="947738">
              <a:defRPr sz="1200"/>
            </a:lvl1pPr>
          </a:lstStyle>
          <a:p>
            <a:endParaRPr lang="en-US"/>
          </a:p>
        </p:txBody>
      </p:sp>
      <p:sp>
        <p:nvSpPr>
          <p:cNvPr id="79875" name="Rectangle 3"/>
          <p:cNvSpPr>
            <a:spLocks noGrp="1" noChangeArrowheads="1"/>
          </p:cNvSpPr>
          <p:nvPr>
            <p:ph type="dt" idx="1"/>
          </p:nvPr>
        </p:nvSpPr>
        <p:spPr bwMode="auto">
          <a:xfrm>
            <a:off x="4022725" y="0"/>
            <a:ext cx="3078163" cy="469900"/>
          </a:xfrm>
          <a:prstGeom prst="rect">
            <a:avLst/>
          </a:prstGeom>
          <a:noFill/>
          <a:ln w="9525">
            <a:noFill/>
            <a:miter lim="800000"/>
            <a:headEnd/>
            <a:tailEnd/>
          </a:ln>
          <a:effectLst/>
        </p:spPr>
        <p:txBody>
          <a:bodyPr vert="horz" wrap="square" lIns="94832" tIns="47416" rIns="94832" bIns="47416" numCol="1" anchor="t" anchorCtr="0" compatLnSpc="1">
            <a:prstTxWarp prst="textNoShape">
              <a:avLst/>
            </a:prstTxWarp>
          </a:bodyPr>
          <a:lstStyle>
            <a:lvl1pPr algn="r" defTabSz="947738">
              <a:defRPr sz="1200"/>
            </a:lvl1pPr>
          </a:lstStyle>
          <a:p>
            <a:endParaRPr lang="en-US"/>
          </a:p>
        </p:txBody>
      </p:sp>
      <p:sp>
        <p:nvSpPr>
          <p:cNvPr id="79876" name="Rectangle 4"/>
          <p:cNvSpPr>
            <a:spLocks noRot="1" noChangeArrowheads="1" noTextEdit="1"/>
          </p:cNvSpPr>
          <p:nvPr>
            <p:ph type="sldImg" idx="2"/>
          </p:nvPr>
        </p:nvSpPr>
        <p:spPr bwMode="auto">
          <a:xfrm>
            <a:off x="1204913" y="703263"/>
            <a:ext cx="4694237" cy="3521075"/>
          </a:xfrm>
          <a:prstGeom prst="rect">
            <a:avLst/>
          </a:prstGeom>
          <a:noFill/>
          <a:ln w="9525">
            <a:solidFill>
              <a:srgbClr val="000000"/>
            </a:solidFill>
            <a:miter lim="800000"/>
            <a:headEnd/>
            <a:tailEnd/>
          </a:ln>
          <a:effectLst/>
        </p:spPr>
      </p:sp>
      <p:sp>
        <p:nvSpPr>
          <p:cNvPr id="79877" name="Rectangle 5"/>
          <p:cNvSpPr>
            <a:spLocks noGrp="1" noChangeArrowheads="1"/>
          </p:cNvSpPr>
          <p:nvPr>
            <p:ph type="body" sz="quarter" idx="3"/>
          </p:nvPr>
        </p:nvSpPr>
        <p:spPr bwMode="auto">
          <a:xfrm>
            <a:off x="709613" y="4460875"/>
            <a:ext cx="5683250" cy="4224338"/>
          </a:xfrm>
          <a:prstGeom prst="rect">
            <a:avLst/>
          </a:prstGeom>
          <a:noFill/>
          <a:ln w="9525">
            <a:noFill/>
            <a:miter lim="800000"/>
            <a:headEnd/>
            <a:tailEnd/>
          </a:ln>
          <a:effectLst/>
        </p:spPr>
        <p:txBody>
          <a:bodyPr vert="horz" wrap="square" lIns="94832" tIns="47416" rIns="94832" bIns="47416"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9878" name="Rectangle 6"/>
          <p:cNvSpPr>
            <a:spLocks noGrp="1" noChangeArrowheads="1"/>
          </p:cNvSpPr>
          <p:nvPr>
            <p:ph type="ftr" sz="quarter" idx="4"/>
          </p:nvPr>
        </p:nvSpPr>
        <p:spPr bwMode="auto">
          <a:xfrm>
            <a:off x="0" y="8916988"/>
            <a:ext cx="3078163" cy="469900"/>
          </a:xfrm>
          <a:prstGeom prst="rect">
            <a:avLst/>
          </a:prstGeom>
          <a:noFill/>
          <a:ln w="9525">
            <a:noFill/>
            <a:miter lim="800000"/>
            <a:headEnd/>
            <a:tailEnd/>
          </a:ln>
          <a:effectLst/>
        </p:spPr>
        <p:txBody>
          <a:bodyPr vert="horz" wrap="square" lIns="94832" tIns="47416" rIns="94832" bIns="47416" numCol="1" anchor="b" anchorCtr="0" compatLnSpc="1">
            <a:prstTxWarp prst="textNoShape">
              <a:avLst/>
            </a:prstTxWarp>
          </a:bodyPr>
          <a:lstStyle>
            <a:lvl1pPr defTabSz="947738">
              <a:defRPr sz="1200"/>
            </a:lvl1pPr>
          </a:lstStyle>
          <a:p>
            <a:endParaRPr lang="en-US"/>
          </a:p>
        </p:txBody>
      </p:sp>
      <p:sp>
        <p:nvSpPr>
          <p:cNvPr id="79879" name="Rectangle 7"/>
          <p:cNvSpPr>
            <a:spLocks noGrp="1" noChangeArrowheads="1"/>
          </p:cNvSpPr>
          <p:nvPr>
            <p:ph type="sldNum" sz="quarter" idx="5"/>
          </p:nvPr>
        </p:nvSpPr>
        <p:spPr bwMode="auto">
          <a:xfrm>
            <a:off x="4022725" y="8916988"/>
            <a:ext cx="3078163" cy="469900"/>
          </a:xfrm>
          <a:prstGeom prst="rect">
            <a:avLst/>
          </a:prstGeom>
          <a:noFill/>
          <a:ln w="9525">
            <a:noFill/>
            <a:miter lim="800000"/>
            <a:headEnd/>
            <a:tailEnd/>
          </a:ln>
          <a:effectLst/>
        </p:spPr>
        <p:txBody>
          <a:bodyPr vert="horz" wrap="square" lIns="94832" tIns="47416" rIns="94832" bIns="47416" numCol="1" anchor="b" anchorCtr="0" compatLnSpc="1">
            <a:prstTxWarp prst="textNoShape">
              <a:avLst/>
            </a:prstTxWarp>
          </a:bodyPr>
          <a:lstStyle>
            <a:lvl1pPr algn="r" defTabSz="947738">
              <a:defRPr sz="1200"/>
            </a:lvl1pPr>
          </a:lstStyle>
          <a:p>
            <a:fld id="{5AFC7F8C-6D09-4147-924B-33984C64F855}"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A06D93-9968-422F-BA80-AD0C9C0EB8E6}" type="slidenum">
              <a:rPr lang="en-US"/>
              <a:pPr/>
              <a:t>2</a:t>
            </a:fld>
            <a:endParaRPr lang="en-US"/>
          </a:p>
        </p:txBody>
      </p:sp>
      <p:sp>
        <p:nvSpPr>
          <p:cNvPr id="80898" name="Rectangle 2"/>
          <p:cNvSpPr>
            <a:spLocks noRot="1" noChangeArrowheads="1" noTextEdit="1"/>
          </p:cNvSpPr>
          <p:nvPr>
            <p:ph type="sldImg"/>
          </p:nvPr>
        </p:nvSpPr>
        <p:spPr>
          <a:ln/>
        </p:spPr>
      </p:sp>
      <p:sp>
        <p:nvSpPr>
          <p:cNvPr id="80899" name="Rectangle 3"/>
          <p:cNvSpPr>
            <a:spLocks noGrp="1" noChangeArrowheads="1"/>
          </p:cNvSpPr>
          <p:nvPr>
            <p:ph type="body" idx="1"/>
          </p:nvPr>
        </p:nvSpPr>
        <p:spPr/>
        <p:txBody>
          <a:bodyPr/>
          <a:lstStyle/>
          <a:p>
            <a:pPr>
              <a:lnSpc>
                <a:spcPct val="80000"/>
              </a:lnSpc>
            </a:pPr>
            <a:endParaRPr lang="en-US" sz="8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DAE1115-723A-4AB8-8991-F4D6B0E90286}" type="slidenum">
              <a:rPr lang="en-US"/>
              <a:pPr/>
              <a:t>3</a:t>
            </a:fld>
            <a:endParaRPr lang="en-US"/>
          </a:p>
        </p:txBody>
      </p:sp>
      <p:sp>
        <p:nvSpPr>
          <p:cNvPr id="94210" name="Rectangle 2"/>
          <p:cNvSpPr>
            <a:spLocks noRot="1" noChangeArrowheads="1" noTextEdit="1"/>
          </p:cNvSpPr>
          <p:nvPr>
            <p:ph type="sldImg"/>
          </p:nvPr>
        </p:nvSpPr>
        <p:spPr>
          <a:ln/>
        </p:spPr>
      </p:sp>
      <p:sp>
        <p:nvSpPr>
          <p:cNvPr id="94211" name="Rectangle 3"/>
          <p:cNvSpPr>
            <a:spLocks noGrp="1" noChangeArrowheads="1"/>
          </p:cNvSpPr>
          <p:nvPr>
            <p:ph type="body" idx="1"/>
          </p:nvPr>
        </p:nvSpPr>
        <p:spPr/>
        <p:txBody>
          <a:bodyPr/>
          <a:lstStyle/>
          <a:p>
            <a:r>
              <a:rPr lang="en-US" sz="1000" b="1" dirty="0"/>
              <a:t>The Indian Wars of 1850-1900</a:t>
            </a:r>
          </a:p>
          <a:p>
            <a:r>
              <a:rPr lang="en-US" sz="1000" b="1" dirty="0"/>
              <a:t>The Sioux wars (1854-90)</a:t>
            </a:r>
            <a:r>
              <a:rPr lang="en-US" sz="1000" dirty="0"/>
              <a:t/>
            </a:r>
            <a:br>
              <a:rPr lang="en-US" sz="1000" dirty="0"/>
            </a:br>
            <a:r>
              <a:rPr lang="en-US" sz="1000" dirty="0"/>
              <a:t>Minnesota 1862: hundreds of settlers massacred in Sioux uprising.</a:t>
            </a:r>
            <a:br>
              <a:rPr lang="en-US" sz="1000" dirty="0"/>
            </a:br>
            <a:r>
              <a:rPr lang="en-US" sz="1000" dirty="0"/>
              <a:t>Wyoming 1868: Red Cloud forces US government to give up three forts.</a:t>
            </a:r>
            <a:br>
              <a:rPr lang="en-US" sz="1000" dirty="0"/>
            </a:br>
            <a:r>
              <a:rPr lang="en-US" sz="1000" dirty="0"/>
              <a:t>Montana 1876: Crazy Horse defeats general George Crook (1829-90) at battle of Rosebud.</a:t>
            </a:r>
            <a:br>
              <a:rPr lang="en-US" sz="1000" dirty="0"/>
            </a:br>
            <a:r>
              <a:rPr lang="en-US" sz="1000" dirty="0"/>
              <a:t>South Dakota 1876: Crazy Horse and Sitting Bull defeat Custer at battle of Little Bighorn.</a:t>
            </a:r>
            <a:br>
              <a:rPr lang="en-US" sz="1000" dirty="0"/>
            </a:br>
            <a:r>
              <a:rPr lang="en-US" sz="1000" dirty="0"/>
              <a:t>North Dakota 1890: soldiers massacre 153 Sioux at Wounded Knee.</a:t>
            </a:r>
            <a:br>
              <a:rPr lang="en-US" sz="1000" dirty="0"/>
            </a:br>
            <a:endParaRPr lang="en-US" sz="1000" dirty="0"/>
          </a:p>
          <a:p>
            <a:r>
              <a:rPr lang="en-US" sz="1000" b="1" dirty="0"/>
              <a:t>The southern plains (1860-79)</a:t>
            </a:r>
            <a:r>
              <a:rPr lang="en-US" sz="1000" dirty="0"/>
              <a:t/>
            </a:r>
            <a:br>
              <a:rPr lang="en-US" sz="1000" dirty="0"/>
            </a:br>
            <a:r>
              <a:rPr lang="en-US" sz="1000" dirty="0"/>
              <a:t>Colorado 1864: US army kill peaceful Cheyenne and Arapaho in Sand Creek massacre.</a:t>
            </a:r>
            <a:br>
              <a:rPr lang="en-US" sz="1000" dirty="0"/>
            </a:br>
            <a:r>
              <a:rPr lang="en-US" sz="1000" dirty="0"/>
              <a:t>Missouri 1874: in Red River War general Sheridan wins campaign after 14 battles.</a:t>
            </a:r>
            <a:br>
              <a:rPr lang="en-US" sz="1000" dirty="0"/>
            </a:br>
            <a:endParaRPr lang="en-US" sz="1000" dirty="0"/>
          </a:p>
          <a:p>
            <a:r>
              <a:rPr lang="en-US" sz="1000" b="1" dirty="0"/>
              <a:t>The Nez Perce War (1877)</a:t>
            </a:r>
            <a:r>
              <a:rPr lang="en-US" sz="1000" dirty="0"/>
              <a:t/>
            </a:r>
            <a:br>
              <a:rPr lang="en-US" sz="1000" dirty="0"/>
            </a:br>
            <a:r>
              <a:rPr lang="en-US" sz="1000" dirty="0"/>
              <a:t>Montana 1877: Chief Joseph leads his people in 1300km retreat while trying to reach Canada.</a:t>
            </a:r>
            <a:br>
              <a:rPr lang="en-US" sz="1000" dirty="0"/>
            </a:br>
            <a:endParaRPr lang="en-US" sz="1000" dirty="0"/>
          </a:p>
          <a:p>
            <a:r>
              <a:rPr lang="en-US" sz="1000" b="1" dirty="0"/>
              <a:t>Navaho conflicts (1846-64)</a:t>
            </a:r>
            <a:r>
              <a:rPr lang="en-US" sz="1000" dirty="0"/>
              <a:t/>
            </a:r>
            <a:br>
              <a:rPr lang="en-US" sz="1000" dirty="0"/>
            </a:br>
            <a:r>
              <a:rPr lang="en-US" sz="1000" dirty="0"/>
              <a:t>Arizona 1863-64: Navaho defeated by troops led by Kit Carson.</a:t>
            </a:r>
            <a:br>
              <a:rPr lang="en-US" sz="1000" dirty="0"/>
            </a:br>
            <a:endParaRPr lang="en-US" sz="1000" dirty="0"/>
          </a:p>
          <a:p>
            <a:r>
              <a:rPr lang="en-US" sz="1000" b="1" dirty="0"/>
              <a:t>Apache warfare (1861-1900)</a:t>
            </a:r>
            <a:r>
              <a:rPr lang="en-US" sz="1000" dirty="0"/>
              <a:t/>
            </a:r>
            <a:br>
              <a:rPr lang="en-US" sz="1000" dirty="0"/>
            </a:br>
            <a:r>
              <a:rPr lang="en-US" sz="1000" dirty="0"/>
              <a:t>Arizona 1886: Apache chief Geronimo leads one of the last major uprisings against US government.</a:t>
            </a:r>
            <a:br>
              <a:rPr lang="en-US" sz="1000" dirty="0"/>
            </a:br>
            <a:endParaRPr lang="en-US" sz="1000" dirty="0"/>
          </a:p>
          <a:p>
            <a:endParaRPr lang="en-US" sz="10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A26672-7E89-402F-A056-0B8E8D53BC51}" type="slidenum">
              <a:rPr lang="en-US"/>
              <a:pPr/>
              <a:t>12</a:t>
            </a:fld>
            <a:endParaRPr lang="en-US"/>
          </a:p>
        </p:txBody>
      </p:sp>
      <p:sp>
        <p:nvSpPr>
          <p:cNvPr id="97282" name="Rectangle 2"/>
          <p:cNvSpPr>
            <a:spLocks noRot="1" noChangeArrowheads="1" noTextEdit="1"/>
          </p:cNvSpPr>
          <p:nvPr>
            <p:ph type="sldImg"/>
          </p:nvPr>
        </p:nvSpPr>
        <p:spPr>
          <a:ln/>
        </p:spPr>
      </p:sp>
      <p:sp>
        <p:nvSpPr>
          <p:cNvPr id="97283" name="Rectangle 3"/>
          <p:cNvSpPr>
            <a:spLocks noGrp="1" noChangeArrowheads="1"/>
          </p:cNvSpPr>
          <p:nvPr>
            <p:ph type="body" idx="1"/>
          </p:nvPr>
        </p:nvSpPr>
        <p:spPr/>
        <p:txBody>
          <a:bodyPr/>
          <a:lstStyle/>
          <a:p>
            <a:pPr>
              <a:lnSpc>
                <a:spcPct val="80000"/>
              </a:lnSpc>
            </a:pPr>
            <a:r>
              <a:rPr lang="en-US" sz="1600" b="1"/>
              <a:t>1990 Census: Official Count of American </a:t>
            </a:r>
            <a:r>
              <a:rPr lang="en-US" sz="1600" b="1" i="1"/>
              <a:t>Indian</a:t>
            </a:r>
            <a:r>
              <a:rPr lang="en-US" sz="1600" b="1"/>
              <a:t> Population</a:t>
            </a:r>
          </a:p>
          <a:p>
            <a:pPr>
              <a:lnSpc>
                <a:spcPct val="80000"/>
              </a:lnSpc>
            </a:pPr>
            <a:r>
              <a:rPr lang="en-US" sz="1600"/>
              <a:t>The 1990 Census counts for 542 federally recognized tribes in the United States. </a:t>
            </a:r>
          </a:p>
          <a:p>
            <a:pPr>
              <a:lnSpc>
                <a:spcPct val="80000"/>
              </a:lnSpc>
            </a:pPr>
            <a:r>
              <a:rPr lang="en-US" sz="1600"/>
              <a:t>The census results show that the 10 American Indian tribes</a:t>
            </a:r>
          </a:p>
          <a:p>
            <a:pPr>
              <a:lnSpc>
                <a:spcPct val="80000"/>
              </a:lnSpc>
            </a:pPr>
            <a:r>
              <a:rPr lang="en-US" sz="1600"/>
              <a:t> with the highest number of individuals who identified with a tribe are: </a:t>
            </a:r>
          </a:p>
          <a:p>
            <a:pPr>
              <a:lnSpc>
                <a:spcPct val="80000"/>
              </a:lnSpc>
            </a:pPr>
            <a:r>
              <a:rPr lang="en-US" sz="1600"/>
              <a:t>Cherokee 308,132</a:t>
            </a:r>
            <a:br>
              <a:rPr lang="en-US" sz="1600"/>
            </a:br>
            <a:endParaRPr lang="en-US" sz="1600"/>
          </a:p>
          <a:p>
            <a:pPr>
              <a:lnSpc>
                <a:spcPct val="80000"/>
              </a:lnSpc>
            </a:pPr>
            <a:r>
              <a:rPr lang="en-US" sz="1600"/>
              <a:t>Navajo 219,198</a:t>
            </a:r>
            <a:br>
              <a:rPr lang="en-US" sz="1600"/>
            </a:br>
            <a:r>
              <a:rPr lang="en-US" sz="1600"/>
              <a:t>Chippewa 103,826</a:t>
            </a:r>
            <a:br>
              <a:rPr lang="en-US" sz="1600"/>
            </a:br>
            <a:r>
              <a:rPr lang="en-US" sz="1600"/>
              <a:t>Sioux 103,255</a:t>
            </a:r>
            <a:br>
              <a:rPr lang="en-US" sz="1600"/>
            </a:br>
            <a:r>
              <a:rPr lang="en-US" sz="1600"/>
              <a:t>Choctaw 82,299</a:t>
            </a:r>
            <a:br>
              <a:rPr lang="en-US" sz="1600"/>
            </a:br>
            <a:r>
              <a:rPr lang="en-US" sz="1600"/>
              <a:t>Pueblo 52,939</a:t>
            </a:r>
            <a:br>
              <a:rPr lang="en-US" sz="1600"/>
            </a:br>
            <a:r>
              <a:rPr lang="en-US" sz="1600"/>
              <a:t>Apache 50,051</a:t>
            </a:r>
            <a:br>
              <a:rPr lang="en-US" sz="1600"/>
            </a:br>
            <a:r>
              <a:rPr lang="en-US" sz="1600"/>
              <a:t>Iroquois 49,038</a:t>
            </a:r>
            <a:br>
              <a:rPr lang="en-US" sz="1600"/>
            </a:br>
            <a:r>
              <a:rPr lang="en-US" sz="1600"/>
              <a:t>Lumbee 48,444</a:t>
            </a:r>
            <a:br>
              <a:rPr lang="en-US" sz="1600"/>
            </a:br>
            <a:r>
              <a:rPr lang="en-US" sz="1600"/>
              <a:t>Creek 43,550</a:t>
            </a:r>
            <a:br>
              <a:rPr lang="en-US" sz="1600"/>
            </a:br>
            <a:endParaRPr lang="en-US" sz="1600"/>
          </a:p>
          <a:p>
            <a:pPr>
              <a:lnSpc>
                <a:spcPct val="80000"/>
              </a:lnSpc>
            </a:pPr>
            <a:r>
              <a:rPr lang="en-US" sz="1600"/>
              <a:t>Cherokees were found in 35 out of 50 states. </a:t>
            </a:r>
          </a:p>
          <a:p>
            <a:pPr>
              <a:lnSpc>
                <a:spcPct val="80000"/>
              </a:lnSpc>
            </a:pPr>
            <a:r>
              <a:rPr lang="en-US" sz="1600"/>
              <a:t>The highest number of Cherokees were found in Oklahoma; the next, California.</a:t>
            </a:r>
          </a:p>
          <a:p>
            <a:pPr>
              <a:lnSpc>
                <a:spcPct val="80000"/>
              </a:lnSpc>
            </a:pPr>
            <a:r>
              <a:rPr lang="en-US" sz="1600"/>
              <a:t/>
            </a:r>
            <a:br>
              <a:rPr lang="en-US" sz="1600"/>
            </a:br>
            <a:endParaRPr lang="en-US" sz="16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78A62CBD-6D61-4859-A02B-83AD42735A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EF160A38-EB6E-4A04-B16B-C077A795D40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F918A8AB-4451-4260-8D85-D933FDAEB100}"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8E5077E0-23D1-4D1D-933E-D63D57C32E5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1FA0AFDD-14F3-4C6D-9F06-B64E1703F356}"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650548-89CA-4AA1-99E6-1967060882E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FF57C4-3624-4D32-ACBE-290B07D6D3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A877BB-2BED-4103-99D2-D761006609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F8324856-EF8C-4982-B21B-D926548FBCD5}"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E9AA605-E3A3-41A6-9985-44A4F20D937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E1BA74-14FC-4245-A6F5-A7A5220F0893}"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66800" y="210185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029200" y="2101850"/>
            <a:ext cx="3810000" cy="4114800"/>
          </a:xfrm>
        </p:spPr>
        <p:txBody>
          <a:bodyPr/>
          <a:lstStyle/>
          <a:p>
            <a:endParaRPr lang="en-US"/>
          </a:p>
        </p:txBody>
      </p:sp>
      <p:sp>
        <p:nvSpPr>
          <p:cNvPr id="5" name="Date Placeholder 4"/>
          <p:cNvSpPr>
            <a:spLocks noGrp="1"/>
          </p:cNvSpPr>
          <p:nvPr>
            <p:ph type="dt" sz="half" idx="10"/>
          </p:nvPr>
        </p:nvSpPr>
        <p:spPr>
          <a:xfrm>
            <a:off x="1066800" y="6413500"/>
            <a:ext cx="1905000" cy="457200"/>
          </a:xfrm>
        </p:spPr>
        <p:txBody>
          <a:bodyPr/>
          <a:lstStyle>
            <a:lvl1pPr>
              <a:defRPr/>
            </a:lvl1pPr>
          </a:lstStyle>
          <a:p>
            <a:endParaRPr lang="en-GB"/>
          </a:p>
        </p:txBody>
      </p:sp>
      <p:sp>
        <p:nvSpPr>
          <p:cNvPr id="6" name="Footer Placeholder 5"/>
          <p:cNvSpPr>
            <a:spLocks noGrp="1"/>
          </p:cNvSpPr>
          <p:nvPr>
            <p:ph type="ftr" sz="quarter" idx="11"/>
          </p:nvPr>
        </p:nvSpPr>
        <p:spPr>
          <a:xfrm>
            <a:off x="3429000" y="6413500"/>
            <a:ext cx="2895600" cy="457200"/>
          </a:xfrm>
        </p:spPr>
        <p:txBody>
          <a:bodyPr/>
          <a:lstStyle>
            <a:lvl1pPr>
              <a:defRPr/>
            </a:lvl1pPr>
          </a:lstStyle>
          <a:p>
            <a:endParaRPr lang="en-GB"/>
          </a:p>
        </p:txBody>
      </p:sp>
      <p:sp>
        <p:nvSpPr>
          <p:cNvPr id="7" name="Slide Number Placeholder 6"/>
          <p:cNvSpPr>
            <a:spLocks noGrp="1"/>
          </p:cNvSpPr>
          <p:nvPr>
            <p:ph type="sldNum" sz="quarter" idx="12"/>
          </p:nvPr>
        </p:nvSpPr>
        <p:spPr>
          <a:xfrm>
            <a:off x="8229600" y="6413500"/>
            <a:ext cx="914400" cy="457200"/>
          </a:xfrm>
        </p:spPr>
        <p:txBody>
          <a:bodyPr/>
          <a:lstStyle>
            <a:lvl1pPr>
              <a:defRPr/>
            </a:lvl1pPr>
          </a:lstStyle>
          <a:p>
            <a:fld id="{F0AAD568-08CE-4F6B-A12B-5B916D447602}" type="slidenum">
              <a:rPr lang="en-GB"/>
              <a:pPr/>
              <a:t>‹#›</a:t>
            </a:fld>
            <a:endParaRPr lang="en-GB" sz="1400"/>
          </a:p>
        </p:txBody>
      </p:sp>
    </p:spTree>
  </p:cSld>
  <p:clrMapOvr>
    <a:masterClrMapping/>
  </p:clrMapOvr>
  <p:transition spd="slow">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1066800" y="838200"/>
            <a:ext cx="7772400" cy="1143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1066800" y="2101850"/>
            <a:ext cx="3810000" cy="4114800"/>
          </a:xfrm>
        </p:spPr>
        <p:txBody>
          <a:bodyPr/>
          <a:lstStyle/>
          <a:p>
            <a:endParaRPr lang="en-US"/>
          </a:p>
        </p:txBody>
      </p:sp>
      <p:sp>
        <p:nvSpPr>
          <p:cNvPr id="4" name="Text Placeholder 3"/>
          <p:cNvSpPr>
            <a:spLocks noGrp="1"/>
          </p:cNvSpPr>
          <p:nvPr>
            <p:ph type="body" sz="half" idx="2"/>
          </p:nvPr>
        </p:nvSpPr>
        <p:spPr>
          <a:xfrm>
            <a:off x="5029200" y="210185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066800" y="6413500"/>
            <a:ext cx="1905000" cy="457200"/>
          </a:xfrm>
        </p:spPr>
        <p:txBody>
          <a:bodyPr/>
          <a:lstStyle>
            <a:lvl1pPr>
              <a:defRPr/>
            </a:lvl1pPr>
          </a:lstStyle>
          <a:p>
            <a:endParaRPr lang="en-GB"/>
          </a:p>
        </p:txBody>
      </p:sp>
      <p:sp>
        <p:nvSpPr>
          <p:cNvPr id="6" name="Footer Placeholder 5"/>
          <p:cNvSpPr>
            <a:spLocks noGrp="1"/>
          </p:cNvSpPr>
          <p:nvPr>
            <p:ph type="ftr" sz="quarter" idx="11"/>
          </p:nvPr>
        </p:nvSpPr>
        <p:spPr>
          <a:xfrm>
            <a:off x="3429000" y="6413500"/>
            <a:ext cx="2895600" cy="457200"/>
          </a:xfrm>
        </p:spPr>
        <p:txBody>
          <a:bodyPr/>
          <a:lstStyle>
            <a:lvl1pPr>
              <a:defRPr/>
            </a:lvl1pPr>
          </a:lstStyle>
          <a:p>
            <a:endParaRPr lang="en-GB"/>
          </a:p>
        </p:txBody>
      </p:sp>
      <p:sp>
        <p:nvSpPr>
          <p:cNvPr id="7" name="Slide Number Placeholder 6"/>
          <p:cNvSpPr>
            <a:spLocks noGrp="1"/>
          </p:cNvSpPr>
          <p:nvPr>
            <p:ph type="sldNum" sz="quarter" idx="12"/>
          </p:nvPr>
        </p:nvSpPr>
        <p:spPr>
          <a:xfrm>
            <a:off x="8229600" y="6413500"/>
            <a:ext cx="914400" cy="457200"/>
          </a:xfrm>
        </p:spPr>
        <p:txBody>
          <a:bodyPr/>
          <a:lstStyle>
            <a:lvl1pPr>
              <a:defRPr/>
            </a:lvl1pPr>
          </a:lstStyle>
          <a:p>
            <a:fld id="{7FC095AF-5BF3-4F2A-AEEC-A4993E54EC58}" type="slidenum">
              <a:rPr lang="en-GB"/>
              <a:pPr/>
              <a:t>‹#›</a:t>
            </a:fld>
            <a:endParaRPr lang="en-GB" sz="1400"/>
          </a:p>
        </p:txBody>
      </p:sp>
    </p:spTree>
  </p:cSld>
  <p:clrMapOvr>
    <a:masterClrMapping/>
  </p:clrMapOvr>
  <p:transition spd="slow">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EFD85BF6-7B08-4547-BC0A-4E470A136F4B}"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41661C5D-F11F-4F22-B2DB-BBFFFFBCC490}"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audio" Target="../media/audio1.wav"/><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2.wav"/><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audio" Target="../media/audio3.wav"/><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4.wav"/><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3.xml"/><Relationship Id="rId4" Type="http://schemas.openxmlformats.org/officeDocument/2006/relationships/image" Target="http://members.aol.com/circofire/images/crazyhorse.jpg"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audio" Target="../media/audio4.wav"/><Relationship Id="rId1" Type="http://schemas.openxmlformats.org/officeDocument/2006/relationships/slideLayout" Target="../slideLayouts/slideLayout13.xml"/><Relationship Id="rId6" Type="http://schemas.openxmlformats.org/officeDocument/2006/relationships/image" Target="../media/image9.jpeg"/><Relationship Id="rId5" Type="http://schemas.openxmlformats.org/officeDocument/2006/relationships/image" Target="../media/image11.jpe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a:xfrm>
            <a:off x="228600" y="152400"/>
            <a:ext cx="8686800" cy="1143000"/>
          </a:xfrm>
        </p:spPr>
        <p:txBody>
          <a:bodyPr>
            <a:normAutofit fontScale="90000"/>
          </a:bodyPr>
          <a:lstStyle/>
          <a:p>
            <a:r>
              <a:rPr lang="en-US" altLang="en-US" sz="3600" b="1" dirty="0">
                <a:latin typeface="Aharoni" pitchFamily="2" charset="-79"/>
                <a:cs typeface="Aharoni" pitchFamily="2" charset="-79"/>
              </a:rPr>
              <a:t> </a:t>
            </a:r>
            <a:r>
              <a:rPr lang="en-US" altLang="en-US" sz="3600" b="1" dirty="0" smtClean="0">
                <a:latin typeface="Aharoni" pitchFamily="2" charset="-79"/>
                <a:cs typeface="Aharoni" pitchFamily="2" charset="-79"/>
              </a:rPr>
              <a:t>Indian Wars: </a:t>
            </a:r>
            <a:br>
              <a:rPr lang="en-US" altLang="en-US" sz="3600" b="1" dirty="0" smtClean="0">
                <a:latin typeface="Aharoni" pitchFamily="2" charset="-79"/>
                <a:cs typeface="Aharoni" pitchFamily="2" charset="-79"/>
              </a:rPr>
            </a:br>
            <a:r>
              <a:rPr lang="en-US" altLang="en-US" sz="3600" b="1" dirty="0" smtClean="0">
                <a:latin typeface="Aharoni" pitchFamily="2" charset="-79"/>
                <a:cs typeface="Aharoni" pitchFamily="2" charset="-79"/>
              </a:rPr>
              <a:t>The </a:t>
            </a:r>
            <a:r>
              <a:rPr lang="en-US" altLang="en-US" sz="3600" b="1" dirty="0">
                <a:latin typeface="Aharoni" pitchFamily="2" charset="-79"/>
                <a:cs typeface="Aharoni" pitchFamily="2" charset="-79"/>
              </a:rPr>
              <a:t>Conquest of the Far West</a:t>
            </a:r>
          </a:p>
        </p:txBody>
      </p:sp>
      <p:pic>
        <p:nvPicPr>
          <p:cNvPr id="9" name="Picture 6" descr="C:\My Documents\My Pictures\y9PicsHis\woundedknee.jpg"/>
          <p:cNvPicPr>
            <a:picLocks noChangeAspect="1" noChangeArrowheads="1"/>
          </p:cNvPicPr>
          <p:nvPr/>
        </p:nvPicPr>
        <p:blipFill>
          <a:blip r:embed="rId2" cstate="print"/>
          <a:srcRect/>
          <a:stretch>
            <a:fillRect/>
          </a:stretch>
        </p:blipFill>
        <p:spPr bwMode="auto">
          <a:xfrm>
            <a:off x="381000" y="1295400"/>
            <a:ext cx="4622800" cy="2308225"/>
          </a:xfrm>
          <a:prstGeom prst="rect">
            <a:avLst/>
          </a:prstGeom>
          <a:noFill/>
        </p:spPr>
      </p:pic>
      <p:pic>
        <p:nvPicPr>
          <p:cNvPr id="10" name="Picture 3" descr="NP BLBH"/>
          <p:cNvPicPr>
            <a:picLocks noChangeAspect="1" noChangeArrowheads="1"/>
          </p:cNvPicPr>
          <p:nvPr/>
        </p:nvPicPr>
        <p:blipFill>
          <a:blip r:embed="rId3" cstate="print"/>
          <a:srcRect/>
          <a:stretch>
            <a:fillRect/>
          </a:stretch>
        </p:blipFill>
        <p:spPr bwMode="auto">
          <a:xfrm>
            <a:off x="5105400" y="2895600"/>
            <a:ext cx="3690938" cy="3829050"/>
          </a:xfrm>
          <a:prstGeom prst="rect">
            <a:avLst/>
          </a:prstGeom>
          <a:noFill/>
        </p:spPr>
      </p:pic>
      <p:sp>
        <p:nvSpPr>
          <p:cNvPr id="11" name="TextBox 10"/>
          <p:cNvSpPr txBox="1"/>
          <p:nvPr/>
        </p:nvSpPr>
        <p:spPr>
          <a:xfrm>
            <a:off x="381000" y="3810000"/>
            <a:ext cx="4648200" cy="2862322"/>
          </a:xfrm>
          <a:prstGeom prst="rect">
            <a:avLst/>
          </a:prstGeom>
          <a:noFill/>
        </p:spPr>
        <p:txBody>
          <a:bodyPr wrap="square" rtlCol="0">
            <a:spAutoFit/>
          </a:bodyPr>
          <a:lstStyle/>
          <a:p>
            <a:r>
              <a:rPr lang="en-US" sz="3600" dirty="0" smtClean="0"/>
              <a:t>AIM: What policies did the U.S. Government have towards American Indians after the Civil War?</a:t>
            </a:r>
            <a:endParaRPr lang="en-US" sz="3600" dirty="0"/>
          </a:p>
        </p:txBody>
      </p:sp>
      <p:sp>
        <p:nvSpPr>
          <p:cNvPr id="12" name="Rectangle 11"/>
          <p:cNvSpPr/>
          <p:nvPr/>
        </p:nvSpPr>
        <p:spPr>
          <a:xfrm>
            <a:off x="5257800" y="1219200"/>
            <a:ext cx="3886200" cy="1569660"/>
          </a:xfrm>
          <a:prstGeom prst="rect">
            <a:avLst/>
          </a:prstGeom>
        </p:spPr>
        <p:txBody>
          <a:bodyPr wrap="square">
            <a:spAutoFit/>
          </a:bodyPr>
          <a:lstStyle/>
          <a:p>
            <a:r>
              <a:rPr lang="en-US" dirty="0" smtClean="0"/>
              <a:t>Do Now: What was the previous </a:t>
            </a:r>
            <a:r>
              <a:rPr lang="en-US" dirty="0" smtClean="0"/>
              <a:t>Policy regarding American Indians? Name one.</a:t>
            </a:r>
            <a:endParaRPr lang="en-US" dirty="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out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3" name="Rectangle 1029"/>
          <p:cNvSpPr>
            <a:spLocks noChangeArrowheads="1"/>
          </p:cNvSpPr>
          <p:nvPr/>
        </p:nvSpPr>
        <p:spPr bwMode="auto">
          <a:xfrm>
            <a:off x="1981200" y="304800"/>
            <a:ext cx="5661025" cy="457200"/>
          </a:xfrm>
          <a:prstGeom prst="rect">
            <a:avLst/>
          </a:prstGeom>
          <a:noFill/>
          <a:ln w="9525">
            <a:noFill/>
            <a:miter lim="800000"/>
            <a:headEnd/>
            <a:tailEnd/>
          </a:ln>
          <a:effectLst/>
        </p:spPr>
        <p:txBody>
          <a:bodyPr wrap="none" anchor="ctr">
            <a:spAutoFit/>
          </a:bodyPr>
          <a:lstStyle/>
          <a:p>
            <a:pPr algn="ctr"/>
            <a:r>
              <a:rPr lang="en-US" b="1">
                <a:ea typeface="SimSun" pitchFamily="2" charset="-122"/>
              </a:rPr>
              <a:t>NAMED CAMPAIGNS - INDIAN WARS</a:t>
            </a:r>
            <a:endParaRPr lang="en-US"/>
          </a:p>
        </p:txBody>
      </p:sp>
      <p:graphicFrame>
        <p:nvGraphicFramePr>
          <p:cNvPr id="79033" name="Group 1209"/>
          <p:cNvGraphicFramePr>
            <a:graphicFrameLocks noGrp="1"/>
          </p:cNvGraphicFramePr>
          <p:nvPr/>
        </p:nvGraphicFramePr>
        <p:xfrm>
          <a:off x="1143000" y="1143000"/>
          <a:ext cx="7467600" cy="5399088"/>
        </p:xfrm>
        <a:graphic>
          <a:graphicData uri="http://schemas.openxmlformats.org/drawingml/2006/table">
            <a:tbl>
              <a:tblPr/>
              <a:tblGrid>
                <a:gridCol w="1719263"/>
                <a:gridCol w="5748337"/>
              </a:tblGrid>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Miami</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January 1790-August 1795</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Tippecanoe</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21 September-18 November 1811</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Creeks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27 July 1813-9 August 1814 and February 1836-July 1837</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746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Seminoles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20 November 1817 - 31 October 1818, 28 December 1835 - 14 August 1842 and 15 December 1855 - May 1858</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Black Hawk</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26 April-30 September 1832</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Comanches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1867-1875</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Modocs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1872-1873</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3698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Apaches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1873 and 1885-1886</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Little Big Horn</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1876-1877</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Nez Perces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1877</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Bannocks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1878</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Cheyennes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1878-1879</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58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Utes</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September 1879-November 1880</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r h="260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Pine Ridge</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smtClean="0">
                          <a:ln>
                            <a:noFill/>
                          </a:ln>
                          <a:solidFill>
                            <a:schemeClr val="tx1"/>
                          </a:solidFill>
                          <a:effectLst/>
                          <a:latin typeface="Times New Roman" pitchFamily="18" charset="0"/>
                          <a:ea typeface="SimSun" pitchFamily="2" charset="-122"/>
                          <a:cs typeface="Times New Roman" pitchFamily="18" charset="0"/>
                        </a:rPr>
                        <a:t>November 1890-January 1891</a:t>
                      </a:r>
                    </a:p>
                  </a:txBody>
                  <a:tcPr horzOverflow="overflow">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lnTlToBr>
                      <a:noFill/>
                    </a:lnTlToBr>
                    <a:lnBlToTr>
                      <a:noFill/>
                    </a:lnBlToTr>
                    <a:noFill/>
                  </a:tcPr>
                </a:tc>
              </a:tr>
            </a:tbl>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bigfoot'sband"/>
          <p:cNvPicPr>
            <a:picLocks noChangeAspect="1" noChangeArrowheads="1"/>
          </p:cNvPicPr>
          <p:nvPr/>
        </p:nvPicPr>
        <p:blipFill>
          <a:blip r:embed="rId3" cstate="print"/>
          <a:srcRect/>
          <a:stretch>
            <a:fillRect/>
          </a:stretch>
        </p:blipFill>
        <p:spPr bwMode="auto">
          <a:xfrm>
            <a:off x="0" y="0"/>
            <a:ext cx="9144000" cy="308133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aphicFrame>
        <p:nvGraphicFramePr>
          <p:cNvPr id="6" name="Table 5"/>
          <p:cNvGraphicFramePr>
            <a:graphicFrameLocks noGrp="1"/>
          </p:cNvGraphicFramePr>
          <p:nvPr/>
        </p:nvGraphicFramePr>
        <p:xfrm>
          <a:off x="152400" y="3733800"/>
          <a:ext cx="8839200" cy="1371600"/>
        </p:xfrm>
        <a:graphic>
          <a:graphicData uri="http://schemas.openxmlformats.org/drawingml/2006/table">
            <a:tbl>
              <a:tblPr firstRow="1" bandRow="1">
                <a:tableStyleId>{5C22544A-7EE6-4342-B048-85BDC9FD1C3A}</a:tableStyleId>
              </a:tblPr>
              <a:tblGrid>
                <a:gridCol w="4376692"/>
                <a:gridCol w="4462508"/>
              </a:tblGrid>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solidFill>
                            <a:schemeClr val="tx1"/>
                          </a:solidFill>
                        </a:rPr>
                        <a:t>The Sioux wars (1854-90)</a:t>
                      </a:r>
                      <a:endParaRPr lang="en-US" sz="2400" dirty="0">
                        <a:solidFill>
                          <a:schemeClr val="tx1"/>
                        </a:solidFill>
                      </a:endParaRPr>
                    </a:p>
                  </a:txBody>
                  <a:tcPr/>
                </a:tc>
                <a:tc>
                  <a:txBody>
                    <a:bodyPr/>
                    <a:lstStyle/>
                    <a:p>
                      <a:pPr algn="ctr"/>
                      <a:r>
                        <a:rPr lang="en-US" sz="2400" b="1" dirty="0" smtClean="0">
                          <a:solidFill>
                            <a:schemeClr val="tx1"/>
                          </a:solidFill>
                        </a:rPr>
                        <a:t>The Nez Perce War (1877)</a:t>
                      </a:r>
                      <a:endParaRPr lang="en-US" sz="2400" dirty="0">
                        <a:solidFill>
                          <a:schemeClr val="tx1"/>
                        </a:solidFill>
                      </a:endParaRPr>
                    </a:p>
                  </a:txBody>
                  <a:tcPr/>
                </a:tc>
              </a:tr>
              <a:tr h="3708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t>The Southern Plains (1860-79)</a:t>
                      </a:r>
                      <a:endParaRPr lang="en-US" sz="2400" dirty="0"/>
                    </a:p>
                  </a:txBody>
                  <a:tcPr/>
                </a:tc>
                <a:tc>
                  <a:txBody>
                    <a:bodyPr/>
                    <a:lstStyle/>
                    <a:p>
                      <a:pPr algn="ctr"/>
                      <a:r>
                        <a:rPr lang="en-US" sz="2400" b="1" dirty="0" smtClean="0"/>
                        <a:t>Navaho Conflicts (1846-64)</a:t>
                      </a:r>
                      <a:endParaRPr lang="en-US" sz="2400" dirty="0"/>
                    </a:p>
                  </a:txBody>
                  <a:tcPr/>
                </a:tc>
              </a:tr>
              <a:tr h="37084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dirty="0" smtClean="0"/>
                        <a:t>Apache Warfare (1861-1900)</a:t>
                      </a:r>
                      <a:endParaRPr lang="en-US" sz="1800" dirty="0" smtClean="0"/>
                    </a:p>
                  </a:txBody>
                  <a:tcPr/>
                </a:tc>
                <a:tc hMerge="1">
                  <a:txBody>
                    <a:bodyPr/>
                    <a:lstStyle/>
                    <a:p>
                      <a:endParaRPr lang="en-US" dirty="0"/>
                    </a:p>
                  </a:txBody>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1143000" y="228600"/>
            <a:ext cx="6629400" cy="762000"/>
          </a:xfrm>
          <a:prstGeom prst="rect">
            <a:avLst/>
          </a:prstGeom>
          <a:noFill/>
          <a:ln w="9525">
            <a:noFill/>
            <a:miter lim="800000"/>
            <a:headEnd/>
            <a:tailEnd/>
          </a:ln>
          <a:effectLst/>
        </p:spPr>
        <p:txBody>
          <a:bodyPr>
            <a:spAutoFit/>
          </a:bodyPr>
          <a:lstStyle/>
          <a:p>
            <a:pPr>
              <a:spcBef>
                <a:spcPct val="50000"/>
              </a:spcBef>
            </a:pPr>
            <a:r>
              <a:rPr lang="en-GB" sz="4400" b="1" dirty="0">
                <a:effectLst>
                  <a:outerShdw blurRad="38100" dist="38100" dir="2700000" algn="tl">
                    <a:srgbClr val="000000">
                      <a:alpha val="43137"/>
                    </a:srgbClr>
                  </a:outerShdw>
                </a:effectLst>
                <a:latin typeface="Tempus Sans ITC" pitchFamily="82" charset="0"/>
              </a:rPr>
              <a:t>Battle at the Little Bighorn</a:t>
            </a:r>
          </a:p>
        </p:txBody>
      </p:sp>
      <p:pic>
        <p:nvPicPr>
          <p:cNvPr id="103426" name="Picture 2"/>
          <p:cNvPicPr>
            <a:picLocks noChangeAspect="1" noChangeArrowheads="1"/>
          </p:cNvPicPr>
          <p:nvPr/>
        </p:nvPicPr>
        <p:blipFill>
          <a:blip r:embed="rId2" cstate="print"/>
          <a:srcRect/>
          <a:stretch>
            <a:fillRect/>
          </a:stretch>
        </p:blipFill>
        <p:spPr bwMode="auto">
          <a:xfrm>
            <a:off x="1524000" y="1143000"/>
            <a:ext cx="5991225" cy="5211456"/>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additive="base">
                                        <p:cTn id="7" dur="500" fill="hold"/>
                                        <p:tgtEl>
                                          <p:spTgt spid="2052"/>
                                        </p:tgtEl>
                                        <p:attrNameLst>
                                          <p:attrName>ppt_x</p:attrName>
                                        </p:attrNameLst>
                                      </p:cBhvr>
                                      <p:tavLst>
                                        <p:tav tm="0">
                                          <p:val>
                                            <p:strVal val="0-#ppt_w/2"/>
                                          </p:val>
                                        </p:tav>
                                        <p:tav tm="100000">
                                          <p:val>
                                            <p:strVal val="#ppt_x"/>
                                          </p:val>
                                        </p:tav>
                                      </p:tavLst>
                                    </p:anim>
                                    <p:anim calcmode="lin" valueType="num">
                                      <p:cBhvr additive="base">
                                        <p:cTn id="8"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2"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GB" dirty="0">
                <a:solidFill>
                  <a:schemeClr val="tx1"/>
                </a:solidFill>
              </a:rPr>
              <a:t>The Laramie Agreement</a:t>
            </a:r>
          </a:p>
        </p:txBody>
      </p:sp>
      <p:sp>
        <p:nvSpPr>
          <p:cNvPr id="6147" name="Rectangle 3"/>
          <p:cNvSpPr>
            <a:spLocks noGrp="1" noChangeArrowheads="1"/>
          </p:cNvSpPr>
          <p:nvPr>
            <p:ph type="body" sz="half" idx="1"/>
          </p:nvPr>
        </p:nvSpPr>
        <p:spPr/>
        <p:txBody>
          <a:bodyPr>
            <a:normAutofit lnSpcReduction="10000"/>
          </a:bodyPr>
          <a:lstStyle/>
          <a:p>
            <a:r>
              <a:rPr lang="en-GB" sz="2800" dirty="0">
                <a:cs typeface="Times New Roman" pitchFamily="18" charset="0"/>
              </a:rPr>
              <a:t>In late 1875, </a:t>
            </a:r>
            <a:r>
              <a:rPr lang="en-GB" sz="2800" dirty="0">
                <a:solidFill>
                  <a:srgbClr val="C00000"/>
                </a:solidFill>
                <a:cs typeface="Times New Roman" pitchFamily="18" charset="0"/>
              </a:rPr>
              <a:t>Sioux and Cheyenne </a:t>
            </a:r>
            <a:r>
              <a:rPr lang="en-GB" sz="2800" dirty="0">
                <a:cs typeface="Times New Roman" pitchFamily="18" charset="0"/>
              </a:rPr>
              <a:t>Indians were angered at the whites travelling into their </a:t>
            </a:r>
            <a:r>
              <a:rPr lang="en-GB" sz="2800" b="1" dirty="0">
                <a:solidFill>
                  <a:srgbClr val="C00000"/>
                </a:solidFill>
                <a:cs typeface="Times New Roman" pitchFamily="18" charset="0"/>
              </a:rPr>
              <a:t>sacred lands in the Black Hills</a:t>
            </a:r>
            <a:r>
              <a:rPr lang="en-GB" sz="2800" b="1" dirty="0">
                <a:cs typeface="Times New Roman" pitchFamily="18" charset="0"/>
              </a:rPr>
              <a:t>.</a:t>
            </a:r>
          </a:p>
          <a:p>
            <a:r>
              <a:rPr lang="en-GB" sz="2800" b="1" dirty="0">
                <a:solidFill>
                  <a:srgbClr val="C00000"/>
                </a:solidFill>
                <a:cs typeface="Times New Roman" pitchFamily="18" charset="0"/>
              </a:rPr>
              <a:t>Gold </a:t>
            </a:r>
            <a:r>
              <a:rPr lang="en-GB" sz="2800" b="1" dirty="0">
                <a:cs typeface="Times New Roman" pitchFamily="18" charset="0"/>
              </a:rPr>
              <a:t>had seen many miners entering the sacred land </a:t>
            </a:r>
            <a:r>
              <a:rPr lang="en-GB" sz="2800" b="1" dirty="0"/>
              <a:t> </a:t>
            </a:r>
          </a:p>
        </p:txBody>
      </p:sp>
      <p:pic>
        <p:nvPicPr>
          <p:cNvPr id="6149" name="Picture 5" descr="C:\My Documents\My Pictures\BLBH-Indian.jpg"/>
          <p:cNvPicPr>
            <a:picLocks noChangeAspect="1" noChangeArrowheads="1"/>
          </p:cNvPicPr>
          <p:nvPr/>
        </p:nvPicPr>
        <p:blipFill>
          <a:blip r:embed="rId3" cstate="print"/>
          <a:srcRect/>
          <a:stretch>
            <a:fillRect/>
          </a:stretch>
        </p:blipFill>
        <p:spPr bwMode="auto">
          <a:xfrm>
            <a:off x="4953000" y="2362200"/>
            <a:ext cx="3733800" cy="3124200"/>
          </a:xfrm>
          <a:prstGeom prst="rect">
            <a:avLst/>
          </a:prstGeom>
          <a:noFill/>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0-#ppt_w/2"/>
                                          </p:val>
                                        </p:tav>
                                        <p:tav tm="100000">
                                          <p:val>
                                            <p:strVal val="#ppt_x"/>
                                          </p:val>
                                        </p:tav>
                                      </p:tavLst>
                                    </p:anim>
                                    <p:anim calcmode="lin" valueType="num">
                                      <p:cBhvr additive="base">
                                        <p:cTn id="8" dur="500" fill="hold"/>
                                        <p:tgtEl>
                                          <p:spTgt spid="614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6149"/>
                                        </p:tgtEl>
                                        <p:attrNameLst>
                                          <p:attrName>style.visibility</p:attrName>
                                        </p:attrNameLst>
                                      </p:cBhvr>
                                      <p:to>
                                        <p:strVal val="visible"/>
                                      </p:to>
                                    </p:set>
                                    <p:anim calcmode="lin" valueType="num">
                                      <p:cBhvr additive="base">
                                        <p:cTn id="13" dur="500" fill="hold"/>
                                        <p:tgtEl>
                                          <p:spTgt spid="6149"/>
                                        </p:tgtEl>
                                        <p:attrNameLst>
                                          <p:attrName>ppt_x</p:attrName>
                                        </p:attrNameLst>
                                      </p:cBhvr>
                                      <p:tavLst>
                                        <p:tav tm="0">
                                          <p:val>
                                            <p:strVal val="0-#ppt_w/2"/>
                                          </p:val>
                                        </p:tav>
                                        <p:tav tm="100000">
                                          <p:val>
                                            <p:strVal val="#ppt_x"/>
                                          </p:val>
                                        </p:tav>
                                      </p:tavLst>
                                    </p:anim>
                                    <p:anim calcmode="lin" valueType="num">
                                      <p:cBhvr additive="base">
                                        <p:cTn id="14" dur="500" fill="hold"/>
                                        <p:tgtEl>
                                          <p:spTgt spid="614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47">
                                            <p:txEl>
                                              <p:pRg st="0" end="0"/>
                                            </p:txEl>
                                          </p:spTgt>
                                        </p:tgtEl>
                                        <p:attrNameLst>
                                          <p:attrName>style.visibility</p:attrName>
                                        </p:attrNameLst>
                                      </p:cBhvr>
                                      <p:to>
                                        <p:strVal val="visible"/>
                                      </p:to>
                                    </p:set>
                                    <p:anim calcmode="lin" valueType="num">
                                      <p:cBhvr additive="base">
                                        <p:cTn id="19" dur="500" fill="hold"/>
                                        <p:tgtEl>
                                          <p:spTgt spid="6147">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7">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clap.wav"/>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47">
                                            <p:txEl>
                                              <p:pRg st="1" end="1"/>
                                            </p:txEl>
                                          </p:spTgt>
                                        </p:tgtEl>
                                        <p:attrNameLst>
                                          <p:attrName>style.visibility</p:attrName>
                                        </p:attrNameLst>
                                      </p:cBhvr>
                                      <p:to>
                                        <p:strVal val="visible"/>
                                      </p:to>
                                    </p:set>
                                    <p:anim calcmode="lin" valueType="num">
                                      <p:cBhvr additive="base">
                                        <p:cTn id="25" dur="500" fill="hold"/>
                                        <p:tgtEl>
                                          <p:spTgt spid="6147">
                                            <p:txEl>
                                              <p:pRg st="1" end="1"/>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147">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clap.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6" grpId="0" autoUpdateAnimBg="0"/>
      <p:bldP spid="614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p:txBody>
          <a:bodyPr/>
          <a:lstStyle/>
          <a:p>
            <a:pPr algn="ctr"/>
            <a:r>
              <a:rPr lang="en-GB" dirty="0">
                <a:solidFill>
                  <a:schemeClr val="tx1"/>
                </a:solidFill>
              </a:rPr>
              <a:t>Promises Broken</a:t>
            </a:r>
          </a:p>
        </p:txBody>
      </p:sp>
      <p:sp>
        <p:nvSpPr>
          <p:cNvPr id="1028" name="Rectangle 4"/>
          <p:cNvSpPr>
            <a:spLocks noGrp="1" noChangeArrowheads="1"/>
          </p:cNvSpPr>
          <p:nvPr>
            <p:ph type="body" sz="half" idx="2"/>
          </p:nvPr>
        </p:nvSpPr>
        <p:spPr/>
        <p:txBody>
          <a:bodyPr/>
          <a:lstStyle/>
          <a:p>
            <a:r>
              <a:rPr lang="en-GB" sz="2400" dirty="0">
                <a:cs typeface="Times New Roman" pitchFamily="18" charset="0"/>
              </a:rPr>
              <a:t>The US Government had promised Red Cloud that </a:t>
            </a:r>
            <a:r>
              <a:rPr lang="en-GB" sz="2400" b="1" dirty="0">
                <a:solidFill>
                  <a:schemeClr val="tx1"/>
                </a:solidFill>
                <a:cs typeface="Times New Roman" pitchFamily="18" charset="0"/>
              </a:rPr>
              <a:t>white settlers would not be allowed to settle here</a:t>
            </a:r>
            <a:r>
              <a:rPr lang="en-GB" sz="2400" dirty="0">
                <a:cs typeface="Times New Roman" pitchFamily="18" charset="0"/>
              </a:rPr>
              <a:t>. This was part of the </a:t>
            </a:r>
            <a:r>
              <a:rPr lang="en-GB" sz="2400" b="1" dirty="0">
                <a:solidFill>
                  <a:schemeClr val="tx1"/>
                </a:solidFill>
                <a:cs typeface="Times New Roman" pitchFamily="18" charset="0"/>
              </a:rPr>
              <a:t>Fort Laramie Treaty.</a:t>
            </a:r>
            <a:endParaRPr lang="en-GB" sz="2400" dirty="0">
              <a:solidFill>
                <a:schemeClr val="tx1"/>
              </a:solidFill>
              <a:cs typeface="Times New Roman" pitchFamily="18" charset="0"/>
            </a:endParaRPr>
          </a:p>
          <a:p>
            <a:r>
              <a:rPr lang="en-GB" sz="2400" dirty="0">
                <a:cs typeface="Times New Roman" pitchFamily="18" charset="0"/>
              </a:rPr>
              <a:t>The Sioux gathered with </a:t>
            </a:r>
            <a:r>
              <a:rPr lang="en-GB" sz="2400" b="1" dirty="0">
                <a:solidFill>
                  <a:schemeClr val="tx1"/>
                </a:solidFill>
                <a:cs typeface="Times New Roman" pitchFamily="18" charset="0"/>
              </a:rPr>
              <a:t>Sitting Bull</a:t>
            </a:r>
            <a:r>
              <a:rPr lang="en-GB" sz="2400" dirty="0">
                <a:solidFill>
                  <a:schemeClr val="tx1"/>
                </a:solidFill>
                <a:cs typeface="Times New Roman" pitchFamily="18" charset="0"/>
              </a:rPr>
              <a:t> </a:t>
            </a:r>
            <a:r>
              <a:rPr lang="en-GB" sz="2400" dirty="0">
                <a:cs typeface="Times New Roman" pitchFamily="18" charset="0"/>
              </a:rPr>
              <a:t>to fight for their lands. </a:t>
            </a:r>
          </a:p>
        </p:txBody>
      </p:sp>
      <p:pic>
        <p:nvPicPr>
          <p:cNvPr id="1029" name="Picture 5" descr="C:\WINDOWS\Application Data\Microsoft\Media Catalog\big_horn.jpg"/>
          <p:cNvPicPr>
            <a:picLocks noGrp="1" noChangeAspect="1" noChangeArrowheads="1"/>
          </p:cNvPicPr>
          <p:nvPr>
            <p:ph type="clipArt" sz="half" idx="1"/>
          </p:nvPr>
        </p:nvPicPr>
        <p:blipFill>
          <a:blip r:embed="rId3" cstate="print"/>
          <a:srcRect/>
          <a:stretch>
            <a:fillRect/>
          </a:stretch>
        </p:blipFill>
        <p:spPr>
          <a:xfrm>
            <a:off x="152400" y="2209800"/>
            <a:ext cx="4812632" cy="3657600"/>
          </a:xfrm>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anim calcmode="lin" valueType="num">
                                      <p:cBhvr additive="base">
                                        <p:cTn id="7" dur="500" fill="hold"/>
                                        <p:tgtEl>
                                          <p:spTgt spid="1029"/>
                                        </p:tgtEl>
                                        <p:attrNameLst>
                                          <p:attrName>ppt_x</p:attrName>
                                        </p:attrNameLst>
                                      </p:cBhvr>
                                      <p:tavLst>
                                        <p:tav tm="0">
                                          <p:val>
                                            <p:strVal val="0-#ppt_w/2"/>
                                          </p:val>
                                        </p:tav>
                                        <p:tav tm="100000">
                                          <p:val>
                                            <p:strVal val="#ppt_x"/>
                                          </p:val>
                                        </p:tav>
                                      </p:tavLst>
                                    </p:anim>
                                    <p:anim calcmode="lin" valueType="num">
                                      <p:cBhvr additive="base">
                                        <p:cTn id="8" dur="500" fill="hold"/>
                                        <p:tgtEl>
                                          <p:spTgt spid="102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additive="base">
                                        <p:cTn id="13" dur="500" fill="hold"/>
                                        <p:tgtEl>
                                          <p:spTgt spid="1026"/>
                                        </p:tgtEl>
                                        <p:attrNameLst>
                                          <p:attrName>ppt_x</p:attrName>
                                        </p:attrNameLst>
                                      </p:cBhvr>
                                      <p:tavLst>
                                        <p:tav tm="0">
                                          <p:val>
                                            <p:strVal val="0-#ppt_w/2"/>
                                          </p:val>
                                        </p:tav>
                                        <p:tav tm="100000">
                                          <p:val>
                                            <p:strVal val="#ppt_x"/>
                                          </p:val>
                                        </p:tav>
                                      </p:tavLst>
                                    </p:anim>
                                    <p:anim calcmode="lin" valueType="num">
                                      <p:cBhvr additive="base">
                                        <p:cTn id="14" dur="500" fill="hold"/>
                                        <p:tgtEl>
                                          <p:spTgt spid="102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5" fill="hold" grpId="0" nodeType="clickEffect">
                                  <p:stCondLst>
                                    <p:cond delay="0"/>
                                  </p:stCondLst>
                                  <p:childTnLst>
                                    <p:set>
                                      <p:cBhvr>
                                        <p:cTn id="18" dur="1" fill="hold">
                                          <p:stCondLst>
                                            <p:cond delay="0"/>
                                          </p:stCondLst>
                                        </p:cTn>
                                        <p:tgtEl>
                                          <p:spTgt spid="1028">
                                            <p:txEl>
                                              <p:pRg st="0" end="0"/>
                                            </p:txEl>
                                          </p:spTgt>
                                        </p:tgtEl>
                                        <p:attrNameLst>
                                          <p:attrName>style.visibility</p:attrName>
                                        </p:attrNameLst>
                                      </p:cBhvr>
                                      <p:to>
                                        <p:strVal val="visible"/>
                                      </p:to>
                                    </p:set>
                                    <p:animEffect transition="in" filter="checkerboard(down)">
                                      <p:cBhvr>
                                        <p:cTn id="19" dur="500"/>
                                        <p:tgtEl>
                                          <p:spTgt spid="1028">
                                            <p:txEl>
                                              <p:pRg st="0" end="0"/>
                                            </p:txEl>
                                          </p:spTgt>
                                        </p:tgtEl>
                                      </p:cBhvr>
                                    </p:animEffect>
                                  </p:childTnLst>
                                  <p:subTnLst>
                                    <p:audio>
                                      <p:cMediaNode>
                                        <p:cTn display="0" masterRel="sameClick">
                                          <p:stCondLst>
                                            <p:cond evt="begin" delay="0">
                                              <p:tn val="17"/>
                                            </p:cond>
                                          </p:stCondLst>
                                          <p:endCondLst>
                                            <p:cond evt="onStopAudio" delay="0">
                                              <p:tgtEl>
                                                <p:sldTgt/>
                                              </p:tgtEl>
                                            </p:cond>
                                          </p:endCondLst>
                                        </p:cTn>
                                        <p:tgtEl>
                                          <p:sndTgt r:embed="rId2" name="explode.wav"/>
                                        </p:tgtEl>
                                      </p:cMediaNode>
                                    </p:audio>
                                  </p:subTnLst>
                                </p:cTn>
                              </p:par>
                            </p:childTnLst>
                          </p:cTn>
                        </p:par>
                      </p:childTnLst>
                    </p:cTn>
                  </p:par>
                  <p:par>
                    <p:cTn id="20" fill="hold">
                      <p:stCondLst>
                        <p:cond delay="indefinite"/>
                      </p:stCondLst>
                      <p:childTnLst>
                        <p:par>
                          <p:cTn id="21" fill="hold">
                            <p:stCondLst>
                              <p:cond delay="0"/>
                            </p:stCondLst>
                            <p:childTnLst>
                              <p:par>
                                <p:cTn id="22" presetID="5" presetClass="entr" presetSubtype="5" fill="hold" grpId="0" nodeType="clickEffect">
                                  <p:stCondLst>
                                    <p:cond delay="0"/>
                                  </p:stCondLst>
                                  <p:childTnLst>
                                    <p:set>
                                      <p:cBhvr>
                                        <p:cTn id="23" dur="1" fill="hold">
                                          <p:stCondLst>
                                            <p:cond delay="0"/>
                                          </p:stCondLst>
                                        </p:cTn>
                                        <p:tgtEl>
                                          <p:spTgt spid="1028">
                                            <p:txEl>
                                              <p:pRg st="1" end="1"/>
                                            </p:txEl>
                                          </p:spTgt>
                                        </p:tgtEl>
                                        <p:attrNameLst>
                                          <p:attrName>style.visibility</p:attrName>
                                        </p:attrNameLst>
                                      </p:cBhvr>
                                      <p:to>
                                        <p:strVal val="visible"/>
                                      </p:to>
                                    </p:set>
                                    <p:animEffect transition="in" filter="checkerboard(down)">
                                      <p:cBhvr>
                                        <p:cTn id="24" dur="500"/>
                                        <p:tgtEl>
                                          <p:spTgt spid="1028">
                                            <p:txEl>
                                              <p:pRg st="1" end="1"/>
                                            </p:txEl>
                                          </p:spTgt>
                                        </p:tgtEl>
                                      </p:cBhvr>
                                    </p:animEffect>
                                  </p:childTnLst>
                                  <p:subTnLst>
                                    <p:audio>
                                      <p:cMediaNode>
                                        <p:cTn display="0" masterRel="sameClick">
                                          <p:stCondLst>
                                            <p:cond evt="begin" delay="0">
                                              <p:tn val="22"/>
                                            </p:cond>
                                          </p:stCondLst>
                                          <p:endCondLst>
                                            <p:cond evt="onStopAudio" delay="0">
                                              <p:tgtEl>
                                                <p:sldTgt/>
                                              </p:tgtEl>
                                            </p:cond>
                                          </p:endCondLst>
                                        </p:cTn>
                                        <p:tgtEl>
                                          <p:sndTgt r:embed="rId2" name="explod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autoUpdateAnimBg="0"/>
      <p:bldP spid="1028"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algn="ctr"/>
            <a:r>
              <a:rPr lang="en-GB" dirty="0">
                <a:solidFill>
                  <a:schemeClr val="tx1"/>
                </a:solidFill>
              </a:rPr>
              <a:t>CUSTER</a:t>
            </a:r>
          </a:p>
        </p:txBody>
      </p:sp>
      <p:sp>
        <p:nvSpPr>
          <p:cNvPr id="7172" name="Rectangle 4"/>
          <p:cNvSpPr>
            <a:spLocks noGrp="1" noChangeArrowheads="1"/>
          </p:cNvSpPr>
          <p:nvPr>
            <p:ph type="body" sz="half" idx="2"/>
          </p:nvPr>
        </p:nvSpPr>
        <p:spPr/>
        <p:txBody>
          <a:bodyPr/>
          <a:lstStyle/>
          <a:p>
            <a:pPr>
              <a:lnSpc>
                <a:spcPct val="90000"/>
              </a:lnSpc>
            </a:pPr>
            <a:r>
              <a:rPr lang="en-GB" sz="2400" dirty="0">
                <a:cs typeface="Times New Roman" pitchFamily="18" charset="0"/>
              </a:rPr>
              <a:t>To force the large Indian army back to the reservations, the Army sent </a:t>
            </a:r>
            <a:r>
              <a:rPr lang="en-GB" sz="2400" b="1" dirty="0">
                <a:solidFill>
                  <a:schemeClr val="tx1"/>
                </a:solidFill>
                <a:cs typeface="Times New Roman" pitchFamily="18" charset="0"/>
              </a:rPr>
              <a:t>Lt. Colonel George Custer and the Seventh Cavalry. </a:t>
            </a:r>
          </a:p>
          <a:p>
            <a:pPr>
              <a:lnSpc>
                <a:spcPct val="90000"/>
              </a:lnSpc>
            </a:pPr>
            <a:r>
              <a:rPr lang="en-GB" sz="2400" dirty="0">
                <a:cs typeface="Times New Roman" pitchFamily="18" charset="0"/>
              </a:rPr>
              <a:t>Spotting the Sioux village about fifteen miles away along the </a:t>
            </a:r>
            <a:r>
              <a:rPr lang="en-GB" sz="2400" b="1" dirty="0">
                <a:cs typeface="Times New Roman" pitchFamily="18" charset="0"/>
              </a:rPr>
              <a:t>Rosebud River on June 25</a:t>
            </a:r>
            <a:r>
              <a:rPr lang="en-GB" sz="2400" dirty="0">
                <a:cs typeface="Times New Roman" pitchFamily="18" charset="0"/>
              </a:rPr>
              <a:t>, Custer also found a nearby group of about forty warriors. </a:t>
            </a:r>
          </a:p>
        </p:txBody>
      </p:sp>
      <p:pic>
        <p:nvPicPr>
          <p:cNvPr id="7174" name="Picture 6" descr="General George Armstrong Custer"/>
          <p:cNvPicPr>
            <a:picLocks noChangeAspect="1" noChangeArrowheads="1"/>
          </p:cNvPicPr>
          <p:nvPr/>
        </p:nvPicPr>
        <p:blipFill>
          <a:blip r:embed="rId3" cstate="print"/>
          <a:srcRect/>
          <a:stretch>
            <a:fillRect/>
          </a:stretch>
        </p:blipFill>
        <p:spPr bwMode="auto">
          <a:xfrm>
            <a:off x="1600200" y="2667000"/>
            <a:ext cx="2592388" cy="3505200"/>
          </a:xfrm>
          <a:prstGeom prst="rect">
            <a:avLst/>
          </a:prstGeom>
          <a:noFill/>
          <a:ln w="9525">
            <a:noFill/>
            <a:miter lim="800000"/>
            <a:headEnd/>
            <a:tailEnd/>
          </a:ln>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0-#ppt_w/2"/>
                                          </p:val>
                                        </p:tav>
                                        <p:tav tm="100000">
                                          <p:val>
                                            <p:strVal val="#ppt_x"/>
                                          </p:val>
                                        </p:tav>
                                      </p:tavLst>
                                    </p:anim>
                                    <p:anim calcmode="lin" valueType="num">
                                      <p:cBhvr additive="base">
                                        <p:cTn id="8" dur="500" fill="hold"/>
                                        <p:tgtEl>
                                          <p:spTgt spid="71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174"/>
                                        </p:tgtEl>
                                        <p:attrNameLst>
                                          <p:attrName>style.visibility</p:attrName>
                                        </p:attrNameLst>
                                      </p:cBhvr>
                                      <p:to>
                                        <p:strVal val="visible"/>
                                      </p:to>
                                    </p:set>
                                    <p:anim calcmode="lin" valueType="num">
                                      <p:cBhvr additive="base">
                                        <p:cTn id="13" dur="500" fill="hold"/>
                                        <p:tgtEl>
                                          <p:spTgt spid="7174"/>
                                        </p:tgtEl>
                                        <p:attrNameLst>
                                          <p:attrName>ppt_x</p:attrName>
                                        </p:attrNameLst>
                                      </p:cBhvr>
                                      <p:tavLst>
                                        <p:tav tm="0">
                                          <p:val>
                                            <p:strVal val="0-#ppt_w/2"/>
                                          </p:val>
                                        </p:tav>
                                        <p:tav tm="100000">
                                          <p:val>
                                            <p:strVal val="#ppt_x"/>
                                          </p:val>
                                        </p:tav>
                                      </p:tavLst>
                                    </p:anim>
                                    <p:anim calcmode="lin" valueType="num">
                                      <p:cBhvr additive="base">
                                        <p:cTn id="14" dur="500" fill="hold"/>
                                        <p:tgtEl>
                                          <p:spTgt spid="717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4" presetClass="entr" presetSubtype="0" fill="hold" grpId="0" nodeType="clickEffect">
                                  <p:stCondLst>
                                    <p:cond delay="0"/>
                                  </p:stCondLst>
                                  <p:childTnLst>
                                    <p:set>
                                      <p:cBhvr>
                                        <p:cTn id="18" dur="1" fill="hold">
                                          <p:stCondLst>
                                            <p:cond delay="499"/>
                                          </p:stCondLst>
                                        </p:cTn>
                                        <p:tgtEl>
                                          <p:spTgt spid="7172">
                                            <p:txEl>
                                              <p:pRg st="0" end="0"/>
                                            </p:txEl>
                                          </p:spTgt>
                                        </p:tgtEl>
                                        <p:attrNameLst>
                                          <p:attrName>style.visibility</p:attrName>
                                        </p:attrNameLst>
                                      </p:cBhvr>
                                      <p:to>
                                        <p:strVal val="visible"/>
                                      </p:to>
                                    </p:set>
                                    <p:anim to="" calcmode="lin" valueType="num">
                                      <p:cBhvr>
                                        <p:cTn id="19" dur="1" fill="hold"/>
                                        <p:tgtEl>
                                          <p:spTgt spid="7172">
                                            <p:txEl>
                                              <p:pRg st="0" end="0"/>
                                            </p:txEl>
                                          </p:spTgt>
                                        </p:tgtEl>
                                        <p:attrNameLst>
                                          <p:attrName/>
                                        </p:attrNameLst>
                                      </p:cBhvr>
                                    </p:anim>
                                  </p:childTnLst>
                                  <p:subTnLst>
                                    <p:audio>
                                      <p:cMediaNode>
                                        <p:cTn display="0" masterRel="sameClick">
                                          <p:stCondLst>
                                            <p:cond evt="begin" delay="0">
                                              <p:tn val="17"/>
                                            </p:cond>
                                          </p:stCondLst>
                                          <p:endCondLst>
                                            <p:cond evt="onStopAudio" delay="0">
                                              <p:tgtEl>
                                                <p:sldTgt/>
                                              </p:tgtEl>
                                            </p:cond>
                                          </p:endCondLst>
                                        </p:cTn>
                                        <p:tgtEl>
                                          <p:sndTgt r:embed="rId2" name="whoosh.wav"/>
                                        </p:tgtEl>
                                      </p:cMediaNode>
                                    </p:audio>
                                  </p:subTnLst>
                                </p:cTn>
                              </p:par>
                            </p:childTnLst>
                          </p:cTn>
                        </p:par>
                      </p:childTnLst>
                    </p:cTn>
                  </p:par>
                  <p:par>
                    <p:cTn id="20" fill="hold">
                      <p:stCondLst>
                        <p:cond delay="indefinite"/>
                      </p:stCondLst>
                      <p:childTnLst>
                        <p:par>
                          <p:cTn id="21" fill="hold">
                            <p:stCondLst>
                              <p:cond delay="0"/>
                            </p:stCondLst>
                            <p:childTnLst>
                              <p:par>
                                <p:cTn id="22" presetID="24" presetClass="entr" presetSubtype="0" fill="hold" grpId="0" nodeType="clickEffect">
                                  <p:stCondLst>
                                    <p:cond delay="0"/>
                                  </p:stCondLst>
                                  <p:childTnLst>
                                    <p:set>
                                      <p:cBhvr>
                                        <p:cTn id="23" dur="1" fill="hold">
                                          <p:stCondLst>
                                            <p:cond delay="499"/>
                                          </p:stCondLst>
                                        </p:cTn>
                                        <p:tgtEl>
                                          <p:spTgt spid="7172">
                                            <p:txEl>
                                              <p:pRg st="1" end="1"/>
                                            </p:txEl>
                                          </p:spTgt>
                                        </p:tgtEl>
                                        <p:attrNameLst>
                                          <p:attrName>style.visibility</p:attrName>
                                        </p:attrNameLst>
                                      </p:cBhvr>
                                      <p:to>
                                        <p:strVal val="visible"/>
                                      </p:to>
                                    </p:set>
                                    <p:anim to="" calcmode="lin" valueType="num">
                                      <p:cBhvr>
                                        <p:cTn id="24" dur="1" fill="hold"/>
                                        <p:tgtEl>
                                          <p:spTgt spid="7172">
                                            <p:txEl>
                                              <p:pRg st="1" end="1"/>
                                            </p:txEl>
                                          </p:spTgt>
                                        </p:tgtEl>
                                        <p:attrNameLst>
                                          <p:attrName/>
                                        </p:attrNameLst>
                                      </p:cBhvr>
                                    </p:anim>
                                  </p:childTnLst>
                                  <p:subTnLst>
                                    <p:audio>
                                      <p:cMediaNode>
                                        <p:cTn display="0" masterRel="sameClick">
                                          <p:stCondLst>
                                            <p:cond evt="begin" delay="0">
                                              <p:tn val="22"/>
                                            </p:cond>
                                          </p:stCondLst>
                                          <p:endCondLst>
                                            <p:cond evt="onStopAudio" delay="0">
                                              <p:tgtEl>
                                                <p:sldTgt/>
                                              </p:tgtEl>
                                            </p:cond>
                                          </p:endCondLst>
                                        </p:cTn>
                                        <p:tgtEl>
                                          <p:sndTgt r:embed="rId2" name="whoosh.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utoUpdateAnimBg="0"/>
      <p:bldP spid="7172"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algn="ctr"/>
            <a:r>
              <a:rPr lang="en-GB" b="1" dirty="0">
                <a:solidFill>
                  <a:schemeClr val="tx1"/>
                </a:solidFill>
              </a:rPr>
              <a:t>Out Numbered</a:t>
            </a:r>
          </a:p>
        </p:txBody>
      </p:sp>
      <p:sp>
        <p:nvSpPr>
          <p:cNvPr id="8196" name="Rectangle 4"/>
          <p:cNvSpPr>
            <a:spLocks noGrp="1" noChangeArrowheads="1"/>
          </p:cNvSpPr>
          <p:nvPr>
            <p:ph type="body" sz="half" idx="2"/>
          </p:nvPr>
        </p:nvSpPr>
        <p:spPr/>
        <p:txBody>
          <a:bodyPr/>
          <a:lstStyle/>
          <a:p>
            <a:pPr>
              <a:lnSpc>
                <a:spcPct val="90000"/>
              </a:lnSpc>
            </a:pPr>
            <a:r>
              <a:rPr lang="en-GB" sz="2800" b="1" dirty="0">
                <a:cs typeface="Times New Roman" pitchFamily="18" charset="0"/>
              </a:rPr>
              <a:t>Ignoring orders to wait</a:t>
            </a:r>
            <a:r>
              <a:rPr lang="en-GB" sz="2800" dirty="0">
                <a:cs typeface="Times New Roman" pitchFamily="18" charset="0"/>
              </a:rPr>
              <a:t>, he decided to attack before they could alert the main party.</a:t>
            </a:r>
          </a:p>
          <a:p>
            <a:pPr>
              <a:lnSpc>
                <a:spcPct val="90000"/>
              </a:lnSpc>
            </a:pPr>
            <a:r>
              <a:rPr lang="en-GB" sz="2800" dirty="0">
                <a:cs typeface="Times New Roman" pitchFamily="18" charset="0"/>
              </a:rPr>
              <a:t> He did not realize that the number of warriors in the village numbered </a:t>
            </a:r>
            <a:r>
              <a:rPr lang="en-GB" sz="2800" b="1" dirty="0">
                <a:cs typeface="Times New Roman" pitchFamily="18" charset="0"/>
              </a:rPr>
              <a:t>three times</a:t>
            </a:r>
            <a:r>
              <a:rPr lang="en-GB" sz="2800" dirty="0">
                <a:cs typeface="Times New Roman" pitchFamily="18" charset="0"/>
              </a:rPr>
              <a:t> his strength. </a:t>
            </a:r>
          </a:p>
        </p:txBody>
      </p:sp>
      <p:sp>
        <p:nvSpPr>
          <p:cNvPr id="8198" name="Rectangle 6"/>
          <p:cNvSpPr>
            <a:spLocks noChangeArrowheads="1"/>
          </p:cNvSpPr>
          <p:nvPr/>
        </p:nvSpPr>
        <p:spPr bwMode="auto">
          <a:xfrm>
            <a:off x="3143250" y="2381250"/>
            <a:ext cx="9144000" cy="0"/>
          </a:xfrm>
          <a:prstGeom prst="rect">
            <a:avLst/>
          </a:prstGeom>
          <a:noFill/>
          <a:ln w="9525">
            <a:noFill/>
            <a:miter lim="800000"/>
            <a:headEnd/>
            <a:tailEnd/>
          </a:ln>
          <a:effectLst/>
        </p:spPr>
        <p:txBody>
          <a:bodyPr>
            <a:spAutoFit/>
          </a:bodyPr>
          <a:lstStyle/>
          <a:p>
            <a:endParaRPr lang="en-US"/>
          </a:p>
        </p:txBody>
      </p:sp>
      <p:pic>
        <p:nvPicPr>
          <p:cNvPr id="8197" name="Picture 5" descr="littlebh"/>
          <p:cNvPicPr>
            <a:picLocks noChangeAspect="1" noChangeArrowheads="1"/>
          </p:cNvPicPr>
          <p:nvPr/>
        </p:nvPicPr>
        <p:blipFill>
          <a:blip r:embed="rId3" cstate="print"/>
          <a:srcRect/>
          <a:stretch>
            <a:fillRect/>
          </a:stretch>
        </p:blipFill>
        <p:spPr bwMode="auto">
          <a:xfrm>
            <a:off x="990600" y="2438400"/>
            <a:ext cx="3886200" cy="2849563"/>
          </a:xfrm>
          <a:prstGeom prst="rect">
            <a:avLst/>
          </a:prstGeom>
          <a:noFill/>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4"/>
                                        </p:tgtEl>
                                        <p:attrNameLst>
                                          <p:attrName>style.visibility</p:attrName>
                                        </p:attrNameLst>
                                      </p:cBhvr>
                                      <p:to>
                                        <p:strVal val="visible"/>
                                      </p:to>
                                    </p:set>
                                    <p:anim calcmode="lin" valueType="num">
                                      <p:cBhvr additive="base">
                                        <p:cTn id="7" dur="500" fill="hold"/>
                                        <p:tgtEl>
                                          <p:spTgt spid="8194"/>
                                        </p:tgtEl>
                                        <p:attrNameLst>
                                          <p:attrName>ppt_x</p:attrName>
                                        </p:attrNameLst>
                                      </p:cBhvr>
                                      <p:tavLst>
                                        <p:tav tm="0">
                                          <p:val>
                                            <p:strVal val="0-#ppt_w/2"/>
                                          </p:val>
                                        </p:tav>
                                        <p:tav tm="100000">
                                          <p:val>
                                            <p:strVal val="#ppt_x"/>
                                          </p:val>
                                        </p:tav>
                                      </p:tavLst>
                                    </p:anim>
                                    <p:anim calcmode="lin" valueType="num">
                                      <p:cBhvr additive="base">
                                        <p:cTn id="8" dur="500" fill="hold"/>
                                        <p:tgtEl>
                                          <p:spTgt spid="819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8197"/>
                                        </p:tgtEl>
                                        <p:attrNameLst>
                                          <p:attrName>style.visibility</p:attrName>
                                        </p:attrNameLst>
                                      </p:cBhvr>
                                      <p:to>
                                        <p:strVal val="visible"/>
                                      </p:to>
                                    </p:set>
                                    <p:anim calcmode="lin" valueType="num">
                                      <p:cBhvr additive="base">
                                        <p:cTn id="13" dur="500" fill="hold"/>
                                        <p:tgtEl>
                                          <p:spTgt spid="8197"/>
                                        </p:tgtEl>
                                        <p:attrNameLst>
                                          <p:attrName>ppt_x</p:attrName>
                                        </p:attrNameLst>
                                      </p:cBhvr>
                                      <p:tavLst>
                                        <p:tav tm="0">
                                          <p:val>
                                            <p:strVal val="0-#ppt_w/2"/>
                                          </p:val>
                                        </p:tav>
                                        <p:tav tm="100000">
                                          <p:val>
                                            <p:strVal val="#ppt_x"/>
                                          </p:val>
                                        </p:tav>
                                      </p:tavLst>
                                    </p:anim>
                                    <p:anim calcmode="lin" valueType="num">
                                      <p:cBhvr additive="base">
                                        <p:cTn id="14" dur="500" fill="hold"/>
                                        <p:tgtEl>
                                          <p:spTgt spid="819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nodePh="1">
                                  <p:stCondLst>
                                    <p:cond delay="0"/>
                                  </p:stCondLst>
                                  <p:endCondLst>
                                    <p:cond evt="begin" delay="0">
                                      <p:tn val="17"/>
                                    </p:cond>
                                  </p:endCondLst>
                                  <p:childTnLst>
                                    <p:set>
                                      <p:cBhvr>
                                        <p:cTn id="18" dur="1" fill="hold">
                                          <p:stCondLst>
                                            <p:cond delay="0"/>
                                          </p:stCondLst>
                                        </p:cTn>
                                        <p:tgtEl>
                                          <p:spTgt spid="8198"/>
                                        </p:tgtEl>
                                        <p:attrNameLst>
                                          <p:attrName>style.visibility</p:attrName>
                                        </p:attrNameLst>
                                      </p:cBhvr>
                                      <p:to>
                                        <p:strVal val="visible"/>
                                      </p:to>
                                    </p:set>
                                    <p:animEffect transition="in" filter="randombar(horizontal)">
                                      <p:cBhvr>
                                        <p:cTn id="19" dur="500"/>
                                        <p:tgtEl>
                                          <p:spTgt spid="8198"/>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8" fill="hold" grpId="0" nodeType="clickEffect">
                                  <p:stCondLst>
                                    <p:cond delay="0"/>
                                  </p:stCondLst>
                                  <p:childTnLst>
                                    <p:set>
                                      <p:cBhvr>
                                        <p:cTn id="23" dur="1" fill="hold">
                                          <p:stCondLst>
                                            <p:cond delay="0"/>
                                          </p:stCondLst>
                                        </p:cTn>
                                        <p:tgtEl>
                                          <p:spTgt spid="8196">
                                            <p:txEl>
                                              <p:pRg st="0" end="0"/>
                                            </p:txEl>
                                          </p:spTgt>
                                        </p:tgtEl>
                                        <p:attrNameLst>
                                          <p:attrName>style.visibility</p:attrName>
                                        </p:attrNameLst>
                                      </p:cBhvr>
                                      <p:to>
                                        <p:strVal val="visible"/>
                                      </p:to>
                                    </p:set>
                                    <p:anim calcmode="lin" valueType="num">
                                      <p:cBhvr additive="base">
                                        <p:cTn id="24" dur="500" fill="hold"/>
                                        <p:tgtEl>
                                          <p:spTgt spid="8196">
                                            <p:txEl>
                                              <p:pRg st="0" end="0"/>
                                            </p:txEl>
                                          </p:spTgt>
                                        </p:tgtEl>
                                        <p:attrNameLst>
                                          <p:attrName>ppt_x</p:attrName>
                                        </p:attrNameLst>
                                      </p:cBhvr>
                                      <p:tavLst>
                                        <p:tav tm="0">
                                          <p:val>
                                            <p:strVal val="0-#ppt_w/2"/>
                                          </p:val>
                                        </p:tav>
                                        <p:tav tm="100000">
                                          <p:val>
                                            <p:strVal val="#ppt_x"/>
                                          </p:val>
                                        </p:tav>
                                      </p:tavLst>
                                    </p:anim>
                                    <p:anim calcmode="lin" valueType="num">
                                      <p:cBhvr additive="base">
                                        <p:cTn id="25" dur="500" fill="hold"/>
                                        <p:tgtEl>
                                          <p:spTgt spid="8196">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2"/>
                                            </p:cond>
                                          </p:stCondLst>
                                          <p:endCondLst>
                                            <p:cond evt="onStopAudio" delay="0">
                                              <p:tgtEl>
                                                <p:sldTgt/>
                                              </p:tgtEl>
                                            </p:cond>
                                          </p:endCondLst>
                                        </p:cTn>
                                        <p:tgtEl>
                                          <p:sndTgt r:embed="rId2" name="gunshot.wav"/>
                                        </p:tgtEl>
                                      </p:cMediaNode>
                                    </p:audio>
                                  </p:subTnLst>
                                </p:cTn>
                              </p:par>
                            </p:childTnLst>
                          </p:cTn>
                        </p:par>
                      </p:childTnLst>
                    </p:cTn>
                  </p:par>
                  <p:par>
                    <p:cTn id="26" fill="hold">
                      <p:stCondLst>
                        <p:cond delay="indefinite"/>
                      </p:stCondLst>
                      <p:childTnLst>
                        <p:par>
                          <p:cTn id="27" fill="hold">
                            <p:stCondLst>
                              <p:cond delay="0"/>
                            </p:stCondLst>
                            <p:childTnLst>
                              <p:par>
                                <p:cTn id="28" presetID="2" presetClass="entr" presetSubtype="8" fill="hold" grpId="0" nodeType="clickEffect">
                                  <p:stCondLst>
                                    <p:cond delay="0"/>
                                  </p:stCondLst>
                                  <p:childTnLst>
                                    <p:set>
                                      <p:cBhvr>
                                        <p:cTn id="29" dur="1" fill="hold">
                                          <p:stCondLst>
                                            <p:cond delay="0"/>
                                          </p:stCondLst>
                                        </p:cTn>
                                        <p:tgtEl>
                                          <p:spTgt spid="8196">
                                            <p:txEl>
                                              <p:pRg st="1" end="1"/>
                                            </p:txEl>
                                          </p:spTgt>
                                        </p:tgtEl>
                                        <p:attrNameLst>
                                          <p:attrName>style.visibility</p:attrName>
                                        </p:attrNameLst>
                                      </p:cBhvr>
                                      <p:to>
                                        <p:strVal val="visible"/>
                                      </p:to>
                                    </p:set>
                                    <p:anim calcmode="lin" valueType="num">
                                      <p:cBhvr additive="base">
                                        <p:cTn id="30" dur="500" fill="hold"/>
                                        <p:tgtEl>
                                          <p:spTgt spid="8196">
                                            <p:txEl>
                                              <p:pRg st="1" end="1"/>
                                            </p:txEl>
                                          </p:spTgt>
                                        </p:tgtEl>
                                        <p:attrNameLst>
                                          <p:attrName>ppt_x</p:attrName>
                                        </p:attrNameLst>
                                      </p:cBhvr>
                                      <p:tavLst>
                                        <p:tav tm="0">
                                          <p:val>
                                            <p:strVal val="0-#ppt_w/2"/>
                                          </p:val>
                                        </p:tav>
                                        <p:tav tm="100000">
                                          <p:val>
                                            <p:strVal val="#ppt_x"/>
                                          </p:val>
                                        </p:tav>
                                      </p:tavLst>
                                    </p:anim>
                                    <p:anim calcmode="lin" valueType="num">
                                      <p:cBhvr additive="base">
                                        <p:cTn id="31" dur="500" fill="hold"/>
                                        <p:tgtEl>
                                          <p:spTgt spid="8196">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8"/>
                                            </p:cond>
                                          </p:stCondLst>
                                          <p:endCondLst>
                                            <p:cond evt="onStopAudio" delay="0">
                                              <p:tgtEl>
                                                <p:sldTgt/>
                                              </p:tgtEl>
                                            </p:cond>
                                          </p:endCondLst>
                                        </p:cTn>
                                        <p:tgtEl>
                                          <p:sndTgt r:embed="rId2" name="gunshot.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4" grpId="0" autoUpdateAnimBg="0"/>
      <p:bldP spid="8196" grpId="0" build="p" autoUpdateAnimBg="0"/>
      <p:bldP spid="8198"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algn="ctr"/>
            <a:r>
              <a:rPr lang="en-GB" b="1" dirty="0">
                <a:solidFill>
                  <a:schemeClr val="tx1"/>
                </a:solidFill>
              </a:rPr>
              <a:t>Crazy Horse</a:t>
            </a:r>
          </a:p>
        </p:txBody>
      </p:sp>
      <p:sp>
        <p:nvSpPr>
          <p:cNvPr id="9220" name="Rectangle 4"/>
          <p:cNvSpPr>
            <a:spLocks noGrp="1" noChangeArrowheads="1"/>
          </p:cNvSpPr>
          <p:nvPr>
            <p:ph type="body" sz="half" idx="2"/>
          </p:nvPr>
        </p:nvSpPr>
        <p:spPr/>
        <p:txBody>
          <a:bodyPr/>
          <a:lstStyle/>
          <a:p>
            <a:r>
              <a:rPr lang="en-GB" sz="2000" dirty="0">
                <a:cs typeface="Times New Roman" pitchFamily="18" charset="0"/>
              </a:rPr>
              <a:t>Cheyenne and </a:t>
            </a:r>
            <a:r>
              <a:rPr lang="en-GB" sz="2000" dirty="0" err="1">
                <a:cs typeface="Times New Roman" pitchFamily="18" charset="0"/>
              </a:rPr>
              <a:t>Hunkpapa</a:t>
            </a:r>
            <a:r>
              <a:rPr lang="en-GB" sz="2000" dirty="0">
                <a:cs typeface="Times New Roman" pitchFamily="18" charset="0"/>
              </a:rPr>
              <a:t> Sioux together crossed the river and slammed into the advancing soldiers, forcing them back </a:t>
            </a:r>
          </a:p>
          <a:p>
            <a:r>
              <a:rPr lang="en-GB" sz="2000" dirty="0">
                <a:cs typeface="Times New Roman" pitchFamily="18" charset="0"/>
              </a:rPr>
              <a:t>Meanwhile, another force, largely Oglala Sioux under </a:t>
            </a:r>
            <a:r>
              <a:rPr lang="en-GB" sz="2000" b="1" dirty="0">
                <a:solidFill>
                  <a:schemeClr val="tx1"/>
                </a:solidFill>
                <a:cs typeface="Times New Roman" pitchFamily="18" charset="0"/>
              </a:rPr>
              <a:t>Crazy Horse's command, surrounded Custer and his men </a:t>
            </a:r>
            <a:r>
              <a:rPr lang="en-GB" sz="2000" dirty="0">
                <a:cs typeface="Times New Roman" pitchFamily="18" charset="0"/>
              </a:rPr>
              <a:t>in a pincer move. They began pouring in gunfire and arrows.</a:t>
            </a:r>
            <a:r>
              <a:rPr lang="en-GB" sz="2400" dirty="0">
                <a:cs typeface="Times New Roman" pitchFamily="18" charset="0"/>
              </a:rPr>
              <a:t> </a:t>
            </a:r>
          </a:p>
        </p:txBody>
      </p:sp>
      <p:pic>
        <p:nvPicPr>
          <p:cNvPr id="9221" name="Picture 5" descr="Sitting Bull"/>
          <p:cNvPicPr>
            <a:picLocks noChangeAspect="1" noChangeArrowheads="1"/>
          </p:cNvPicPr>
          <p:nvPr/>
        </p:nvPicPr>
        <p:blipFill>
          <a:blip r:embed="rId2" cstate="print"/>
          <a:srcRect/>
          <a:stretch>
            <a:fillRect/>
          </a:stretch>
        </p:blipFill>
        <p:spPr bwMode="auto">
          <a:xfrm>
            <a:off x="990600" y="2057400"/>
            <a:ext cx="1524000" cy="3200400"/>
          </a:xfrm>
          <a:prstGeom prst="rect">
            <a:avLst/>
          </a:prstGeom>
          <a:noFill/>
          <a:ln w="9525">
            <a:noFill/>
            <a:miter lim="800000"/>
            <a:headEnd/>
            <a:tailEnd/>
          </a:ln>
        </p:spPr>
      </p:pic>
      <p:sp>
        <p:nvSpPr>
          <p:cNvPr id="9223" name="Rectangle 7"/>
          <p:cNvSpPr>
            <a:spLocks noChangeArrowheads="1"/>
          </p:cNvSpPr>
          <p:nvPr/>
        </p:nvSpPr>
        <p:spPr bwMode="auto">
          <a:xfrm>
            <a:off x="3743325" y="2109788"/>
            <a:ext cx="9144000" cy="0"/>
          </a:xfrm>
          <a:prstGeom prst="rect">
            <a:avLst/>
          </a:prstGeom>
          <a:noFill/>
          <a:ln w="9525">
            <a:noFill/>
            <a:miter lim="800000"/>
            <a:headEnd/>
            <a:tailEnd/>
          </a:ln>
          <a:effectLst/>
        </p:spPr>
        <p:txBody>
          <a:bodyPr>
            <a:spAutoFit/>
          </a:bodyPr>
          <a:lstStyle/>
          <a:p>
            <a:endParaRPr lang="en-US"/>
          </a:p>
        </p:txBody>
      </p:sp>
      <p:pic>
        <p:nvPicPr>
          <p:cNvPr id="9222" name="Picture 6" descr="http://members.aol.com/circofire/images/crazyhorse.jpg"/>
          <p:cNvPicPr>
            <a:picLocks noChangeAspect="1" noChangeArrowheads="1"/>
          </p:cNvPicPr>
          <p:nvPr/>
        </p:nvPicPr>
        <p:blipFill>
          <a:blip r:embed="rId3" r:link="rId4" cstate="print"/>
          <a:srcRect/>
          <a:stretch>
            <a:fillRect/>
          </a:stretch>
        </p:blipFill>
        <p:spPr bwMode="auto">
          <a:xfrm>
            <a:off x="2590800" y="2743200"/>
            <a:ext cx="2249488" cy="3581400"/>
          </a:xfrm>
          <a:prstGeom prst="rect">
            <a:avLst/>
          </a:prstGeom>
          <a:noFill/>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0-#ppt_w/2"/>
                                          </p:val>
                                        </p:tav>
                                        <p:tav tm="100000">
                                          <p:val>
                                            <p:strVal val="#ppt_x"/>
                                          </p:val>
                                        </p:tav>
                                      </p:tavLst>
                                    </p:anim>
                                    <p:anim calcmode="lin" valueType="num">
                                      <p:cBhvr additive="base">
                                        <p:cTn id="8" dur="500" fill="hold"/>
                                        <p:tgtEl>
                                          <p:spTgt spid="92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9222"/>
                                        </p:tgtEl>
                                        <p:attrNameLst>
                                          <p:attrName>style.visibility</p:attrName>
                                        </p:attrNameLst>
                                      </p:cBhvr>
                                      <p:to>
                                        <p:strVal val="visible"/>
                                      </p:to>
                                    </p:set>
                                    <p:anim calcmode="lin" valueType="num">
                                      <p:cBhvr additive="base">
                                        <p:cTn id="13" dur="500" fill="hold"/>
                                        <p:tgtEl>
                                          <p:spTgt spid="9222"/>
                                        </p:tgtEl>
                                        <p:attrNameLst>
                                          <p:attrName>ppt_x</p:attrName>
                                        </p:attrNameLst>
                                      </p:cBhvr>
                                      <p:tavLst>
                                        <p:tav tm="0">
                                          <p:val>
                                            <p:strVal val="0-#ppt_w/2"/>
                                          </p:val>
                                        </p:tav>
                                        <p:tav tm="100000">
                                          <p:val>
                                            <p:strVal val="#ppt_x"/>
                                          </p:val>
                                        </p:tav>
                                      </p:tavLst>
                                    </p:anim>
                                    <p:anim calcmode="lin" valueType="num">
                                      <p:cBhvr additive="base">
                                        <p:cTn id="14" dur="500" fill="hold"/>
                                        <p:tgtEl>
                                          <p:spTgt spid="92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9221"/>
                                        </p:tgtEl>
                                        <p:attrNameLst>
                                          <p:attrName>style.visibility</p:attrName>
                                        </p:attrNameLst>
                                      </p:cBhvr>
                                      <p:to>
                                        <p:strVal val="visible"/>
                                      </p:to>
                                    </p:set>
                                    <p:anim calcmode="lin" valueType="num">
                                      <p:cBhvr additive="base">
                                        <p:cTn id="19" dur="500" fill="hold"/>
                                        <p:tgtEl>
                                          <p:spTgt spid="9221"/>
                                        </p:tgtEl>
                                        <p:attrNameLst>
                                          <p:attrName>ppt_x</p:attrName>
                                        </p:attrNameLst>
                                      </p:cBhvr>
                                      <p:tavLst>
                                        <p:tav tm="0">
                                          <p:val>
                                            <p:strVal val="0-#ppt_w/2"/>
                                          </p:val>
                                        </p:tav>
                                        <p:tav tm="100000">
                                          <p:val>
                                            <p:strVal val="#ppt_x"/>
                                          </p:val>
                                        </p:tav>
                                      </p:tavLst>
                                    </p:anim>
                                    <p:anim calcmode="lin" valueType="num">
                                      <p:cBhvr additive="base">
                                        <p:cTn id="20" dur="500" fill="hold"/>
                                        <p:tgtEl>
                                          <p:spTgt spid="922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5" presetClass="entr" presetSubtype="0" fill="hold" grpId="0" nodeType="clickEffect">
                                  <p:stCondLst>
                                    <p:cond delay="0"/>
                                  </p:stCondLst>
                                  <p:childTnLst>
                                    <p:set>
                                      <p:cBhvr>
                                        <p:cTn id="24" dur="1" fill="hold">
                                          <p:stCondLst>
                                            <p:cond delay="0"/>
                                          </p:stCondLst>
                                        </p:cTn>
                                        <p:tgtEl>
                                          <p:spTgt spid="9220">
                                            <p:txEl>
                                              <p:pRg st="0" end="0"/>
                                            </p:txEl>
                                          </p:spTgt>
                                        </p:tgtEl>
                                        <p:attrNameLst>
                                          <p:attrName>style.visibility</p:attrName>
                                        </p:attrNameLst>
                                      </p:cBhvr>
                                      <p:to>
                                        <p:strVal val="visible"/>
                                      </p:to>
                                    </p:set>
                                    <p:anim calcmode="lin" valueType="num">
                                      <p:cBhvr>
                                        <p:cTn id="25" dur="1000" fill="hold"/>
                                        <p:tgtEl>
                                          <p:spTgt spid="9220">
                                            <p:txEl>
                                              <p:pRg st="0" end="0"/>
                                            </p:txEl>
                                          </p:spTgt>
                                        </p:tgtEl>
                                        <p:attrNameLst>
                                          <p:attrName>ppt_w</p:attrName>
                                        </p:attrNameLst>
                                      </p:cBhvr>
                                      <p:tavLst>
                                        <p:tav tm="0">
                                          <p:val>
                                            <p:fltVal val="0"/>
                                          </p:val>
                                        </p:tav>
                                        <p:tav tm="100000">
                                          <p:val>
                                            <p:strVal val="#ppt_w"/>
                                          </p:val>
                                        </p:tav>
                                      </p:tavLst>
                                    </p:anim>
                                    <p:anim calcmode="lin" valueType="num">
                                      <p:cBhvr>
                                        <p:cTn id="26" dur="1000" fill="hold"/>
                                        <p:tgtEl>
                                          <p:spTgt spid="9220">
                                            <p:txEl>
                                              <p:pRg st="0" end="0"/>
                                            </p:txEl>
                                          </p:spTgt>
                                        </p:tgtEl>
                                        <p:attrNameLst>
                                          <p:attrName>ppt_h</p:attrName>
                                        </p:attrNameLst>
                                      </p:cBhvr>
                                      <p:tavLst>
                                        <p:tav tm="0">
                                          <p:val>
                                            <p:fltVal val="0"/>
                                          </p:val>
                                        </p:tav>
                                        <p:tav tm="100000">
                                          <p:val>
                                            <p:strVal val="#ppt_h"/>
                                          </p:val>
                                        </p:tav>
                                      </p:tavLst>
                                    </p:anim>
                                    <p:anim calcmode="lin" valueType="num">
                                      <p:cBhvr>
                                        <p:cTn id="27" dur="1000" fill="hold"/>
                                        <p:tgtEl>
                                          <p:spTgt spid="9220">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9220">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9" fill="hold">
                      <p:stCondLst>
                        <p:cond delay="indefinite"/>
                      </p:stCondLst>
                      <p:childTnLst>
                        <p:par>
                          <p:cTn id="30" fill="hold">
                            <p:stCondLst>
                              <p:cond delay="0"/>
                            </p:stCondLst>
                            <p:childTnLst>
                              <p:par>
                                <p:cTn id="31" presetID="15" presetClass="entr" presetSubtype="0" fill="hold" grpId="0" nodeType="clickEffect">
                                  <p:stCondLst>
                                    <p:cond delay="0"/>
                                  </p:stCondLst>
                                  <p:childTnLst>
                                    <p:set>
                                      <p:cBhvr>
                                        <p:cTn id="32" dur="1" fill="hold">
                                          <p:stCondLst>
                                            <p:cond delay="0"/>
                                          </p:stCondLst>
                                        </p:cTn>
                                        <p:tgtEl>
                                          <p:spTgt spid="9220">
                                            <p:txEl>
                                              <p:pRg st="1" end="1"/>
                                            </p:txEl>
                                          </p:spTgt>
                                        </p:tgtEl>
                                        <p:attrNameLst>
                                          <p:attrName>style.visibility</p:attrName>
                                        </p:attrNameLst>
                                      </p:cBhvr>
                                      <p:to>
                                        <p:strVal val="visible"/>
                                      </p:to>
                                    </p:set>
                                    <p:anim calcmode="lin" valueType="num">
                                      <p:cBhvr>
                                        <p:cTn id="33" dur="1000" fill="hold"/>
                                        <p:tgtEl>
                                          <p:spTgt spid="9220">
                                            <p:txEl>
                                              <p:pRg st="1" end="1"/>
                                            </p:txEl>
                                          </p:spTgt>
                                        </p:tgtEl>
                                        <p:attrNameLst>
                                          <p:attrName>ppt_w</p:attrName>
                                        </p:attrNameLst>
                                      </p:cBhvr>
                                      <p:tavLst>
                                        <p:tav tm="0">
                                          <p:val>
                                            <p:fltVal val="0"/>
                                          </p:val>
                                        </p:tav>
                                        <p:tav tm="100000">
                                          <p:val>
                                            <p:strVal val="#ppt_w"/>
                                          </p:val>
                                        </p:tav>
                                      </p:tavLst>
                                    </p:anim>
                                    <p:anim calcmode="lin" valueType="num">
                                      <p:cBhvr>
                                        <p:cTn id="34" dur="1000" fill="hold"/>
                                        <p:tgtEl>
                                          <p:spTgt spid="9220">
                                            <p:txEl>
                                              <p:pRg st="1" end="1"/>
                                            </p:txEl>
                                          </p:spTgt>
                                        </p:tgtEl>
                                        <p:attrNameLst>
                                          <p:attrName>ppt_h</p:attrName>
                                        </p:attrNameLst>
                                      </p:cBhvr>
                                      <p:tavLst>
                                        <p:tav tm="0">
                                          <p:val>
                                            <p:fltVal val="0"/>
                                          </p:val>
                                        </p:tav>
                                        <p:tav tm="100000">
                                          <p:val>
                                            <p:strVal val="#ppt_h"/>
                                          </p:val>
                                        </p:tav>
                                      </p:tavLst>
                                    </p:anim>
                                    <p:anim calcmode="lin" valueType="num">
                                      <p:cBhvr>
                                        <p:cTn id="35" dur="1000" fill="hold"/>
                                        <p:tgtEl>
                                          <p:spTgt spid="9220">
                                            <p:txEl>
                                              <p:pRg st="1" end="1"/>
                                            </p:txEl>
                                          </p:spTgt>
                                        </p:tgtEl>
                                        <p:attrNameLst>
                                          <p:attrName>ppt_x</p:attrName>
                                        </p:attrNameLst>
                                      </p:cBhvr>
                                      <p:tavLst>
                                        <p:tav tm="0" fmla="#ppt_x+(cos(-2*pi*(1-$))*-#ppt_x-sin(-2*pi*(1-$))*(1-#ppt_y))*(1-$)">
                                          <p:val>
                                            <p:fltVal val="0"/>
                                          </p:val>
                                        </p:tav>
                                        <p:tav tm="100000">
                                          <p:val>
                                            <p:fltVal val="1"/>
                                          </p:val>
                                        </p:tav>
                                      </p:tavLst>
                                    </p:anim>
                                    <p:anim calcmode="lin" valueType="num">
                                      <p:cBhvr>
                                        <p:cTn id="36" dur="1000" fill="hold"/>
                                        <p:tgtEl>
                                          <p:spTgt spid="9220">
                                            <p:txEl>
                                              <p:pRg st="1" end="1"/>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utoUpdateAnimBg="0"/>
      <p:bldP spid="9220" grpId="0" build="p"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algn="ctr"/>
            <a:r>
              <a:rPr lang="en-GB"/>
              <a:t>Last Stand</a:t>
            </a:r>
          </a:p>
        </p:txBody>
      </p:sp>
      <p:sp>
        <p:nvSpPr>
          <p:cNvPr id="10244" name="Rectangle 4"/>
          <p:cNvSpPr>
            <a:spLocks noGrp="1" noChangeArrowheads="1"/>
          </p:cNvSpPr>
          <p:nvPr>
            <p:ph type="body" sz="half" idx="2"/>
          </p:nvPr>
        </p:nvSpPr>
        <p:spPr/>
        <p:txBody>
          <a:bodyPr/>
          <a:lstStyle/>
          <a:p>
            <a:pPr>
              <a:lnSpc>
                <a:spcPct val="90000"/>
              </a:lnSpc>
            </a:pPr>
            <a:r>
              <a:rPr lang="en-GB" sz="2400" dirty="0">
                <a:cs typeface="Times New Roman" pitchFamily="18" charset="0"/>
              </a:rPr>
              <a:t>As the Indians closed in, Custer ordered his men to shoot their horses and stack the carcasses to form a wall, but they provided little protection against bullets.</a:t>
            </a:r>
          </a:p>
          <a:p>
            <a:pPr>
              <a:lnSpc>
                <a:spcPct val="90000"/>
              </a:lnSpc>
            </a:pPr>
            <a:r>
              <a:rPr lang="en-GB" sz="2400" b="1" dirty="0">
                <a:solidFill>
                  <a:schemeClr val="tx1"/>
                </a:solidFill>
                <a:cs typeface="Times New Roman" pitchFamily="18" charset="0"/>
              </a:rPr>
              <a:t> In less than an hour, Custer and his men were killed in the worst American military disaster ever.</a:t>
            </a:r>
            <a:r>
              <a:rPr lang="en-GB" sz="2400" dirty="0">
                <a:solidFill>
                  <a:schemeClr val="tx1"/>
                </a:solidFill>
              </a:rPr>
              <a:t> </a:t>
            </a:r>
          </a:p>
        </p:txBody>
      </p:sp>
      <p:sp>
        <p:nvSpPr>
          <p:cNvPr id="10246" name="Rectangle 6"/>
          <p:cNvSpPr>
            <a:spLocks noChangeArrowheads="1"/>
          </p:cNvSpPr>
          <p:nvPr/>
        </p:nvSpPr>
        <p:spPr bwMode="auto">
          <a:xfrm>
            <a:off x="3829050" y="2871788"/>
            <a:ext cx="9144000" cy="0"/>
          </a:xfrm>
          <a:prstGeom prst="rect">
            <a:avLst/>
          </a:prstGeom>
          <a:noFill/>
          <a:ln w="9525">
            <a:noFill/>
            <a:miter lim="800000"/>
            <a:headEnd/>
            <a:tailEnd/>
          </a:ln>
          <a:effectLst/>
        </p:spPr>
        <p:txBody>
          <a:bodyPr>
            <a:spAutoFit/>
          </a:bodyPr>
          <a:lstStyle/>
          <a:p>
            <a:endParaRPr lang="en-US"/>
          </a:p>
        </p:txBody>
      </p:sp>
      <p:pic>
        <p:nvPicPr>
          <p:cNvPr id="10245" name="Picture 5" descr="custer"/>
          <p:cNvPicPr>
            <a:picLocks noChangeAspect="1" noChangeArrowheads="1"/>
          </p:cNvPicPr>
          <p:nvPr/>
        </p:nvPicPr>
        <p:blipFill>
          <a:blip r:embed="rId2" cstate="print"/>
          <a:srcRect/>
          <a:stretch>
            <a:fillRect/>
          </a:stretch>
        </p:blipFill>
        <p:spPr bwMode="auto">
          <a:xfrm>
            <a:off x="1295400" y="2743200"/>
            <a:ext cx="3733800" cy="2800350"/>
          </a:xfrm>
          <a:prstGeom prst="rect">
            <a:avLst/>
          </a:prstGeom>
          <a:noFill/>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242"/>
                                        </p:tgtEl>
                                        <p:attrNameLst>
                                          <p:attrName>style.visibility</p:attrName>
                                        </p:attrNameLst>
                                      </p:cBhvr>
                                      <p:to>
                                        <p:strVal val="visible"/>
                                      </p:to>
                                    </p:set>
                                    <p:anim calcmode="lin" valueType="num">
                                      <p:cBhvr additive="base">
                                        <p:cTn id="7" dur="500" fill="hold"/>
                                        <p:tgtEl>
                                          <p:spTgt spid="10242"/>
                                        </p:tgtEl>
                                        <p:attrNameLst>
                                          <p:attrName>ppt_x</p:attrName>
                                        </p:attrNameLst>
                                      </p:cBhvr>
                                      <p:tavLst>
                                        <p:tav tm="0">
                                          <p:val>
                                            <p:strVal val="0-#ppt_w/2"/>
                                          </p:val>
                                        </p:tav>
                                        <p:tav tm="100000">
                                          <p:val>
                                            <p:strVal val="#ppt_x"/>
                                          </p:val>
                                        </p:tav>
                                      </p:tavLst>
                                    </p:anim>
                                    <p:anim calcmode="lin" valueType="num">
                                      <p:cBhvr additive="base">
                                        <p:cTn id="8" dur="500" fill="hold"/>
                                        <p:tgtEl>
                                          <p:spTgt spid="1024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0245"/>
                                        </p:tgtEl>
                                        <p:attrNameLst>
                                          <p:attrName>style.visibility</p:attrName>
                                        </p:attrNameLst>
                                      </p:cBhvr>
                                      <p:to>
                                        <p:strVal val="visible"/>
                                      </p:to>
                                    </p:set>
                                    <p:anim calcmode="lin" valueType="num">
                                      <p:cBhvr additive="base">
                                        <p:cTn id="13" dur="500" fill="hold"/>
                                        <p:tgtEl>
                                          <p:spTgt spid="10245"/>
                                        </p:tgtEl>
                                        <p:attrNameLst>
                                          <p:attrName>ppt_x</p:attrName>
                                        </p:attrNameLst>
                                      </p:cBhvr>
                                      <p:tavLst>
                                        <p:tav tm="0">
                                          <p:val>
                                            <p:strVal val="0-#ppt_w/2"/>
                                          </p:val>
                                        </p:tav>
                                        <p:tav tm="100000">
                                          <p:val>
                                            <p:strVal val="#ppt_x"/>
                                          </p:val>
                                        </p:tav>
                                      </p:tavLst>
                                    </p:anim>
                                    <p:anim calcmode="lin" valueType="num">
                                      <p:cBhvr additive="base">
                                        <p:cTn id="14" dur="500" fill="hold"/>
                                        <p:tgtEl>
                                          <p:spTgt spid="1024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ntr" presetSubtype="10" fill="hold" grpId="0" nodeType="clickEffect">
                                  <p:stCondLst>
                                    <p:cond delay="0"/>
                                  </p:stCondLst>
                                  <p:iterate type="wd">
                                    <p:tmPct val="100000"/>
                                  </p:iterate>
                                  <p:childTnLst>
                                    <p:set>
                                      <p:cBhvr>
                                        <p:cTn id="18" dur="1" fill="hold">
                                          <p:stCondLst>
                                            <p:cond delay="0"/>
                                          </p:stCondLst>
                                        </p:cTn>
                                        <p:tgtEl>
                                          <p:spTgt spid="10244">
                                            <p:txEl>
                                              <p:pRg st="0" end="0"/>
                                            </p:txEl>
                                          </p:spTgt>
                                        </p:tgtEl>
                                        <p:attrNameLst>
                                          <p:attrName>style.visibility</p:attrName>
                                        </p:attrNameLst>
                                      </p:cBhvr>
                                      <p:to>
                                        <p:strVal val="visible"/>
                                      </p:to>
                                    </p:set>
                                    <p:animEffect transition="in" filter="checkerboard(across)">
                                      <p:cBhvr>
                                        <p:cTn id="19" dur="300"/>
                                        <p:tgtEl>
                                          <p:spTgt spid="10244">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grpId="0" nodeType="clickEffect">
                                  <p:stCondLst>
                                    <p:cond delay="0"/>
                                  </p:stCondLst>
                                  <p:iterate type="wd">
                                    <p:tmPct val="100000"/>
                                  </p:iterate>
                                  <p:childTnLst>
                                    <p:set>
                                      <p:cBhvr>
                                        <p:cTn id="23" dur="1" fill="hold">
                                          <p:stCondLst>
                                            <p:cond delay="0"/>
                                          </p:stCondLst>
                                        </p:cTn>
                                        <p:tgtEl>
                                          <p:spTgt spid="10244">
                                            <p:txEl>
                                              <p:pRg st="1" end="1"/>
                                            </p:txEl>
                                          </p:spTgt>
                                        </p:tgtEl>
                                        <p:attrNameLst>
                                          <p:attrName>style.visibility</p:attrName>
                                        </p:attrNameLst>
                                      </p:cBhvr>
                                      <p:to>
                                        <p:strVal val="visible"/>
                                      </p:to>
                                    </p:set>
                                    <p:animEffect transition="in" filter="checkerboard(across)">
                                      <p:cBhvr>
                                        <p:cTn id="24" dur="300"/>
                                        <p:tgtEl>
                                          <p:spTgt spid="1024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utoUpdateAnimBg="0"/>
      <p:bldP spid="10244"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algn="ctr"/>
            <a:r>
              <a:rPr lang="en-GB" b="1" dirty="0">
                <a:solidFill>
                  <a:schemeClr val="tx1"/>
                </a:solidFill>
              </a:rPr>
              <a:t>REVENGE</a:t>
            </a:r>
          </a:p>
        </p:txBody>
      </p:sp>
      <p:sp>
        <p:nvSpPr>
          <p:cNvPr id="11268" name="Rectangle 4"/>
          <p:cNvSpPr>
            <a:spLocks noGrp="1" noChangeArrowheads="1"/>
          </p:cNvSpPr>
          <p:nvPr>
            <p:ph type="body" sz="half" idx="2"/>
          </p:nvPr>
        </p:nvSpPr>
        <p:spPr/>
        <p:txBody>
          <a:bodyPr/>
          <a:lstStyle/>
          <a:p>
            <a:pPr>
              <a:lnSpc>
                <a:spcPct val="90000"/>
              </a:lnSpc>
            </a:pPr>
            <a:r>
              <a:rPr lang="en-GB" sz="2800" dirty="0">
                <a:cs typeface="Times New Roman" pitchFamily="18" charset="0"/>
              </a:rPr>
              <a:t>Little Bighorn showed the Indians' power. They had achieved their </a:t>
            </a:r>
            <a:r>
              <a:rPr lang="en-GB" sz="2800" b="1" dirty="0">
                <a:cs typeface="Times New Roman" pitchFamily="18" charset="0"/>
              </a:rPr>
              <a:t>greatest victory</a:t>
            </a:r>
            <a:r>
              <a:rPr lang="en-GB" sz="2800" dirty="0">
                <a:cs typeface="Times New Roman" pitchFamily="18" charset="0"/>
              </a:rPr>
              <a:t> </a:t>
            </a:r>
          </a:p>
          <a:p>
            <a:pPr>
              <a:lnSpc>
                <a:spcPct val="90000"/>
              </a:lnSpc>
            </a:pPr>
            <a:r>
              <a:rPr lang="en-GB" sz="2800" dirty="0">
                <a:cs typeface="Times New Roman" pitchFamily="18" charset="0"/>
              </a:rPr>
              <a:t>Outraged over the death of a popular Civil War leader the US Government fought back</a:t>
            </a:r>
          </a:p>
        </p:txBody>
      </p:sp>
      <p:sp>
        <p:nvSpPr>
          <p:cNvPr id="11271" name="Rectangle 7"/>
          <p:cNvSpPr>
            <a:spLocks noChangeArrowheads="1"/>
          </p:cNvSpPr>
          <p:nvPr/>
        </p:nvSpPr>
        <p:spPr bwMode="auto">
          <a:xfrm>
            <a:off x="4167188" y="3024188"/>
            <a:ext cx="9144000" cy="0"/>
          </a:xfrm>
          <a:prstGeom prst="rect">
            <a:avLst/>
          </a:prstGeom>
          <a:noFill/>
          <a:ln w="9525">
            <a:noFill/>
            <a:miter lim="800000"/>
            <a:headEnd/>
            <a:tailEnd/>
          </a:ln>
          <a:effectLst/>
        </p:spPr>
        <p:txBody>
          <a:bodyPr>
            <a:spAutoFit/>
          </a:bodyPr>
          <a:lstStyle/>
          <a:p>
            <a:endParaRPr lang="en-US"/>
          </a:p>
        </p:txBody>
      </p:sp>
      <p:pic>
        <p:nvPicPr>
          <p:cNvPr id="11270" name="Picture 6" descr="redcloud"/>
          <p:cNvPicPr>
            <a:picLocks noChangeAspect="1" noChangeArrowheads="1"/>
          </p:cNvPicPr>
          <p:nvPr/>
        </p:nvPicPr>
        <p:blipFill>
          <a:blip r:embed="rId3" cstate="print"/>
          <a:srcRect/>
          <a:stretch>
            <a:fillRect/>
          </a:stretch>
        </p:blipFill>
        <p:spPr bwMode="auto">
          <a:xfrm>
            <a:off x="1371600" y="2209800"/>
            <a:ext cx="809625" cy="809625"/>
          </a:xfrm>
          <a:prstGeom prst="rect">
            <a:avLst/>
          </a:prstGeom>
          <a:noFill/>
        </p:spPr>
      </p:pic>
      <p:sp>
        <p:nvSpPr>
          <p:cNvPr id="11273" name="Rectangle 9"/>
          <p:cNvSpPr>
            <a:spLocks noChangeArrowheads="1"/>
          </p:cNvSpPr>
          <p:nvPr/>
        </p:nvSpPr>
        <p:spPr bwMode="auto">
          <a:xfrm>
            <a:off x="4067175" y="2781300"/>
            <a:ext cx="9144000" cy="0"/>
          </a:xfrm>
          <a:prstGeom prst="rect">
            <a:avLst/>
          </a:prstGeom>
          <a:noFill/>
          <a:ln w="9525">
            <a:noFill/>
            <a:miter lim="800000"/>
            <a:headEnd/>
            <a:tailEnd/>
          </a:ln>
          <a:effectLst/>
        </p:spPr>
        <p:txBody>
          <a:bodyPr>
            <a:spAutoFit/>
          </a:bodyPr>
          <a:lstStyle/>
          <a:p>
            <a:endParaRPr lang="en-US"/>
          </a:p>
        </p:txBody>
      </p:sp>
      <p:pic>
        <p:nvPicPr>
          <p:cNvPr id="11272" name="Picture 8" descr="sitting bull"/>
          <p:cNvPicPr>
            <a:picLocks noChangeAspect="1" noChangeArrowheads="1"/>
          </p:cNvPicPr>
          <p:nvPr/>
        </p:nvPicPr>
        <p:blipFill>
          <a:blip r:embed="rId4" cstate="print"/>
          <a:srcRect/>
          <a:stretch>
            <a:fillRect/>
          </a:stretch>
        </p:blipFill>
        <p:spPr bwMode="auto">
          <a:xfrm>
            <a:off x="3429000" y="1981200"/>
            <a:ext cx="1009650" cy="1295400"/>
          </a:xfrm>
          <a:prstGeom prst="rect">
            <a:avLst/>
          </a:prstGeom>
          <a:noFill/>
        </p:spPr>
      </p:pic>
      <p:pic>
        <p:nvPicPr>
          <p:cNvPr id="11274" name="Picture 10" descr="Sitting Bull"/>
          <p:cNvPicPr>
            <a:picLocks noChangeAspect="1" noChangeArrowheads="1"/>
          </p:cNvPicPr>
          <p:nvPr/>
        </p:nvPicPr>
        <p:blipFill>
          <a:blip r:embed="rId5" cstate="print"/>
          <a:srcRect/>
          <a:stretch>
            <a:fillRect/>
          </a:stretch>
        </p:blipFill>
        <p:spPr bwMode="auto">
          <a:xfrm>
            <a:off x="762000" y="3276600"/>
            <a:ext cx="1343025" cy="2819400"/>
          </a:xfrm>
          <a:prstGeom prst="rect">
            <a:avLst/>
          </a:prstGeom>
          <a:noFill/>
          <a:ln w="9525">
            <a:noFill/>
            <a:miter lim="800000"/>
            <a:headEnd/>
            <a:tailEnd/>
          </a:ln>
        </p:spPr>
      </p:pic>
      <p:pic>
        <p:nvPicPr>
          <p:cNvPr id="11275" name="Picture 11" descr="General George Armstrong Custer"/>
          <p:cNvPicPr>
            <a:picLocks noChangeAspect="1" noChangeArrowheads="1"/>
          </p:cNvPicPr>
          <p:nvPr/>
        </p:nvPicPr>
        <p:blipFill>
          <a:blip r:embed="rId6" cstate="print"/>
          <a:srcRect/>
          <a:stretch>
            <a:fillRect/>
          </a:stretch>
        </p:blipFill>
        <p:spPr bwMode="auto">
          <a:xfrm>
            <a:off x="2362200" y="3429000"/>
            <a:ext cx="2000250" cy="2705100"/>
          </a:xfrm>
          <a:prstGeom prst="rect">
            <a:avLst/>
          </a:prstGeom>
          <a:noFill/>
          <a:ln w="9525">
            <a:noFill/>
            <a:miter lim="800000"/>
            <a:headEnd/>
            <a:tailEnd/>
          </a:ln>
        </p:spPr>
      </p:pic>
    </p:spTree>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266"/>
                                        </p:tgtEl>
                                        <p:attrNameLst>
                                          <p:attrName>style.visibility</p:attrName>
                                        </p:attrNameLst>
                                      </p:cBhvr>
                                      <p:to>
                                        <p:strVal val="visible"/>
                                      </p:to>
                                    </p:set>
                                    <p:anim calcmode="lin" valueType="num">
                                      <p:cBhvr additive="base">
                                        <p:cTn id="7" dur="500" fill="hold"/>
                                        <p:tgtEl>
                                          <p:spTgt spid="11266"/>
                                        </p:tgtEl>
                                        <p:attrNameLst>
                                          <p:attrName>ppt_x</p:attrName>
                                        </p:attrNameLst>
                                      </p:cBhvr>
                                      <p:tavLst>
                                        <p:tav tm="0">
                                          <p:val>
                                            <p:strVal val="0-#ppt_w/2"/>
                                          </p:val>
                                        </p:tav>
                                        <p:tav tm="100000">
                                          <p:val>
                                            <p:strVal val="#ppt_x"/>
                                          </p:val>
                                        </p:tav>
                                      </p:tavLst>
                                    </p:anim>
                                    <p:anim calcmode="lin" valueType="num">
                                      <p:cBhvr additive="base">
                                        <p:cTn id="8" dur="500" fill="hold"/>
                                        <p:tgtEl>
                                          <p:spTgt spid="1126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1272"/>
                                        </p:tgtEl>
                                        <p:attrNameLst>
                                          <p:attrName>style.visibility</p:attrName>
                                        </p:attrNameLst>
                                      </p:cBhvr>
                                      <p:to>
                                        <p:strVal val="visible"/>
                                      </p:to>
                                    </p:set>
                                    <p:anim calcmode="lin" valueType="num">
                                      <p:cBhvr additive="base">
                                        <p:cTn id="13" dur="500" fill="hold"/>
                                        <p:tgtEl>
                                          <p:spTgt spid="11272"/>
                                        </p:tgtEl>
                                        <p:attrNameLst>
                                          <p:attrName>ppt_x</p:attrName>
                                        </p:attrNameLst>
                                      </p:cBhvr>
                                      <p:tavLst>
                                        <p:tav tm="0">
                                          <p:val>
                                            <p:strVal val="0-#ppt_w/2"/>
                                          </p:val>
                                        </p:tav>
                                        <p:tav tm="100000">
                                          <p:val>
                                            <p:strVal val="#ppt_x"/>
                                          </p:val>
                                        </p:tav>
                                      </p:tavLst>
                                    </p:anim>
                                    <p:anim calcmode="lin" valueType="num">
                                      <p:cBhvr additive="base">
                                        <p:cTn id="14" dur="500" fill="hold"/>
                                        <p:tgtEl>
                                          <p:spTgt spid="1127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1274"/>
                                        </p:tgtEl>
                                        <p:attrNameLst>
                                          <p:attrName>style.visibility</p:attrName>
                                        </p:attrNameLst>
                                      </p:cBhvr>
                                      <p:to>
                                        <p:strVal val="visible"/>
                                      </p:to>
                                    </p:set>
                                    <p:anim calcmode="lin" valueType="num">
                                      <p:cBhvr additive="base">
                                        <p:cTn id="19" dur="500" fill="hold"/>
                                        <p:tgtEl>
                                          <p:spTgt spid="11274"/>
                                        </p:tgtEl>
                                        <p:attrNameLst>
                                          <p:attrName>ppt_x</p:attrName>
                                        </p:attrNameLst>
                                      </p:cBhvr>
                                      <p:tavLst>
                                        <p:tav tm="0">
                                          <p:val>
                                            <p:strVal val="0-#ppt_w/2"/>
                                          </p:val>
                                        </p:tav>
                                        <p:tav tm="100000">
                                          <p:val>
                                            <p:strVal val="#ppt_x"/>
                                          </p:val>
                                        </p:tav>
                                      </p:tavLst>
                                    </p:anim>
                                    <p:anim calcmode="lin" valueType="num">
                                      <p:cBhvr additive="base">
                                        <p:cTn id="20" dur="500" fill="hold"/>
                                        <p:tgtEl>
                                          <p:spTgt spid="1127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11275"/>
                                        </p:tgtEl>
                                        <p:attrNameLst>
                                          <p:attrName>style.visibility</p:attrName>
                                        </p:attrNameLst>
                                      </p:cBhvr>
                                      <p:to>
                                        <p:strVal val="visible"/>
                                      </p:to>
                                    </p:set>
                                    <p:anim calcmode="lin" valueType="num">
                                      <p:cBhvr additive="base">
                                        <p:cTn id="25" dur="500" fill="hold"/>
                                        <p:tgtEl>
                                          <p:spTgt spid="11275"/>
                                        </p:tgtEl>
                                        <p:attrNameLst>
                                          <p:attrName>ppt_x</p:attrName>
                                        </p:attrNameLst>
                                      </p:cBhvr>
                                      <p:tavLst>
                                        <p:tav tm="0">
                                          <p:val>
                                            <p:strVal val="0-#ppt_w/2"/>
                                          </p:val>
                                        </p:tav>
                                        <p:tav tm="100000">
                                          <p:val>
                                            <p:strVal val="#ppt_x"/>
                                          </p:val>
                                        </p:tav>
                                      </p:tavLst>
                                    </p:anim>
                                    <p:anim calcmode="lin" valueType="num">
                                      <p:cBhvr additive="base">
                                        <p:cTn id="26" dur="500" fill="hold"/>
                                        <p:tgtEl>
                                          <p:spTgt spid="1127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11270"/>
                                        </p:tgtEl>
                                        <p:attrNameLst>
                                          <p:attrName>style.visibility</p:attrName>
                                        </p:attrNameLst>
                                      </p:cBhvr>
                                      <p:to>
                                        <p:strVal val="visible"/>
                                      </p:to>
                                    </p:set>
                                    <p:anim calcmode="lin" valueType="num">
                                      <p:cBhvr additive="base">
                                        <p:cTn id="31" dur="500" fill="hold"/>
                                        <p:tgtEl>
                                          <p:spTgt spid="11270"/>
                                        </p:tgtEl>
                                        <p:attrNameLst>
                                          <p:attrName>ppt_x</p:attrName>
                                        </p:attrNameLst>
                                      </p:cBhvr>
                                      <p:tavLst>
                                        <p:tav tm="0">
                                          <p:val>
                                            <p:strVal val="0-#ppt_w/2"/>
                                          </p:val>
                                        </p:tav>
                                        <p:tav tm="100000">
                                          <p:val>
                                            <p:strVal val="#ppt_x"/>
                                          </p:val>
                                        </p:tav>
                                      </p:tavLst>
                                    </p:anim>
                                    <p:anim calcmode="lin" valueType="num">
                                      <p:cBhvr additive="base">
                                        <p:cTn id="32" dur="500" fill="hold"/>
                                        <p:tgtEl>
                                          <p:spTgt spid="11270"/>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2" presetClass="entr" presetSubtype="1" fill="hold" grpId="0" nodeType="clickEffect">
                                  <p:stCondLst>
                                    <p:cond delay="0"/>
                                  </p:stCondLst>
                                  <p:childTnLst>
                                    <p:set>
                                      <p:cBhvr>
                                        <p:cTn id="36" dur="1" fill="hold">
                                          <p:stCondLst>
                                            <p:cond delay="0"/>
                                          </p:stCondLst>
                                        </p:cTn>
                                        <p:tgtEl>
                                          <p:spTgt spid="11268">
                                            <p:txEl>
                                              <p:pRg st="0" end="0"/>
                                            </p:txEl>
                                          </p:spTgt>
                                        </p:tgtEl>
                                        <p:attrNameLst>
                                          <p:attrName>style.visibility</p:attrName>
                                        </p:attrNameLst>
                                      </p:cBhvr>
                                      <p:to>
                                        <p:strVal val="visible"/>
                                      </p:to>
                                    </p:set>
                                    <p:animEffect transition="in" filter="slide(fromTop)">
                                      <p:cBhvr>
                                        <p:cTn id="37" dur="500"/>
                                        <p:tgtEl>
                                          <p:spTgt spid="11268">
                                            <p:txEl>
                                              <p:pRg st="0" end="0"/>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2" name="gunshot.wav"/>
                                        </p:tgtEl>
                                      </p:cMediaNode>
                                    </p:audio>
                                  </p:subTnLst>
                                </p:cTn>
                              </p:par>
                            </p:childTnLst>
                          </p:cTn>
                        </p:par>
                      </p:childTnLst>
                    </p:cTn>
                  </p:par>
                  <p:par>
                    <p:cTn id="38" fill="hold">
                      <p:stCondLst>
                        <p:cond delay="indefinite"/>
                      </p:stCondLst>
                      <p:childTnLst>
                        <p:par>
                          <p:cTn id="39" fill="hold">
                            <p:stCondLst>
                              <p:cond delay="0"/>
                            </p:stCondLst>
                            <p:childTnLst>
                              <p:par>
                                <p:cTn id="40" presetID="12" presetClass="entr" presetSubtype="1" fill="hold" grpId="0" nodeType="clickEffect">
                                  <p:stCondLst>
                                    <p:cond delay="0"/>
                                  </p:stCondLst>
                                  <p:childTnLst>
                                    <p:set>
                                      <p:cBhvr>
                                        <p:cTn id="41" dur="1" fill="hold">
                                          <p:stCondLst>
                                            <p:cond delay="0"/>
                                          </p:stCondLst>
                                        </p:cTn>
                                        <p:tgtEl>
                                          <p:spTgt spid="11268">
                                            <p:txEl>
                                              <p:pRg st="1" end="1"/>
                                            </p:txEl>
                                          </p:spTgt>
                                        </p:tgtEl>
                                        <p:attrNameLst>
                                          <p:attrName>style.visibility</p:attrName>
                                        </p:attrNameLst>
                                      </p:cBhvr>
                                      <p:to>
                                        <p:strVal val="visible"/>
                                      </p:to>
                                    </p:set>
                                    <p:animEffect transition="in" filter="slide(fromTop)">
                                      <p:cBhvr>
                                        <p:cTn id="42" dur="500"/>
                                        <p:tgtEl>
                                          <p:spTgt spid="11268">
                                            <p:txEl>
                                              <p:pRg st="1" end="1"/>
                                            </p:txEl>
                                          </p:spTgt>
                                        </p:tgtEl>
                                      </p:cBhvr>
                                    </p:animEffect>
                                  </p:childTnLst>
                                  <p:subTnLst>
                                    <p:audio>
                                      <p:cMediaNode>
                                        <p:cTn display="0" masterRel="sameClick">
                                          <p:stCondLst>
                                            <p:cond evt="begin" delay="0">
                                              <p:tn val="40"/>
                                            </p:cond>
                                          </p:stCondLst>
                                          <p:endCondLst>
                                            <p:cond evt="onStopAudio" delay="0">
                                              <p:tgtEl>
                                                <p:sldTgt/>
                                              </p:tgtEl>
                                            </p:cond>
                                          </p:endCondLst>
                                        </p:cTn>
                                        <p:tgtEl>
                                          <p:sndTgt r:embed="rId2" name="gunshot.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8"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ltLang="en-US" sz="2800"/>
              <a:t> </a:t>
            </a:r>
            <a:r>
              <a:rPr lang="en-US" altLang="en-US"/>
              <a:t>The Conquest of the Far West</a:t>
            </a:r>
          </a:p>
        </p:txBody>
      </p:sp>
      <p:sp>
        <p:nvSpPr>
          <p:cNvPr id="74755" name="Rectangle 3"/>
          <p:cNvSpPr>
            <a:spLocks noGrp="1" noChangeArrowheads="1"/>
          </p:cNvSpPr>
          <p:nvPr>
            <p:ph idx="1"/>
          </p:nvPr>
        </p:nvSpPr>
        <p:spPr/>
        <p:txBody>
          <a:bodyPr/>
          <a:lstStyle/>
          <a:p>
            <a:r>
              <a:rPr lang="en-US" altLang="en-US" b="1" dirty="0">
                <a:solidFill>
                  <a:schemeClr val="tx1"/>
                </a:solidFill>
              </a:rPr>
              <a:t>The Dispersal of the Tribes</a:t>
            </a:r>
          </a:p>
          <a:p>
            <a:pPr lvl="1"/>
            <a:r>
              <a:rPr lang="en-US" altLang="en-US" b="1" dirty="0">
                <a:solidFill>
                  <a:srgbClr val="C00000"/>
                </a:solidFill>
              </a:rPr>
              <a:t>The Dawes Act (1887)</a:t>
            </a:r>
          </a:p>
          <a:p>
            <a:pPr lvl="2"/>
            <a:r>
              <a:rPr lang="en-US" altLang="en-US" b="1" dirty="0">
                <a:solidFill>
                  <a:srgbClr val="C00000"/>
                </a:solidFill>
              </a:rPr>
              <a:t>Gradual elimination of </a:t>
            </a:r>
            <a:r>
              <a:rPr lang="en-US" altLang="en-US" b="1" dirty="0" smtClean="0">
                <a:solidFill>
                  <a:srgbClr val="C00000"/>
                </a:solidFill>
              </a:rPr>
              <a:t/>
            </a:r>
            <a:br>
              <a:rPr lang="en-US" altLang="en-US" b="1" dirty="0" smtClean="0">
                <a:solidFill>
                  <a:srgbClr val="C00000"/>
                </a:solidFill>
              </a:rPr>
            </a:br>
            <a:r>
              <a:rPr lang="en-US" altLang="en-US" b="1" dirty="0" smtClean="0">
                <a:solidFill>
                  <a:srgbClr val="C00000"/>
                </a:solidFill>
              </a:rPr>
              <a:t>Tribal </a:t>
            </a:r>
            <a:r>
              <a:rPr lang="en-US" altLang="en-US" b="1" dirty="0">
                <a:solidFill>
                  <a:srgbClr val="C00000"/>
                </a:solidFill>
              </a:rPr>
              <a:t>Ownership</a:t>
            </a:r>
          </a:p>
          <a:p>
            <a:pPr lvl="2"/>
            <a:r>
              <a:rPr lang="en-US" altLang="en-US" b="1" dirty="0">
                <a:solidFill>
                  <a:srgbClr val="C00000"/>
                </a:solidFill>
              </a:rPr>
              <a:t>Separation of Tribes</a:t>
            </a:r>
          </a:p>
          <a:p>
            <a:pPr lvl="2"/>
            <a:r>
              <a:rPr lang="en-US" altLang="en-US" b="1" dirty="0">
                <a:solidFill>
                  <a:srgbClr val="C00000"/>
                </a:solidFill>
              </a:rPr>
              <a:t>Americanization of </a:t>
            </a:r>
            <a:r>
              <a:rPr lang="en-US" altLang="en-US" b="1" dirty="0" smtClean="0">
                <a:solidFill>
                  <a:srgbClr val="C00000"/>
                </a:solidFill>
              </a:rPr>
              <a:t>Indians</a:t>
            </a:r>
          </a:p>
          <a:p>
            <a:pPr lvl="2"/>
            <a:r>
              <a:rPr lang="en-US" altLang="en-US" b="1" dirty="0" smtClean="0">
                <a:solidFill>
                  <a:srgbClr val="C00000"/>
                </a:solidFill>
              </a:rPr>
              <a:t> </a:t>
            </a:r>
            <a:r>
              <a:rPr lang="en-US" altLang="en-US" b="1" dirty="0" smtClean="0">
                <a:solidFill>
                  <a:srgbClr val="C00000"/>
                </a:solidFill>
              </a:rPr>
              <a:t>Gave land to White Settlers</a:t>
            </a:r>
            <a:endParaRPr lang="en-US" altLang="en-US" b="1" dirty="0">
              <a:solidFill>
                <a:srgbClr val="C00000"/>
              </a:solidFill>
            </a:endParaRPr>
          </a:p>
        </p:txBody>
      </p:sp>
      <p:pic>
        <p:nvPicPr>
          <p:cNvPr id="74756" name="Picture 4"/>
          <p:cNvPicPr>
            <a:picLocks noChangeAspect="1" noChangeArrowheads="1"/>
          </p:cNvPicPr>
          <p:nvPr/>
        </p:nvPicPr>
        <p:blipFill>
          <a:blip r:embed="rId3" cstate="print"/>
          <a:srcRect/>
          <a:stretch>
            <a:fillRect/>
          </a:stretch>
        </p:blipFill>
        <p:spPr bwMode="auto">
          <a:xfrm>
            <a:off x="5562600" y="1752600"/>
            <a:ext cx="3200400" cy="4171950"/>
          </a:xfrm>
          <a:prstGeom prst="rect">
            <a:avLst/>
          </a:prstGeom>
          <a:noFill/>
          <a:ln w="9525">
            <a:noFill/>
            <a:miter lim="800000"/>
            <a:headEnd/>
            <a:tailEnd/>
          </a:ln>
        </p:spPr>
      </p:pic>
    </p:spTree>
  </p:cSld>
  <p:clrMapOvr>
    <a:masterClrMapping/>
  </p:clrMapOvr>
  <p:transition>
    <p:dissolv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body" sz="half" idx="4294967295"/>
          </p:nvPr>
        </p:nvSpPr>
        <p:spPr>
          <a:xfrm>
            <a:off x="0" y="4876800"/>
            <a:ext cx="9144000" cy="1981200"/>
          </a:xfrm>
        </p:spPr>
        <p:txBody>
          <a:bodyPr/>
          <a:lstStyle/>
          <a:p>
            <a:pPr algn="ctr">
              <a:buFontTx/>
              <a:buNone/>
            </a:pPr>
            <a:r>
              <a:rPr lang="en-US" sz="2800" dirty="0">
                <a:solidFill>
                  <a:schemeClr val="bg1"/>
                </a:solidFill>
              </a:rPr>
              <a:t>   </a:t>
            </a:r>
            <a:r>
              <a:rPr lang="en-US" sz="2400" b="1" dirty="0">
                <a:solidFill>
                  <a:schemeClr val="tx1"/>
                </a:solidFill>
              </a:rPr>
              <a:t>The Wounded Knee Massacre occurred on the banks of </a:t>
            </a:r>
            <a:r>
              <a:rPr lang="en-US" sz="2400" b="1" dirty="0" smtClean="0">
                <a:solidFill>
                  <a:schemeClr val="tx1"/>
                </a:solidFill>
              </a:rPr>
              <a:t/>
            </a:r>
            <a:br>
              <a:rPr lang="en-US" sz="2400" b="1" dirty="0" smtClean="0">
                <a:solidFill>
                  <a:schemeClr val="tx1"/>
                </a:solidFill>
              </a:rPr>
            </a:br>
            <a:r>
              <a:rPr lang="en-US" sz="2400" b="1" dirty="0" smtClean="0">
                <a:solidFill>
                  <a:schemeClr val="tx1"/>
                </a:solidFill>
              </a:rPr>
              <a:t>Wounded </a:t>
            </a:r>
            <a:r>
              <a:rPr lang="en-US" sz="2400" b="1" dirty="0">
                <a:solidFill>
                  <a:schemeClr val="tx1"/>
                </a:solidFill>
              </a:rPr>
              <a:t>Knee Creek about twenty five miles west of current day town of Martin, South Dakota on December 29, 1890.</a:t>
            </a:r>
          </a:p>
        </p:txBody>
      </p:sp>
      <p:pic>
        <p:nvPicPr>
          <p:cNvPr id="3080" name="Picture 8" descr="sioux-chiefs"/>
          <p:cNvPicPr>
            <a:picLocks noChangeAspect="1" noChangeArrowheads="1"/>
          </p:cNvPicPr>
          <p:nvPr>
            <p:ph sz="half" idx="4294967295"/>
          </p:nvPr>
        </p:nvPicPr>
        <p:blipFill>
          <a:blip r:embed="rId2" cstate="print"/>
          <a:srcRect/>
          <a:stretch>
            <a:fillRect/>
          </a:stretch>
        </p:blipFill>
        <p:spPr>
          <a:xfrm>
            <a:off x="1371600" y="228600"/>
            <a:ext cx="6705600" cy="4471988"/>
          </a:xfrm>
          <a:noFill/>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2" name="Rectangle 6"/>
          <p:cNvSpPr>
            <a:spLocks noGrp="1" noChangeArrowheads="1"/>
          </p:cNvSpPr>
          <p:nvPr>
            <p:ph type="title"/>
          </p:nvPr>
        </p:nvSpPr>
        <p:spPr>
          <a:xfrm>
            <a:off x="228600" y="228600"/>
            <a:ext cx="2743200" cy="1143000"/>
          </a:xfrm>
        </p:spPr>
        <p:txBody>
          <a:bodyPr/>
          <a:lstStyle/>
          <a:p>
            <a:r>
              <a:rPr lang="en-US" sz="4000" b="1" dirty="0">
                <a:solidFill>
                  <a:schemeClr val="tx1"/>
                </a:solidFill>
                <a:latin typeface="Serpentine" pitchFamily="2" charset="0"/>
              </a:rPr>
              <a:t>Sitting Bull</a:t>
            </a:r>
          </a:p>
        </p:txBody>
      </p:sp>
      <p:sp>
        <p:nvSpPr>
          <p:cNvPr id="4099" name="Rectangle 3"/>
          <p:cNvSpPr>
            <a:spLocks noGrp="1" noChangeArrowheads="1"/>
          </p:cNvSpPr>
          <p:nvPr>
            <p:ph type="body" idx="4294967295"/>
          </p:nvPr>
        </p:nvSpPr>
        <p:spPr>
          <a:xfrm>
            <a:off x="0" y="3352800"/>
            <a:ext cx="8991600" cy="3505200"/>
          </a:xfrm>
        </p:spPr>
        <p:txBody>
          <a:bodyPr/>
          <a:lstStyle/>
          <a:p>
            <a:pPr>
              <a:lnSpc>
                <a:spcPct val="80000"/>
              </a:lnSpc>
              <a:buFontTx/>
              <a:buNone/>
            </a:pPr>
            <a:r>
              <a:rPr lang="en-US" sz="2000" b="1" dirty="0">
                <a:solidFill>
                  <a:schemeClr val="tx1"/>
                </a:solidFill>
              </a:rPr>
              <a:t>  </a:t>
            </a:r>
            <a:endParaRPr lang="en-US" sz="2400" b="1" dirty="0">
              <a:solidFill>
                <a:schemeClr val="tx1"/>
              </a:solidFill>
            </a:endParaRPr>
          </a:p>
          <a:p>
            <a:pPr>
              <a:lnSpc>
                <a:spcPct val="80000"/>
              </a:lnSpc>
            </a:pPr>
            <a:r>
              <a:rPr lang="en-US" sz="2000" b="1" dirty="0">
                <a:solidFill>
                  <a:schemeClr val="tx1"/>
                </a:solidFill>
              </a:rPr>
              <a:t>Sitting Bull refused to attend the treaty at Fort Laramie in 1868.   Sitting Bull fought the surveyors over the Northern Pacific Railroad in 1872</a:t>
            </a:r>
          </a:p>
          <a:p>
            <a:pPr>
              <a:lnSpc>
                <a:spcPct val="80000"/>
              </a:lnSpc>
            </a:pPr>
            <a:r>
              <a:rPr lang="en-US" sz="2000" b="1" dirty="0">
                <a:solidFill>
                  <a:schemeClr val="tx1"/>
                </a:solidFill>
              </a:rPr>
              <a:t>On June 25, 1876 Sitting Bull fought Custer at the Battle of the Little Big Horn. </a:t>
            </a:r>
            <a:r>
              <a:rPr lang="en-US" sz="2000" b="1" dirty="0" smtClean="0">
                <a:solidFill>
                  <a:schemeClr val="tx1"/>
                </a:solidFill>
              </a:rPr>
              <a:t>May </a:t>
            </a:r>
            <a:r>
              <a:rPr lang="en-US" sz="2000" b="1" dirty="0">
                <a:solidFill>
                  <a:schemeClr val="tx1"/>
                </a:solidFill>
              </a:rPr>
              <a:t>of 1877 retreating to Canada Sitting Bull stayed  with his tribe until 1881.     </a:t>
            </a:r>
          </a:p>
          <a:p>
            <a:pPr>
              <a:lnSpc>
                <a:spcPct val="80000"/>
              </a:lnSpc>
            </a:pPr>
            <a:r>
              <a:rPr lang="en-US" sz="2000" b="1" dirty="0">
                <a:solidFill>
                  <a:schemeClr val="tx1"/>
                </a:solidFill>
              </a:rPr>
              <a:t>Enduring harsh punishment Sitting Bull was detained as a prisoner of war at Fort Randall from '81 - '83 </a:t>
            </a:r>
          </a:p>
          <a:p>
            <a:pPr>
              <a:lnSpc>
                <a:spcPct val="80000"/>
              </a:lnSpc>
            </a:pPr>
            <a:r>
              <a:rPr lang="en-US" sz="2000" b="1" dirty="0">
                <a:solidFill>
                  <a:schemeClr val="tx1"/>
                </a:solidFill>
              </a:rPr>
              <a:t>In 1885, Sitting Bull traveled around the world as a star performer with Buffalo Bill Cody and his Wild West Show</a:t>
            </a:r>
          </a:p>
          <a:p>
            <a:pPr>
              <a:lnSpc>
                <a:spcPct val="80000"/>
              </a:lnSpc>
            </a:pPr>
            <a:r>
              <a:rPr lang="en-US" sz="2000" b="1" dirty="0">
                <a:solidFill>
                  <a:schemeClr val="tx1"/>
                </a:solidFill>
              </a:rPr>
              <a:t>In 1890, Sitting Bull was killed by Red Tomahawk who was one of the Sioux police sent by Agent James McLaughlin</a:t>
            </a:r>
          </a:p>
        </p:txBody>
      </p:sp>
      <p:sp>
        <p:nvSpPr>
          <p:cNvPr id="4103" name="Text Box 7"/>
          <p:cNvSpPr txBox="1">
            <a:spLocks noChangeArrowheads="1"/>
          </p:cNvSpPr>
          <p:nvPr/>
        </p:nvSpPr>
        <p:spPr bwMode="auto">
          <a:xfrm>
            <a:off x="6096000" y="152400"/>
            <a:ext cx="2514600" cy="1200329"/>
          </a:xfrm>
          <a:prstGeom prst="rect">
            <a:avLst/>
          </a:prstGeom>
          <a:noFill/>
          <a:ln w="9525">
            <a:noFill/>
            <a:miter lim="800000"/>
            <a:headEnd/>
            <a:tailEnd/>
          </a:ln>
          <a:effectLst/>
        </p:spPr>
        <p:txBody>
          <a:bodyPr>
            <a:spAutoFit/>
          </a:bodyPr>
          <a:lstStyle/>
          <a:p>
            <a:pPr>
              <a:spcBef>
                <a:spcPct val="50000"/>
              </a:spcBef>
            </a:pPr>
            <a:r>
              <a:rPr lang="en-US" b="1" dirty="0"/>
              <a:t>Born: 1831 in South Dakota near Grand River</a:t>
            </a:r>
          </a:p>
        </p:txBody>
      </p:sp>
      <p:sp>
        <p:nvSpPr>
          <p:cNvPr id="4104" name="Text Box 8"/>
          <p:cNvSpPr txBox="1">
            <a:spLocks noChangeArrowheads="1"/>
          </p:cNvSpPr>
          <p:nvPr/>
        </p:nvSpPr>
        <p:spPr bwMode="auto">
          <a:xfrm>
            <a:off x="6096000" y="1447800"/>
            <a:ext cx="2514600" cy="1938992"/>
          </a:xfrm>
          <a:prstGeom prst="rect">
            <a:avLst/>
          </a:prstGeom>
          <a:noFill/>
          <a:ln w="9525">
            <a:noFill/>
            <a:miter lim="800000"/>
            <a:headEnd/>
            <a:tailEnd/>
          </a:ln>
          <a:effectLst/>
        </p:spPr>
        <p:txBody>
          <a:bodyPr wrap="square">
            <a:spAutoFit/>
          </a:bodyPr>
          <a:lstStyle/>
          <a:p>
            <a:pPr>
              <a:spcBef>
                <a:spcPct val="50000"/>
              </a:spcBef>
            </a:pPr>
            <a:r>
              <a:rPr lang="en-US" b="1" dirty="0"/>
              <a:t>Died: December 14, 1890 in South Dakota at his Grand River camp</a:t>
            </a:r>
          </a:p>
        </p:txBody>
      </p:sp>
      <p:pic>
        <p:nvPicPr>
          <p:cNvPr id="4105" name="Picture 9" descr="chiefsittingbull"/>
          <p:cNvPicPr>
            <a:picLocks noChangeAspect="1" noChangeArrowheads="1"/>
          </p:cNvPicPr>
          <p:nvPr>
            <p:ph idx="1"/>
          </p:nvPr>
        </p:nvPicPr>
        <p:blipFill>
          <a:blip r:embed="rId2" cstate="print"/>
          <a:srcRect/>
          <a:stretch>
            <a:fillRect/>
          </a:stretch>
        </p:blipFill>
        <p:spPr>
          <a:xfrm>
            <a:off x="3200400" y="152400"/>
            <a:ext cx="2743200" cy="3276600"/>
          </a:xfrm>
          <a:noFill/>
          <a:ln/>
        </p:spPr>
      </p:pic>
      <p:sp>
        <p:nvSpPr>
          <p:cNvPr id="4107" name="Text Box 11"/>
          <p:cNvSpPr txBox="1">
            <a:spLocks noChangeArrowheads="1"/>
          </p:cNvSpPr>
          <p:nvPr/>
        </p:nvSpPr>
        <p:spPr bwMode="auto">
          <a:xfrm>
            <a:off x="0" y="990600"/>
            <a:ext cx="2743200" cy="2308324"/>
          </a:xfrm>
          <a:prstGeom prst="rect">
            <a:avLst/>
          </a:prstGeom>
          <a:noFill/>
          <a:ln w="9525">
            <a:noFill/>
            <a:miter lim="800000"/>
            <a:headEnd/>
            <a:tailEnd/>
          </a:ln>
          <a:effectLst/>
        </p:spPr>
        <p:txBody>
          <a:bodyPr>
            <a:spAutoFit/>
          </a:bodyPr>
          <a:lstStyle/>
          <a:p>
            <a:pPr>
              <a:spcBef>
                <a:spcPct val="50000"/>
              </a:spcBef>
            </a:pPr>
            <a:r>
              <a:rPr lang="en-US" dirty="0">
                <a:solidFill>
                  <a:schemeClr val="bg1"/>
                </a:solidFill>
              </a:rPr>
              <a:t> </a:t>
            </a:r>
            <a:r>
              <a:rPr lang="en-US" b="1" dirty="0"/>
              <a:t>Sioux Indian nominated to be a </a:t>
            </a:r>
            <a:r>
              <a:rPr lang="en-US" b="1" dirty="0" err="1"/>
              <a:t>Hunkpapa</a:t>
            </a:r>
            <a:r>
              <a:rPr lang="en-US" b="1" dirty="0"/>
              <a:t> Chief in 1866, a warrior, spiritual leader and politician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sz="half" idx="4294967295"/>
          </p:nvPr>
        </p:nvSpPr>
        <p:spPr>
          <a:xfrm>
            <a:off x="0" y="4114800"/>
            <a:ext cx="9144000" cy="2743200"/>
          </a:xfrm>
        </p:spPr>
        <p:txBody>
          <a:bodyPr/>
          <a:lstStyle/>
          <a:p>
            <a:pPr>
              <a:buFontTx/>
              <a:buNone/>
            </a:pPr>
            <a:r>
              <a:rPr lang="en-US" sz="2800" b="1" dirty="0"/>
              <a:t>   </a:t>
            </a:r>
            <a:r>
              <a:rPr lang="en-US" sz="2800" b="1" dirty="0" smtClean="0"/>
              <a:t> </a:t>
            </a:r>
            <a:r>
              <a:rPr lang="en-US" sz="2800" b="1" dirty="0" smtClean="0">
                <a:solidFill>
                  <a:schemeClr val="tx1"/>
                </a:solidFill>
              </a:rPr>
              <a:t>Tension </a:t>
            </a:r>
            <a:r>
              <a:rPr lang="en-US" sz="2800" b="1" dirty="0">
                <a:solidFill>
                  <a:schemeClr val="tx1"/>
                </a:solidFill>
              </a:rPr>
              <a:t>was running high leading up to the Wounded Knee Massacre due to the murder of Sitting Bull on December 15 which caused some of the </a:t>
            </a:r>
            <a:r>
              <a:rPr lang="en-US" sz="2800" b="1" dirty="0" err="1">
                <a:solidFill>
                  <a:schemeClr val="tx1"/>
                </a:solidFill>
              </a:rPr>
              <a:t>Miniconjou</a:t>
            </a:r>
            <a:r>
              <a:rPr lang="en-US" sz="2800" b="1" dirty="0">
                <a:solidFill>
                  <a:schemeClr val="tx1"/>
                </a:solidFill>
              </a:rPr>
              <a:t> Sioux Indians and </a:t>
            </a:r>
            <a:r>
              <a:rPr lang="en-US" sz="2800" b="1" dirty="0" err="1">
                <a:solidFill>
                  <a:schemeClr val="tx1"/>
                </a:solidFill>
              </a:rPr>
              <a:t>Hunkpapa</a:t>
            </a:r>
            <a:r>
              <a:rPr lang="en-US" sz="2800" b="1" dirty="0">
                <a:solidFill>
                  <a:schemeClr val="tx1"/>
                </a:solidFill>
              </a:rPr>
              <a:t> Sioux Indians to leave the reservations and head toward the Badlands.</a:t>
            </a:r>
            <a:r>
              <a:rPr lang="en-US" sz="2800" dirty="0">
                <a:solidFill>
                  <a:schemeClr val="tx1"/>
                </a:solidFill>
              </a:rPr>
              <a:t/>
            </a:r>
            <a:br>
              <a:rPr lang="en-US" sz="2800" dirty="0">
                <a:solidFill>
                  <a:schemeClr val="tx1"/>
                </a:solidFill>
              </a:rPr>
            </a:br>
            <a:endParaRPr lang="en-US" sz="2800" dirty="0">
              <a:solidFill>
                <a:schemeClr val="tx1"/>
              </a:solidFill>
            </a:endParaRPr>
          </a:p>
        </p:txBody>
      </p:sp>
      <p:pic>
        <p:nvPicPr>
          <p:cNvPr id="5126" name="Picture 6" descr="wounded_knee"/>
          <p:cNvPicPr>
            <a:picLocks noChangeAspect="1" noChangeArrowheads="1"/>
          </p:cNvPicPr>
          <p:nvPr>
            <p:ph sz="half" idx="4294967295"/>
          </p:nvPr>
        </p:nvPicPr>
        <p:blipFill>
          <a:blip r:embed="rId2" cstate="print"/>
          <a:srcRect/>
          <a:stretch>
            <a:fillRect/>
          </a:stretch>
        </p:blipFill>
        <p:spPr>
          <a:xfrm>
            <a:off x="1981200" y="152400"/>
            <a:ext cx="5486400" cy="3946525"/>
          </a:xfrm>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3505200" y="228600"/>
            <a:ext cx="4876800" cy="5287963"/>
          </a:xfrm>
        </p:spPr>
        <p:txBody>
          <a:bodyPr/>
          <a:lstStyle/>
          <a:p>
            <a:r>
              <a:rPr lang="en-US" sz="2400" b="1" dirty="0">
                <a:solidFill>
                  <a:schemeClr val="tx1"/>
                </a:solidFill>
              </a:rPr>
              <a:t>After Sitting Bull's death, Big Foot feared for the safety of his band, which consisted in large part of widows of the Plains wars and their children. Big Foot himself had been placed on the list of "fomenters of disturbances," and his arrest had been ordered. He led his band toward Pine Ridge, hoping for the protection of Red Cloud. However, he fell ill from pneumonia on the trip and was forced to travel in the back of a wagon. </a:t>
            </a:r>
          </a:p>
        </p:txBody>
      </p:sp>
      <p:pic>
        <p:nvPicPr>
          <p:cNvPr id="10244" name="Picture 4" descr="big foot"/>
          <p:cNvPicPr>
            <a:picLocks noChangeAspect="1" noChangeArrowheads="1"/>
          </p:cNvPicPr>
          <p:nvPr/>
        </p:nvPicPr>
        <p:blipFill>
          <a:blip r:embed="rId2" cstate="print"/>
          <a:srcRect/>
          <a:stretch>
            <a:fillRect/>
          </a:stretch>
        </p:blipFill>
        <p:spPr bwMode="auto">
          <a:xfrm>
            <a:off x="381000" y="304800"/>
            <a:ext cx="3001963" cy="4486275"/>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type="body" idx="1"/>
          </p:nvPr>
        </p:nvSpPr>
        <p:spPr>
          <a:xfrm>
            <a:off x="0" y="3124200"/>
            <a:ext cx="9144000" cy="3733800"/>
          </a:xfrm>
        </p:spPr>
        <p:txBody>
          <a:bodyPr/>
          <a:lstStyle/>
          <a:p>
            <a:pPr>
              <a:buFontTx/>
              <a:buNone/>
            </a:pPr>
            <a:r>
              <a:rPr lang="en-US" dirty="0"/>
              <a:t>   </a:t>
            </a:r>
            <a:r>
              <a:rPr lang="en-US" b="1" dirty="0">
                <a:solidFill>
                  <a:schemeClr val="tx1"/>
                </a:solidFill>
              </a:rPr>
              <a:t>He tried to find safety at the town of Pine Ridge, but the soldiers found him first. Dying of pneumonia, Big Foot surrendered peacefully. He had the misfortune to fall into the hands of the seventh Calvary. They brought the Indians to a campsite near Wounded Knee, already well within the borders of the reservation. </a:t>
            </a:r>
          </a:p>
        </p:txBody>
      </p:sp>
      <p:pic>
        <p:nvPicPr>
          <p:cNvPr id="12293" name="Picture 5" descr="bigfoot'sband"/>
          <p:cNvPicPr>
            <a:picLocks noChangeAspect="1" noChangeArrowheads="1"/>
          </p:cNvPicPr>
          <p:nvPr/>
        </p:nvPicPr>
        <p:blipFill>
          <a:blip r:embed="rId2" cstate="print"/>
          <a:srcRect/>
          <a:stretch>
            <a:fillRect/>
          </a:stretch>
        </p:blipFill>
        <p:spPr bwMode="auto">
          <a:xfrm>
            <a:off x="0" y="0"/>
            <a:ext cx="9144000" cy="3081338"/>
          </a:xfrm>
          <a:prstGeom prst="rect">
            <a:avLst/>
          </a:prstGeo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1" name="Rectangle 7"/>
          <p:cNvSpPr>
            <a:spLocks noGrp="1" noChangeArrowheads="1"/>
          </p:cNvSpPr>
          <p:nvPr>
            <p:ph type="title"/>
          </p:nvPr>
        </p:nvSpPr>
        <p:spPr/>
        <p:txBody>
          <a:bodyPr/>
          <a:lstStyle/>
          <a:p>
            <a:endParaRPr lang="en-US"/>
          </a:p>
        </p:txBody>
      </p:sp>
      <p:sp>
        <p:nvSpPr>
          <p:cNvPr id="6147" name="Rectangle 3"/>
          <p:cNvSpPr>
            <a:spLocks noGrp="1" noChangeArrowheads="1"/>
          </p:cNvSpPr>
          <p:nvPr>
            <p:ph type="body" sz="half" idx="1"/>
          </p:nvPr>
        </p:nvSpPr>
        <p:spPr>
          <a:xfrm>
            <a:off x="457200" y="3429000"/>
            <a:ext cx="8077200" cy="3200400"/>
          </a:xfrm>
        </p:spPr>
        <p:txBody>
          <a:bodyPr>
            <a:noAutofit/>
          </a:bodyPr>
          <a:lstStyle/>
          <a:p>
            <a:pPr>
              <a:lnSpc>
                <a:spcPct val="80000"/>
              </a:lnSpc>
              <a:buFontTx/>
              <a:buNone/>
            </a:pPr>
            <a:r>
              <a:rPr lang="en-US" sz="2800" b="1" dirty="0">
                <a:solidFill>
                  <a:schemeClr val="tx1"/>
                </a:solidFill>
              </a:rPr>
              <a:t>   </a:t>
            </a:r>
            <a:r>
              <a:rPr lang="en-US" sz="2800" b="1" dirty="0" smtClean="0">
                <a:solidFill>
                  <a:schemeClr val="tx1"/>
                </a:solidFill>
              </a:rPr>
              <a:t> No </a:t>
            </a:r>
            <a:r>
              <a:rPr lang="en-US" sz="2800" b="1" dirty="0">
                <a:solidFill>
                  <a:schemeClr val="tx1"/>
                </a:solidFill>
              </a:rPr>
              <a:t>one knows what caused the disturbance, no one claims the first shot, the Wounded Knee Massacre began fiercely with the Hotchkiss guns raining fragmentation shells into the village at a combined rate of 200 or more rounds a minute. </a:t>
            </a:r>
            <a:r>
              <a:rPr lang="en-US" sz="2800" b="1" dirty="0" smtClean="0">
                <a:solidFill>
                  <a:schemeClr val="tx1"/>
                </a:solidFill>
              </a:rPr>
              <a:t>The </a:t>
            </a:r>
            <a:r>
              <a:rPr lang="en-US" sz="2800" b="1" dirty="0">
                <a:solidFill>
                  <a:schemeClr val="tx1"/>
                </a:solidFill>
              </a:rPr>
              <a:t>500 well armed Cavalry Troopers were well positioned using crossing fire to methodically carry out what is known as the Wounded Knee Massacre. </a:t>
            </a:r>
          </a:p>
        </p:txBody>
      </p:sp>
      <p:pic>
        <p:nvPicPr>
          <p:cNvPr id="6150" name="Picture 6" descr="four dead men together at Wounded Knee, one give a gun after his death so that he may pose for the photographer"/>
          <p:cNvPicPr>
            <a:picLocks noChangeAspect="1" noChangeArrowheads="1"/>
          </p:cNvPicPr>
          <p:nvPr>
            <p:ph sz="half" idx="2"/>
          </p:nvPr>
        </p:nvPicPr>
        <p:blipFill>
          <a:blip r:embed="rId2" cstate="print"/>
          <a:srcRect/>
          <a:stretch>
            <a:fillRect/>
          </a:stretch>
        </p:blipFill>
        <p:spPr>
          <a:xfrm>
            <a:off x="609600" y="304800"/>
            <a:ext cx="4038600" cy="3032125"/>
          </a:xfrm>
          <a:noFill/>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Grp="1" noChangeArrowheads="1"/>
          </p:cNvSpPr>
          <p:nvPr>
            <p:ph type="body" idx="1"/>
          </p:nvPr>
        </p:nvSpPr>
        <p:spPr>
          <a:xfrm>
            <a:off x="0" y="3429000"/>
            <a:ext cx="9144000" cy="3429000"/>
          </a:xfrm>
        </p:spPr>
        <p:txBody>
          <a:bodyPr>
            <a:noAutofit/>
          </a:bodyPr>
          <a:lstStyle/>
          <a:p>
            <a:pPr>
              <a:lnSpc>
                <a:spcPct val="90000"/>
              </a:lnSpc>
              <a:buFontTx/>
              <a:buNone/>
            </a:pPr>
            <a:r>
              <a:rPr lang="en-US" sz="2800" b="1" dirty="0">
                <a:solidFill>
                  <a:schemeClr val="tx1"/>
                </a:solidFill>
              </a:rPr>
              <a:t>   </a:t>
            </a:r>
            <a:r>
              <a:rPr lang="en-US" sz="2800" b="1" dirty="0" smtClean="0">
                <a:solidFill>
                  <a:schemeClr val="tx1"/>
                </a:solidFill>
              </a:rPr>
              <a:t> Almost </a:t>
            </a:r>
            <a:r>
              <a:rPr lang="en-US" sz="2800" b="1" dirty="0">
                <a:solidFill>
                  <a:schemeClr val="tx1"/>
                </a:solidFill>
              </a:rPr>
              <a:t>immediately most of the Sioux Indian men were killed.   A few Sioux Indians mustered enough strength barehanded to kill 29 soldiers and wound 39 more. </a:t>
            </a:r>
            <a:r>
              <a:rPr lang="en-US" sz="2800" b="1" dirty="0" smtClean="0">
                <a:solidFill>
                  <a:schemeClr val="tx1"/>
                </a:solidFill>
              </a:rPr>
              <a:t>The </a:t>
            </a:r>
            <a:r>
              <a:rPr lang="en-US" sz="2800" b="1" dirty="0">
                <a:solidFill>
                  <a:schemeClr val="tx1"/>
                </a:solidFill>
              </a:rPr>
              <a:t>bravery of these people was to no avail for as  long as an Indian moved, the guns kept firing.  Unarmed Sioux Indian Women and children were mercilessly massacred.  A few ran as far as three miles only to be chased by the long knives of the Cavalry and put to death</a:t>
            </a:r>
            <a:br>
              <a:rPr lang="en-US" sz="2800" b="1" dirty="0">
                <a:solidFill>
                  <a:schemeClr val="tx1"/>
                </a:solidFill>
              </a:rPr>
            </a:br>
            <a:endParaRPr lang="en-US" sz="2800" b="1" dirty="0">
              <a:solidFill>
                <a:schemeClr val="tx1"/>
              </a:solidFill>
            </a:endParaRPr>
          </a:p>
        </p:txBody>
      </p:sp>
      <p:pic>
        <p:nvPicPr>
          <p:cNvPr id="7173" name="Picture 5" descr="10266"/>
          <p:cNvPicPr>
            <a:picLocks noChangeAspect="1" noChangeArrowheads="1"/>
          </p:cNvPicPr>
          <p:nvPr/>
        </p:nvPicPr>
        <p:blipFill>
          <a:blip r:embed="rId2" cstate="print"/>
          <a:srcRect/>
          <a:stretch>
            <a:fillRect/>
          </a:stretch>
        </p:blipFill>
        <p:spPr bwMode="auto">
          <a:xfrm>
            <a:off x="762000" y="0"/>
            <a:ext cx="7239000" cy="3348038"/>
          </a:xfrm>
          <a:prstGeom prst="rect">
            <a:avLst/>
          </a:prstGeom>
          <a:noFill/>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304800" y="4114800"/>
            <a:ext cx="8229600" cy="4495800"/>
          </a:xfrm>
        </p:spPr>
        <p:txBody>
          <a:bodyPr/>
          <a:lstStyle/>
          <a:p>
            <a:pPr>
              <a:buFontTx/>
              <a:buNone/>
            </a:pPr>
            <a:r>
              <a:rPr lang="en-US" b="1" dirty="0">
                <a:solidFill>
                  <a:schemeClr val="tx1"/>
                </a:solidFill>
              </a:rPr>
              <a:t>   Officers and men were revengeful and trigger-happy.. The Hotchkiss guns were pouring shells into groups of mothers and children. </a:t>
            </a:r>
          </a:p>
        </p:txBody>
      </p:sp>
      <p:pic>
        <p:nvPicPr>
          <p:cNvPr id="13317" name="Picture 5" descr="hotchkiss2"/>
          <p:cNvPicPr>
            <a:picLocks noChangeAspect="1" noChangeArrowheads="1"/>
          </p:cNvPicPr>
          <p:nvPr/>
        </p:nvPicPr>
        <p:blipFill>
          <a:blip r:embed="rId2" cstate="print"/>
          <a:srcRect/>
          <a:stretch>
            <a:fillRect/>
          </a:stretch>
        </p:blipFill>
        <p:spPr bwMode="auto">
          <a:xfrm>
            <a:off x="0" y="0"/>
            <a:ext cx="9144000" cy="3684588"/>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a:xfrm>
            <a:off x="0" y="3124200"/>
            <a:ext cx="9144000" cy="3733800"/>
          </a:xfrm>
        </p:spPr>
        <p:txBody>
          <a:bodyPr/>
          <a:lstStyle/>
          <a:p>
            <a:pPr>
              <a:buFontTx/>
              <a:buNone/>
            </a:pPr>
            <a:r>
              <a:rPr lang="en-US" dirty="0"/>
              <a:t>   </a:t>
            </a:r>
            <a:r>
              <a:rPr lang="en-US" b="1" dirty="0">
                <a:solidFill>
                  <a:schemeClr val="tx1"/>
                </a:solidFill>
              </a:rPr>
              <a:t>Of the original 350 Indians one estimate stated that only 50 survived.   Almost all historical statistics report over 200 Indians being killed on that day. </a:t>
            </a:r>
            <a:r>
              <a:rPr lang="en-US" b="1" dirty="0" smtClean="0">
                <a:solidFill>
                  <a:schemeClr val="tx1"/>
                </a:solidFill>
              </a:rPr>
              <a:t>Government </a:t>
            </a:r>
            <a:r>
              <a:rPr lang="en-US" b="1" dirty="0">
                <a:solidFill>
                  <a:schemeClr val="tx1"/>
                </a:solidFill>
              </a:rPr>
              <a:t>figures only reported the Indian dead as 64 men, 44 women and girls, and 18 babies.   All of the bodies were buried in one communal grave.</a:t>
            </a:r>
          </a:p>
        </p:txBody>
      </p:sp>
      <p:pic>
        <p:nvPicPr>
          <p:cNvPr id="8197" name="Picture 5" descr="A mass grave being filled with the dead Sioux by civilians three days after the slaughter."/>
          <p:cNvPicPr>
            <a:picLocks noChangeAspect="1" noChangeArrowheads="1"/>
          </p:cNvPicPr>
          <p:nvPr/>
        </p:nvPicPr>
        <p:blipFill>
          <a:blip r:embed="rId2" cstate="print"/>
          <a:srcRect/>
          <a:stretch>
            <a:fillRect/>
          </a:stretch>
        </p:blipFill>
        <p:spPr bwMode="auto">
          <a:xfrm>
            <a:off x="1447800" y="0"/>
            <a:ext cx="6019800" cy="3140075"/>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453</TotalTime>
  <Words>880</Words>
  <Application>Microsoft Office PowerPoint</Application>
  <PresentationFormat>On-screen Show (4:3)</PresentationFormat>
  <Paragraphs>102</Paragraphs>
  <Slides>21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Times New Roman</vt:lpstr>
      <vt:lpstr>Arial</vt:lpstr>
      <vt:lpstr>SimSun</vt:lpstr>
      <vt:lpstr>Helvetica</vt:lpstr>
      <vt:lpstr>Trek</vt:lpstr>
      <vt:lpstr> Indian Wars:  The Conquest of the Far West</vt:lpstr>
      <vt:lpstr>Slide 2</vt:lpstr>
      <vt:lpstr>Slide 3</vt:lpstr>
      <vt:lpstr>Slide 4</vt:lpstr>
      <vt:lpstr>The Laramie Agreement</vt:lpstr>
      <vt:lpstr>Promises Broken</vt:lpstr>
      <vt:lpstr>CUSTER</vt:lpstr>
      <vt:lpstr>Out Numbered</vt:lpstr>
      <vt:lpstr>Crazy Horse</vt:lpstr>
      <vt:lpstr>Last Stand</vt:lpstr>
      <vt:lpstr>REVENGE</vt:lpstr>
      <vt:lpstr> The Conquest of the Far West</vt:lpstr>
      <vt:lpstr>Slide 13</vt:lpstr>
      <vt:lpstr>Sitting Bull</vt:lpstr>
      <vt:lpstr>Slide 15</vt:lpstr>
      <vt:lpstr>Slide 16</vt:lpstr>
      <vt:lpstr>Slide 17</vt:lpstr>
      <vt:lpstr>Slide 18</vt:lpstr>
      <vt:lpstr>Slide 19</vt:lpstr>
      <vt:lpstr>Slide 20</vt:lpstr>
      <vt:lpstr>Slide 21</vt:lpstr>
    </vt:vector>
  </TitlesOfParts>
  <Company>mycompany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Lawrence Rockwppd</dc:creator>
  <cp:lastModifiedBy>Alex</cp:lastModifiedBy>
  <cp:revision>16</cp:revision>
  <dcterms:created xsi:type="dcterms:W3CDTF">2002-08-07T19:33:47Z</dcterms:created>
  <dcterms:modified xsi:type="dcterms:W3CDTF">2012-02-13T01:40:46Z</dcterms:modified>
</cp:coreProperties>
</file>