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2"/>
  </p:notesMasterIdLst>
  <p:sldIdLst>
    <p:sldId id="308" r:id="rId2"/>
    <p:sldId id="317" r:id="rId3"/>
    <p:sldId id="309" r:id="rId4"/>
    <p:sldId id="310" r:id="rId5"/>
    <p:sldId id="311" r:id="rId6"/>
    <p:sldId id="312" r:id="rId7"/>
    <p:sldId id="313" r:id="rId8"/>
    <p:sldId id="314" r:id="rId9"/>
    <p:sldId id="315" r:id="rId10"/>
    <p:sldId id="316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62" d="100"/>
          <a:sy n="62" d="100"/>
        </p:scale>
        <p:origin x="-1138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728592-175B-4152-B34C-70233DC8FEA9}" type="doc">
      <dgm:prSet loTypeId="urn:microsoft.com/office/officeart/2005/8/layout/bList2" loCatId="list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0401426-9B27-4E5C-A9E2-62129172FD9C}">
      <dgm:prSet phldrT="[Text]"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Missouri Compromise 1820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A5F99AF-1E87-45FC-91D2-76CEA72B58CA}" type="parTrans" cxnId="{364B90C9-1E45-4CBB-987C-72DB4A0DE2F2}">
      <dgm:prSet/>
      <dgm:spPr/>
      <dgm:t>
        <a:bodyPr/>
        <a:lstStyle/>
        <a:p>
          <a:endParaRPr lang="en-US"/>
        </a:p>
      </dgm:t>
    </dgm:pt>
    <dgm:pt modelId="{94BA8385-7F5C-40D4-B1C4-1CDB8E56FB4C}" type="sibTrans" cxnId="{364B90C9-1E45-4CBB-987C-72DB4A0DE2F2}">
      <dgm:prSet/>
      <dgm:spPr/>
      <dgm:t>
        <a:bodyPr/>
        <a:lstStyle/>
        <a:p>
          <a:endParaRPr lang="en-US"/>
        </a:p>
      </dgm:t>
    </dgm:pt>
    <dgm:pt modelId="{BB0764BE-2B5A-447E-A051-31698999C93F}">
      <dgm:prSet phldrT="[Text]" custT="1"/>
      <dgm:spPr/>
      <dgm:t>
        <a:bodyPr/>
        <a:lstStyle/>
        <a:p>
          <a:r>
            <a:rPr lang="en-US" sz="4800" b="1" dirty="0" smtClean="0">
              <a:solidFill>
                <a:srgbClr val="663300"/>
              </a:solidFill>
            </a:rPr>
            <a:t>Missouri</a:t>
          </a:r>
          <a:r>
            <a:rPr lang="en-US" sz="4800" b="1" dirty="0" smtClean="0"/>
            <a:t> </a:t>
          </a:r>
          <a:r>
            <a:rPr lang="en-US" sz="3600" b="1" dirty="0" smtClean="0"/>
            <a:t> </a:t>
          </a:r>
        </a:p>
        <a:p>
          <a:r>
            <a:rPr lang="en-US" sz="3200" b="1" dirty="0" smtClean="0"/>
            <a:t>Enters Union </a:t>
          </a:r>
          <a:br>
            <a:rPr lang="en-US" sz="3200" b="1" dirty="0" smtClean="0"/>
          </a:br>
          <a:r>
            <a:rPr lang="en-US" sz="3200" b="1" dirty="0" smtClean="0"/>
            <a:t>as a </a:t>
          </a:r>
          <a:r>
            <a:rPr lang="en-U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SLAVE</a:t>
          </a:r>
          <a:r>
            <a:rPr lang="en-US" sz="3200" b="1" dirty="0" smtClean="0"/>
            <a:t> State</a:t>
          </a:r>
          <a:br>
            <a:rPr lang="en-US" sz="3200" b="1" dirty="0" smtClean="0"/>
          </a:br>
          <a:endParaRPr lang="en-US" sz="3200" b="1" dirty="0" smtClean="0"/>
        </a:p>
      </dgm:t>
    </dgm:pt>
    <dgm:pt modelId="{07DC23F5-8EAD-4831-B3F5-CE147BA3D5E6}" type="parTrans" cxnId="{F895CF10-F2AC-4F72-BD8C-98D4CC7B72D4}">
      <dgm:prSet/>
      <dgm:spPr/>
      <dgm:t>
        <a:bodyPr/>
        <a:lstStyle/>
        <a:p>
          <a:endParaRPr lang="en-US"/>
        </a:p>
      </dgm:t>
    </dgm:pt>
    <dgm:pt modelId="{69A91E89-7C6A-4F05-A03A-9E755EFCBB08}" type="sibTrans" cxnId="{F895CF10-F2AC-4F72-BD8C-98D4CC7B72D4}">
      <dgm:prSet/>
      <dgm:spPr/>
      <dgm:t>
        <a:bodyPr/>
        <a:lstStyle/>
        <a:p>
          <a:endParaRPr lang="en-US"/>
        </a:p>
      </dgm:t>
    </dgm:pt>
    <dgm:pt modelId="{A69116C0-C1AB-47A3-AB09-E91D77EDF381}">
      <dgm:prSet phldrT="[Text]" custT="1"/>
      <dgm:spPr/>
      <dgm:t>
        <a:bodyPr/>
        <a:lstStyle/>
        <a:p>
          <a:r>
            <a:rPr lang="en-US" sz="3600" b="1" dirty="0" smtClean="0">
              <a:solidFill>
                <a:srgbClr val="000000"/>
              </a:solidFill>
            </a:rPr>
            <a:t>Slavery </a:t>
          </a:r>
          <a:r>
            <a:rPr lang="en-US" sz="3600" b="1" u="sng" dirty="0" smtClean="0">
              <a:solidFill>
                <a:srgbClr val="000000"/>
              </a:solidFill>
            </a:rPr>
            <a:t>not</a:t>
          </a:r>
          <a:r>
            <a:rPr lang="en-US" sz="3600" b="1" dirty="0" smtClean="0">
              <a:solidFill>
                <a:srgbClr val="000000"/>
              </a:solidFill>
            </a:rPr>
            <a:t> permitted above 36-30 Parallel </a:t>
          </a:r>
          <a:r>
            <a:rPr lang="en-US" sz="2800" b="1" dirty="0" smtClean="0"/>
            <a:t>Louisiana Territory</a:t>
          </a:r>
          <a:endParaRPr lang="en-US" sz="3600" b="1" dirty="0"/>
        </a:p>
      </dgm:t>
    </dgm:pt>
    <dgm:pt modelId="{ADF535E9-5EA2-480A-9026-107748087483}" type="parTrans" cxnId="{ACF333A9-DAD9-4443-86C5-DF5478E4FFEE}">
      <dgm:prSet/>
      <dgm:spPr/>
      <dgm:t>
        <a:bodyPr/>
        <a:lstStyle/>
        <a:p>
          <a:endParaRPr lang="en-US"/>
        </a:p>
      </dgm:t>
    </dgm:pt>
    <dgm:pt modelId="{E90A1DC8-AF1D-4947-910C-EE97E9144110}" type="sibTrans" cxnId="{ACF333A9-DAD9-4443-86C5-DF5478E4FFEE}">
      <dgm:prSet/>
      <dgm:spPr/>
      <dgm:t>
        <a:bodyPr/>
        <a:lstStyle/>
        <a:p>
          <a:endParaRPr lang="en-US"/>
        </a:p>
      </dgm:t>
    </dgm:pt>
    <dgm:pt modelId="{B70408D0-DBB8-4072-8815-566817B51A4A}">
      <dgm:prSet phldrT="[Text]"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Compromise of 1850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80E85EB-F902-4C6B-8CC9-B48F2E2DA59F}" type="parTrans" cxnId="{55E90AB1-5553-44FB-825D-F52968CB8D6D}">
      <dgm:prSet/>
      <dgm:spPr/>
      <dgm:t>
        <a:bodyPr/>
        <a:lstStyle/>
        <a:p>
          <a:endParaRPr lang="en-US"/>
        </a:p>
      </dgm:t>
    </dgm:pt>
    <dgm:pt modelId="{4D0703B8-B8D7-43E8-A2B5-96A31688777B}" type="sibTrans" cxnId="{55E90AB1-5553-44FB-825D-F52968CB8D6D}">
      <dgm:prSet/>
      <dgm:spPr/>
      <dgm:t>
        <a:bodyPr/>
        <a:lstStyle/>
        <a:p>
          <a:endParaRPr lang="en-US"/>
        </a:p>
      </dgm:t>
    </dgm:pt>
    <dgm:pt modelId="{4AFAD7B6-0301-459A-BCC0-5999BB23FABC}">
      <dgm:prSet phldrT="[Text]" custT="1"/>
      <dgm:spPr/>
      <dgm:t>
        <a:bodyPr/>
        <a:lstStyle/>
        <a:p>
          <a:r>
            <a:rPr lang="en-US" sz="5000" b="1" dirty="0" smtClean="0">
              <a:solidFill>
                <a:srgbClr val="663300"/>
              </a:solidFill>
            </a:rPr>
            <a:t>California</a:t>
          </a:r>
        </a:p>
        <a:p>
          <a:r>
            <a:rPr lang="en-US" sz="3200" b="1" dirty="0" smtClean="0"/>
            <a:t>Enters Union </a:t>
          </a:r>
          <a:br>
            <a:rPr lang="en-US" sz="3200" b="1" dirty="0" smtClean="0"/>
          </a:br>
          <a:r>
            <a:rPr lang="en-US" sz="3200" b="1" dirty="0" smtClean="0"/>
            <a:t>as a </a:t>
          </a:r>
          <a:r>
            <a:rPr lang="en-US" sz="32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FREE</a:t>
          </a:r>
          <a:r>
            <a:rPr lang="en-US" sz="3200" b="1" dirty="0" smtClean="0"/>
            <a:t> State</a:t>
          </a:r>
          <a:endParaRPr lang="en-US" sz="3200" b="1" dirty="0"/>
        </a:p>
      </dgm:t>
    </dgm:pt>
    <dgm:pt modelId="{23C61EFC-C04F-4D4F-A163-05220AC24D3D}" type="parTrans" cxnId="{07BCC300-0D82-4E7B-8C76-6FD25E1242D9}">
      <dgm:prSet/>
      <dgm:spPr/>
      <dgm:t>
        <a:bodyPr/>
        <a:lstStyle/>
        <a:p>
          <a:endParaRPr lang="en-US"/>
        </a:p>
      </dgm:t>
    </dgm:pt>
    <dgm:pt modelId="{BC955DF4-F1A8-4AF5-A47C-6BA78F3FBD8C}" type="sibTrans" cxnId="{07BCC300-0D82-4E7B-8C76-6FD25E1242D9}">
      <dgm:prSet/>
      <dgm:spPr/>
      <dgm:t>
        <a:bodyPr/>
        <a:lstStyle/>
        <a:p>
          <a:endParaRPr lang="en-US"/>
        </a:p>
      </dgm:t>
    </dgm:pt>
    <dgm:pt modelId="{CA24E383-98DF-418C-ADF8-698A6D61FD65}">
      <dgm:prSet phldrT="[Text]" custT="1"/>
      <dgm:spPr/>
      <dgm:t>
        <a:bodyPr/>
        <a:lstStyle/>
        <a:p>
          <a:r>
            <a:rPr lang="en-US" sz="3600" b="1" u="sng" dirty="0" smtClean="0">
              <a:solidFill>
                <a:srgbClr val="000000"/>
              </a:solidFill>
              <a:latin typeface="Bodoni MT" pitchFamily="18" charset="0"/>
            </a:rPr>
            <a:t>Fugitive Slave Law</a:t>
          </a:r>
          <a:r>
            <a:rPr lang="en-US" sz="3600" b="1" dirty="0" smtClean="0">
              <a:latin typeface="Bodoni MT" pitchFamily="18" charset="0"/>
            </a:rPr>
            <a:t/>
          </a:r>
          <a:br>
            <a:rPr lang="en-US" sz="3600" b="1" dirty="0" smtClean="0">
              <a:latin typeface="Bodoni MT" pitchFamily="18" charset="0"/>
            </a:rPr>
          </a:br>
          <a:r>
            <a:rPr lang="en-US" sz="2400" b="1" dirty="0" smtClean="0">
              <a:latin typeface="Bodoni MT" pitchFamily="18" charset="0"/>
            </a:rPr>
            <a:t>Could Go &amp; Get Runaway Slaves in the North</a:t>
          </a:r>
          <a:endParaRPr lang="en-US" sz="4400" dirty="0">
            <a:latin typeface="Bodoni MT" pitchFamily="18" charset="0"/>
          </a:endParaRPr>
        </a:p>
      </dgm:t>
    </dgm:pt>
    <dgm:pt modelId="{8F60C16C-6B8C-4A7A-B7C2-84D55E14B5F5}" type="parTrans" cxnId="{137EA44E-FC93-4A1D-BBCF-DD851ABE3F19}">
      <dgm:prSet/>
      <dgm:spPr/>
      <dgm:t>
        <a:bodyPr/>
        <a:lstStyle/>
        <a:p>
          <a:endParaRPr lang="en-US"/>
        </a:p>
      </dgm:t>
    </dgm:pt>
    <dgm:pt modelId="{38A1CA8D-AC94-4E1C-9403-4CC30C7DB9E3}" type="sibTrans" cxnId="{137EA44E-FC93-4A1D-BBCF-DD851ABE3F19}">
      <dgm:prSet/>
      <dgm:spPr/>
      <dgm:t>
        <a:bodyPr/>
        <a:lstStyle/>
        <a:p>
          <a:endParaRPr lang="en-US"/>
        </a:p>
      </dgm:t>
    </dgm:pt>
    <dgm:pt modelId="{A9DF81AF-5FE7-497A-ADDE-AD0F0F4BDAFB}">
      <dgm:prSet phldrT="[Text]" custT="1"/>
      <dgm:spPr/>
      <dgm:t>
        <a:bodyPr/>
        <a:lstStyle/>
        <a:p>
          <a:r>
            <a:rPr lang="en-US" sz="3200" b="1" u="sng" dirty="0" smtClean="0">
              <a:solidFill>
                <a:srgbClr val="000000"/>
              </a:solidFill>
              <a:latin typeface="Bodoni MT" pitchFamily="18" charset="0"/>
            </a:rPr>
            <a:t>Popular Sovereignty</a:t>
          </a:r>
          <a:r>
            <a:rPr lang="en-US" sz="3600" b="1" dirty="0" smtClean="0">
              <a:latin typeface="Bodoni MT" pitchFamily="18" charset="0"/>
            </a:rPr>
            <a:t/>
          </a:r>
          <a:br>
            <a:rPr lang="en-US" sz="3600" b="1" dirty="0" smtClean="0">
              <a:latin typeface="Bodoni MT" pitchFamily="18" charset="0"/>
            </a:rPr>
          </a:br>
          <a:r>
            <a:rPr lang="en-US" sz="2400" b="1" dirty="0" smtClean="0">
              <a:latin typeface="Bodoni MT" pitchFamily="18" charset="0"/>
            </a:rPr>
            <a:t>People in New Mexico &amp; Utah Territories could Vote on it when they entered as States</a:t>
          </a:r>
          <a:endParaRPr lang="en-US" sz="3200" b="1" dirty="0">
            <a:latin typeface="Bodoni MT" pitchFamily="18" charset="0"/>
          </a:endParaRPr>
        </a:p>
      </dgm:t>
    </dgm:pt>
    <dgm:pt modelId="{C1A3B156-7274-45B2-B785-D39E6642B932}" type="parTrans" cxnId="{7B3FC670-2F4B-4AFA-AE55-B562BF2BB22E}">
      <dgm:prSet/>
      <dgm:spPr/>
      <dgm:t>
        <a:bodyPr/>
        <a:lstStyle/>
        <a:p>
          <a:endParaRPr lang="en-US"/>
        </a:p>
      </dgm:t>
    </dgm:pt>
    <dgm:pt modelId="{0CA72E3E-F368-4E39-848E-CC06D6331C52}" type="sibTrans" cxnId="{7B3FC670-2F4B-4AFA-AE55-B562BF2BB22E}">
      <dgm:prSet/>
      <dgm:spPr/>
      <dgm:t>
        <a:bodyPr/>
        <a:lstStyle/>
        <a:p>
          <a:endParaRPr lang="en-US"/>
        </a:p>
      </dgm:t>
    </dgm:pt>
    <dgm:pt modelId="{39F0DCD3-BF44-4E2D-9157-BDCDD48DC671}" type="pres">
      <dgm:prSet presAssocID="{66728592-175B-4152-B34C-70233DC8FEA9}" presName="diagram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88BC87-BECC-43C5-8218-98EF84C016AA}" type="pres">
      <dgm:prSet presAssocID="{40401426-9B27-4E5C-A9E2-62129172FD9C}" presName="compNode" presStyleCnt="0"/>
      <dgm:spPr/>
    </dgm:pt>
    <dgm:pt modelId="{A117D8A1-60A6-4C1A-BBFC-2155959AC442}" type="pres">
      <dgm:prSet presAssocID="{40401426-9B27-4E5C-A9E2-62129172FD9C}" presName="childRect" presStyleLbl="bgAcc1" presStyleIdx="0" presStyleCnt="2" custScaleX="114664" custScaleY="2504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39BA23-5B94-436E-A633-5B117D856590}" type="pres">
      <dgm:prSet presAssocID="{40401426-9B27-4E5C-A9E2-62129172FD9C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DB5B49-7BB6-4DE9-8069-9BA39E49E650}" type="pres">
      <dgm:prSet presAssocID="{40401426-9B27-4E5C-A9E2-62129172FD9C}" presName="parentRect" presStyleLbl="alignNode1" presStyleIdx="0" presStyleCnt="2" custLinFactNeighborX="-9670" custLinFactNeighborY="78628"/>
      <dgm:spPr/>
      <dgm:t>
        <a:bodyPr/>
        <a:lstStyle/>
        <a:p>
          <a:endParaRPr lang="en-US"/>
        </a:p>
      </dgm:t>
    </dgm:pt>
    <dgm:pt modelId="{2D3B2A07-E055-4B8B-B092-309C301682FA}" type="pres">
      <dgm:prSet presAssocID="{40401426-9B27-4E5C-A9E2-62129172FD9C}" presName="adorn" presStyleLbl="fgAccFollowNode1" presStyleIdx="0" presStyleCnt="2" custLinFactNeighborX="16675" custLinFactNeighborY="79671"/>
      <dgm:spPr>
        <a:solidFill>
          <a:srgbClr val="00B050"/>
        </a:solidFill>
      </dgm:spPr>
    </dgm:pt>
    <dgm:pt modelId="{4A893CB4-6A5D-4C7E-9022-8D81B30E5D21}" type="pres">
      <dgm:prSet presAssocID="{94BA8385-7F5C-40D4-B1C4-1CDB8E56FB4C}" presName="sibTrans" presStyleLbl="sibTrans2D1" presStyleIdx="0" presStyleCnt="0"/>
      <dgm:spPr/>
      <dgm:t>
        <a:bodyPr/>
        <a:lstStyle/>
        <a:p>
          <a:endParaRPr lang="en-US"/>
        </a:p>
      </dgm:t>
    </dgm:pt>
    <dgm:pt modelId="{7E956CE6-3B4D-4286-BA81-E7DE7298E51B}" type="pres">
      <dgm:prSet presAssocID="{B70408D0-DBB8-4072-8815-566817B51A4A}" presName="compNode" presStyleCnt="0"/>
      <dgm:spPr/>
    </dgm:pt>
    <dgm:pt modelId="{A33890E2-246B-4115-8446-B63B608BC0B5}" type="pres">
      <dgm:prSet presAssocID="{B70408D0-DBB8-4072-8815-566817B51A4A}" presName="childRect" presStyleLbl="bgAcc1" presStyleIdx="1" presStyleCnt="2" custScaleX="119125" custScaleY="2501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73C97A-9EB3-4DC1-91F2-26855DEB37BF}" type="pres">
      <dgm:prSet presAssocID="{B70408D0-DBB8-4072-8815-566817B51A4A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E8C4BA-B736-4DC5-A743-70DCD69134EC}" type="pres">
      <dgm:prSet presAssocID="{B70408D0-DBB8-4072-8815-566817B51A4A}" presName="parentRect" presStyleLbl="alignNode1" presStyleIdx="1" presStyleCnt="2" custScaleX="115324" custLinFactNeighborX="-3415" custLinFactNeighborY="71996"/>
      <dgm:spPr/>
      <dgm:t>
        <a:bodyPr/>
        <a:lstStyle/>
        <a:p>
          <a:endParaRPr lang="en-US"/>
        </a:p>
      </dgm:t>
    </dgm:pt>
    <dgm:pt modelId="{13433D9A-D6C2-4BF4-83FA-3F1FA197E75A}" type="pres">
      <dgm:prSet presAssocID="{B70408D0-DBB8-4072-8815-566817B51A4A}" presName="adorn" presStyleLbl="fgAccFollowNode1" presStyleIdx="1" presStyleCnt="2" custLinFactNeighborX="35930" custLinFactNeighborY="57739"/>
      <dgm:spPr>
        <a:solidFill>
          <a:srgbClr val="00B050">
            <a:alpha val="90000"/>
          </a:srgbClr>
        </a:solidFill>
      </dgm:spPr>
    </dgm:pt>
  </dgm:ptLst>
  <dgm:cxnLst>
    <dgm:cxn modelId="{E4A1C95F-FFF6-451A-8AB9-E63E7925DC0D}" type="presOf" srcId="{4AFAD7B6-0301-459A-BCC0-5999BB23FABC}" destId="{A33890E2-246B-4115-8446-B63B608BC0B5}" srcOrd="0" destOrd="0" presId="urn:microsoft.com/office/officeart/2005/8/layout/bList2"/>
    <dgm:cxn modelId="{364B90C9-1E45-4CBB-987C-72DB4A0DE2F2}" srcId="{66728592-175B-4152-B34C-70233DC8FEA9}" destId="{40401426-9B27-4E5C-A9E2-62129172FD9C}" srcOrd="0" destOrd="0" parTransId="{EA5F99AF-1E87-45FC-91D2-76CEA72B58CA}" sibTransId="{94BA8385-7F5C-40D4-B1C4-1CDB8E56FB4C}"/>
    <dgm:cxn modelId="{B383E760-4D39-4919-AB04-9D70478E1AE4}" type="presOf" srcId="{CA24E383-98DF-418C-ADF8-698A6D61FD65}" destId="{A33890E2-246B-4115-8446-B63B608BC0B5}" srcOrd="0" destOrd="1" presId="urn:microsoft.com/office/officeart/2005/8/layout/bList2"/>
    <dgm:cxn modelId="{F895CF10-F2AC-4F72-BD8C-98D4CC7B72D4}" srcId="{40401426-9B27-4E5C-A9E2-62129172FD9C}" destId="{BB0764BE-2B5A-447E-A051-31698999C93F}" srcOrd="0" destOrd="0" parTransId="{07DC23F5-8EAD-4831-B3F5-CE147BA3D5E6}" sibTransId="{69A91E89-7C6A-4F05-A03A-9E755EFCBB08}"/>
    <dgm:cxn modelId="{19581263-6717-4C86-94B7-2BCCB140C43B}" type="presOf" srcId="{94BA8385-7F5C-40D4-B1C4-1CDB8E56FB4C}" destId="{4A893CB4-6A5D-4C7E-9022-8D81B30E5D21}" srcOrd="0" destOrd="0" presId="urn:microsoft.com/office/officeart/2005/8/layout/bList2"/>
    <dgm:cxn modelId="{55E90AB1-5553-44FB-825D-F52968CB8D6D}" srcId="{66728592-175B-4152-B34C-70233DC8FEA9}" destId="{B70408D0-DBB8-4072-8815-566817B51A4A}" srcOrd="1" destOrd="0" parTransId="{A80E85EB-F902-4C6B-8CC9-B48F2E2DA59F}" sibTransId="{4D0703B8-B8D7-43E8-A2B5-96A31688777B}"/>
    <dgm:cxn modelId="{D0015FE3-4227-4411-8A5F-521015E377B4}" type="presOf" srcId="{B70408D0-DBB8-4072-8815-566817B51A4A}" destId="{DEE8C4BA-B736-4DC5-A743-70DCD69134EC}" srcOrd="1" destOrd="0" presId="urn:microsoft.com/office/officeart/2005/8/layout/bList2"/>
    <dgm:cxn modelId="{ACF333A9-DAD9-4443-86C5-DF5478E4FFEE}" srcId="{40401426-9B27-4E5C-A9E2-62129172FD9C}" destId="{A69116C0-C1AB-47A3-AB09-E91D77EDF381}" srcOrd="1" destOrd="0" parTransId="{ADF535E9-5EA2-480A-9026-107748087483}" sibTransId="{E90A1DC8-AF1D-4947-910C-EE97E9144110}"/>
    <dgm:cxn modelId="{54F55A59-AD4B-4A56-B1B5-886B035E245C}" type="presOf" srcId="{40401426-9B27-4E5C-A9E2-62129172FD9C}" destId="{EC39BA23-5B94-436E-A633-5B117D856590}" srcOrd="0" destOrd="0" presId="urn:microsoft.com/office/officeart/2005/8/layout/bList2"/>
    <dgm:cxn modelId="{98533CFA-D561-4D26-AB0D-9D1487F30582}" type="presOf" srcId="{A9DF81AF-5FE7-497A-ADDE-AD0F0F4BDAFB}" destId="{A33890E2-246B-4115-8446-B63B608BC0B5}" srcOrd="0" destOrd="2" presId="urn:microsoft.com/office/officeart/2005/8/layout/bList2"/>
    <dgm:cxn modelId="{6046A980-6CD7-4FFA-8876-A38A8CBB7E71}" type="presOf" srcId="{A69116C0-C1AB-47A3-AB09-E91D77EDF381}" destId="{A117D8A1-60A6-4C1A-BBFC-2155959AC442}" srcOrd="0" destOrd="1" presId="urn:microsoft.com/office/officeart/2005/8/layout/bList2"/>
    <dgm:cxn modelId="{137EA44E-FC93-4A1D-BBCF-DD851ABE3F19}" srcId="{B70408D0-DBB8-4072-8815-566817B51A4A}" destId="{CA24E383-98DF-418C-ADF8-698A6D61FD65}" srcOrd="1" destOrd="0" parTransId="{8F60C16C-6B8C-4A7A-B7C2-84D55E14B5F5}" sibTransId="{38A1CA8D-AC94-4E1C-9403-4CC30C7DB9E3}"/>
    <dgm:cxn modelId="{7B3FC670-2F4B-4AFA-AE55-B562BF2BB22E}" srcId="{B70408D0-DBB8-4072-8815-566817B51A4A}" destId="{A9DF81AF-5FE7-497A-ADDE-AD0F0F4BDAFB}" srcOrd="2" destOrd="0" parTransId="{C1A3B156-7274-45B2-B785-D39E6642B932}" sibTransId="{0CA72E3E-F368-4E39-848E-CC06D6331C52}"/>
    <dgm:cxn modelId="{4CA9E0AE-88A9-48E0-8B97-403974D59C84}" type="presOf" srcId="{40401426-9B27-4E5C-A9E2-62129172FD9C}" destId="{4FDB5B49-7BB6-4DE9-8069-9BA39E49E650}" srcOrd="1" destOrd="0" presId="urn:microsoft.com/office/officeart/2005/8/layout/bList2"/>
    <dgm:cxn modelId="{07BCC300-0D82-4E7B-8C76-6FD25E1242D9}" srcId="{B70408D0-DBB8-4072-8815-566817B51A4A}" destId="{4AFAD7B6-0301-459A-BCC0-5999BB23FABC}" srcOrd="0" destOrd="0" parTransId="{23C61EFC-C04F-4D4F-A163-05220AC24D3D}" sibTransId="{BC955DF4-F1A8-4AF5-A47C-6BA78F3FBD8C}"/>
    <dgm:cxn modelId="{5E6FFDEC-9762-4F1E-85E5-5FE0A28212BF}" type="presOf" srcId="{BB0764BE-2B5A-447E-A051-31698999C93F}" destId="{A117D8A1-60A6-4C1A-BBFC-2155959AC442}" srcOrd="0" destOrd="0" presId="urn:microsoft.com/office/officeart/2005/8/layout/bList2"/>
    <dgm:cxn modelId="{13219B33-16C5-4D8B-BD9D-C25987986A1C}" type="presOf" srcId="{B70408D0-DBB8-4072-8815-566817B51A4A}" destId="{B573C97A-9EB3-4DC1-91F2-26855DEB37BF}" srcOrd="0" destOrd="0" presId="urn:microsoft.com/office/officeart/2005/8/layout/bList2"/>
    <dgm:cxn modelId="{AB49BE4C-F83D-48D9-91EA-20790D54FE69}" type="presOf" srcId="{66728592-175B-4152-B34C-70233DC8FEA9}" destId="{39F0DCD3-BF44-4E2D-9157-BDCDD48DC671}" srcOrd="0" destOrd="0" presId="urn:microsoft.com/office/officeart/2005/8/layout/bList2"/>
    <dgm:cxn modelId="{E8690237-EFF7-441B-B0FA-E1BB9C82BD24}" type="presParOf" srcId="{39F0DCD3-BF44-4E2D-9157-BDCDD48DC671}" destId="{6C88BC87-BECC-43C5-8218-98EF84C016AA}" srcOrd="0" destOrd="0" presId="urn:microsoft.com/office/officeart/2005/8/layout/bList2"/>
    <dgm:cxn modelId="{CAD35C1E-6F3D-47B6-B3D6-0969F15432BC}" type="presParOf" srcId="{6C88BC87-BECC-43C5-8218-98EF84C016AA}" destId="{A117D8A1-60A6-4C1A-BBFC-2155959AC442}" srcOrd="0" destOrd="0" presId="urn:microsoft.com/office/officeart/2005/8/layout/bList2"/>
    <dgm:cxn modelId="{8410F00E-F5E6-4249-8D49-F1027C9A18F1}" type="presParOf" srcId="{6C88BC87-BECC-43C5-8218-98EF84C016AA}" destId="{EC39BA23-5B94-436E-A633-5B117D856590}" srcOrd="1" destOrd="0" presId="urn:microsoft.com/office/officeart/2005/8/layout/bList2"/>
    <dgm:cxn modelId="{8332D5A1-FF59-4E21-914C-C2CDC262496C}" type="presParOf" srcId="{6C88BC87-BECC-43C5-8218-98EF84C016AA}" destId="{4FDB5B49-7BB6-4DE9-8069-9BA39E49E650}" srcOrd="2" destOrd="0" presId="urn:microsoft.com/office/officeart/2005/8/layout/bList2"/>
    <dgm:cxn modelId="{CFFEF380-2A07-4862-A5B5-ABC0C62235B1}" type="presParOf" srcId="{6C88BC87-BECC-43C5-8218-98EF84C016AA}" destId="{2D3B2A07-E055-4B8B-B092-309C301682FA}" srcOrd="3" destOrd="0" presId="urn:microsoft.com/office/officeart/2005/8/layout/bList2"/>
    <dgm:cxn modelId="{2D9D19E7-A33C-4AA9-AE38-B55C58CE958B}" type="presParOf" srcId="{39F0DCD3-BF44-4E2D-9157-BDCDD48DC671}" destId="{4A893CB4-6A5D-4C7E-9022-8D81B30E5D21}" srcOrd="1" destOrd="0" presId="urn:microsoft.com/office/officeart/2005/8/layout/bList2"/>
    <dgm:cxn modelId="{631B5B68-02F5-4578-A928-D65EF93EE597}" type="presParOf" srcId="{39F0DCD3-BF44-4E2D-9157-BDCDD48DC671}" destId="{7E956CE6-3B4D-4286-BA81-E7DE7298E51B}" srcOrd="2" destOrd="0" presId="urn:microsoft.com/office/officeart/2005/8/layout/bList2"/>
    <dgm:cxn modelId="{1EC4531D-DFA8-4C0D-BD5E-B566A9AD28AB}" type="presParOf" srcId="{7E956CE6-3B4D-4286-BA81-E7DE7298E51B}" destId="{A33890E2-246B-4115-8446-B63B608BC0B5}" srcOrd="0" destOrd="0" presId="urn:microsoft.com/office/officeart/2005/8/layout/bList2"/>
    <dgm:cxn modelId="{8B69AC59-90E9-43F4-8E29-2BE22B48B1E0}" type="presParOf" srcId="{7E956CE6-3B4D-4286-BA81-E7DE7298E51B}" destId="{B573C97A-9EB3-4DC1-91F2-26855DEB37BF}" srcOrd="1" destOrd="0" presId="urn:microsoft.com/office/officeart/2005/8/layout/bList2"/>
    <dgm:cxn modelId="{170B5DBD-D1DC-470F-8542-EDECDAA3D1F4}" type="presParOf" srcId="{7E956CE6-3B4D-4286-BA81-E7DE7298E51B}" destId="{DEE8C4BA-B736-4DC5-A743-70DCD69134EC}" srcOrd="2" destOrd="0" presId="urn:microsoft.com/office/officeart/2005/8/layout/bList2"/>
    <dgm:cxn modelId="{9EEC3E03-2FFE-4046-BE08-AB0B628DE883}" type="presParOf" srcId="{7E956CE6-3B4D-4286-BA81-E7DE7298E51B}" destId="{13433D9A-D6C2-4BF4-83FA-3F1FA197E75A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117D8A1-60A6-4C1A-BBFC-2155959AC442}">
      <dsp:nvSpPr>
        <dsp:cNvPr id="0" name=""/>
        <dsp:cNvSpPr/>
      </dsp:nvSpPr>
      <dsp:spPr>
        <a:xfrm>
          <a:off x="128898" y="936"/>
          <a:ext cx="3971179" cy="6475127"/>
        </a:xfrm>
        <a:prstGeom prst="round2SameRect">
          <a:avLst>
            <a:gd name="adj1" fmla="val 8000"/>
            <a:gd name="adj2" fmla="val 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182880" rIns="60960" bIns="60960" numCol="1" spcCol="1270" anchor="t" anchorCtr="0">
          <a:noAutofit/>
        </a:bodyPr>
        <a:lstStyle/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800" b="1" kern="1200" dirty="0" smtClean="0">
              <a:solidFill>
                <a:srgbClr val="663300"/>
              </a:solidFill>
            </a:rPr>
            <a:t>Missouri</a:t>
          </a:r>
          <a:r>
            <a:rPr lang="en-US" sz="4800" b="1" kern="1200" dirty="0" smtClean="0"/>
            <a:t> </a:t>
          </a:r>
          <a:r>
            <a:rPr lang="en-US" sz="3600" b="1" kern="1200" dirty="0" smtClean="0"/>
            <a:t> </a:t>
          </a:r>
        </a:p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b="1" kern="1200" dirty="0" smtClean="0"/>
            <a:t>Enters Union </a:t>
          </a:r>
          <a:br>
            <a:rPr lang="en-US" sz="3200" b="1" kern="1200" dirty="0" smtClean="0"/>
          </a:br>
          <a:r>
            <a:rPr lang="en-US" sz="3200" b="1" kern="1200" dirty="0" smtClean="0"/>
            <a:t>as a </a:t>
          </a:r>
          <a:r>
            <a:rPr lang="en-US" sz="32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SLAVE</a:t>
          </a:r>
          <a:r>
            <a:rPr lang="en-US" sz="3200" b="1" kern="1200" dirty="0" smtClean="0"/>
            <a:t> State</a:t>
          </a:r>
          <a:br>
            <a:rPr lang="en-US" sz="3200" b="1" kern="1200" dirty="0" smtClean="0"/>
          </a:br>
          <a:endParaRPr lang="en-US" sz="3200" b="1" kern="1200" dirty="0" smtClean="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600" b="1" kern="1200" dirty="0" smtClean="0">
              <a:solidFill>
                <a:srgbClr val="000000"/>
              </a:solidFill>
            </a:rPr>
            <a:t>Slavery </a:t>
          </a:r>
          <a:r>
            <a:rPr lang="en-US" sz="3600" b="1" u="sng" kern="1200" dirty="0" smtClean="0">
              <a:solidFill>
                <a:srgbClr val="000000"/>
              </a:solidFill>
            </a:rPr>
            <a:t>not</a:t>
          </a:r>
          <a:r>
            <a:rPr lang="en-US" sz="3600" b="1" kern="1200" dirty="0" smtClean="0">
              <a:solidFill>
                <a:srgbClr val="000000"/>
              </a:solidFill>
            </a:rPr>
            <a:t> permitted above 36-30 Parallel </a:t>
          </a:r>
          <a:r>
            <a:rPr lang="en-US" sz="2800" b="1" kern="1200" dirty="0" smtClean="0"/>
            <a:t>Louisiana Territory</a:t>
          </a:r>
          <a:endParaRPr lang="en-US" sz="3600" b="1" kern="1200" dirty="0"/>
        </a:p>
      </dsp:txBody>
      <dsp:txXfrm>
        <a:off x="128898" y="936"/>
        <a:ext cx="3971179" cy="6475127"/>
      </dsp:txXfrm>
    </dsp:sp>
    <dsp:sp modelId="{4FDB5B49-7BB6-4DE9-8069-9BA39E49E650}">
      <dsp:nvSpPr>
        <dsp:cNvPr id="0" name=""/>
        <dsp:cNvSpPr/>
      </dsp:nvSpPr>
      <dsp:spPr>
        <a:xfrm>
          <a:off x="47925" y="5365323"/>
          <a:ext cx="3463318" cy="111167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0" rIns="33020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Missouri Compromise 1820</a:t>
          </a:r>
          <a:endParaRPr lang="en-US" sz="2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7925" y="5365323"/>
        <a:ext cx="2438956" cy="1111676"/>
      </dsp:txXfrm>
    </dsp:sp>
    <dsp:sp modelId="{2D3B2A07-E055-4B8B-B092-309C301682FA}">
      <dsp:nvSpPr>
        <dsp:cNvPr id="0" name=""/>
        <dsp:cNvSpPr/>
      </dsp:nvSpPr>
      <dsp:spPr>
        <a:xfrm>
          <a:off x="3121884" y="5264838"/>
          <a:ext cx="1212161" cy="1212161"/>
        </a:xfrm>
        <a:prstGeom prst="ellipse">
          <a:avLst/>
        </a:prstGeom>
        <a:solidFill>
          <a:srgbClr val="00B05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3890E2-246B-4115-8446-B63B608BC0B5}">
      <dsp:nvSpPr>
        <dsp:cNvPr id="0" name=""/>
        <dsp:cNvSpPr/>
      </dsp:nvSpPr>
      <dsp:spPr>
        <a:xfrm>
          <a:off x="4432223" y="4685"/>
          <a:ext cx="4125677" cy="6467629"/>
        </a:xfrm>
        <a:prstGeom prst="round2SameRect">
          <a:avLst>
            <a:gd name="adj1" fmla="val 8000"/>
            <a:gd name="adj2" fmla="val 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0" tIns="190500" rIns="63500" bIns="63500" numCol="1" spcCol="1270" anchor="t" anchorCtr="0">
          <a:noAutofit/>
        </a:bodyPr>
        <a:lstStyle/>
        <a:p>
          <a:pPr marL="285750" lvl="1" indent="-285750" algn="l" defTabSz="2222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5000" b="1" kern="1200" dirty="0" smtClean="0">
              <a:solidFill>
                <a:srgbClr val="663300"/>
              </a:solidFill>
            </a:rPr>
            <a:t>California</a:t>
          </a:r>
        </a:p>
        <a:p>
          <a:pPr marL="285750" lvl="1" indent="-285750" algn="l" defTabSz="2222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b="1" kern="1200" dirty="0" smtClean="0"/>
            <a:t>Enters Union </a:t>
          </a:r>
          <a:br>
            <a:rPr lang="en-US" sz="3200" b="1" kern="1200" dirty="0" smtClean="0"/>
          </a:br>
          <a:r>
            <a:rPr lang="en-US" sz="3200" b="1" kern="1200" dirty="0" smtClean="0"/>
            <a:t>as a </a:t>
          </a:r>
          <a:r>
            <a:rPr lang="en-US" sz="3200" b="1" kern="1200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FREE</a:t>
          </a:r>
          <a:r>
            <a:rPr lang="en-US" sz="3200" b="1" kern="1200" dirty="0" smtClean="0"/>
            <a:t> State</a:t>
          </a:r>
          <a:endParaRPr lang="en-US" sz="3200" b="1" kern="1200" dirty="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600" b="1" u="sng" kern="1200" dirty="0" smtClean="0">
              <a:solidFill>
                <a:srgbClr val="000000"/>
              </a:solidFill>
              <a:latin typeface="Bodoni MT" pitchFamily="18" charset="0"/>
            </a:rPr>
            <a:t>Fugitive Slave Law</a:t>
          </a:r>
          <a:r>
            <a:rPr lang="en-US" sz="3600" b="1" kern="1200" dirty="0" smtClean="0">
              <a:latin typeface="Bodoni MT" pitchFamily="18" charset="0"/>
            </a:rPr>
            <a:t/>
          </a:r>
          <a:br>
            <a:rPr lang="en-US" sz="3600" b="1" kern="1200" dirty="0" smtClean="0">
              <a:latin typeface="Bodoni MT" pitchFamily="18" charset="0"/>
            </a:rPr>
          </a:br>
          <a:r>
            <a:rPr lang="en-US" sz="2400" b="1" kern="1200" dirty="0" smtClean="0">
              <a:latin typeface="Bodoni MT" pitchFamily="18" charset="0"/>
            </a:rPr>
            <a:t>Could Go &amp; Get Runaway Slaves in the North</a:t>
          </a:r>
          <a:endParaRPr lang="en-US" sz="4400" kern="1200" dirty="0">
            <a:latin typeface="Bodoni MT" pitchFamily="18" charset="0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b="1" u="sng" kern="1200" dirty="0" smtClean="0">
              <a:solidFill>
                <a:srgbClr val="000000"/>
              </a:solidFill>
              <a:latin typeface="Bodoni MT" pitchFamily="18" charset="0"/>
            </a:rPr>
            <a:t>Popular Sovereignty</a:t>
          </a:r>
          <a:r>
            <a:rPr lang="en-US" sz="3600" b="1" kern="1200" dirty="0" smtClean="0">
              <a:latin typeface="Bodoni MT" pitchFamily="18" charset="0"/>
            </a:rPr>
            <a:t/>
          </a:r>
          <a:br>
            <a:rPr lang="en-US" sz="3600" b="1" kern="1200" dirty="0" smtClean="0">
              <a:latin typeface="Bodoni MT" pitchFamily="18" charset="0"/>
            </a:rPr>
          </a:br>
          <a:r>
            <a:rPr lang="en-US" sz="2400" b="1" kern="1200" dirty="0" smtClean="0">
              <a:latin typeface="Bodoni MT" pitchFamily="18" charset="0"/>
            </a:rPr>
            <a:t>People in New Mexico &amp; Utah Territories could Vote on it when they entered as States</a:t>
          </a:r>
          <a:endParaRPr lang="en-US" sz="3200" b="1" kern="1200" dirty="0">
            <a:latin typeface="Bodoni MT" pitchFamily="18" charset="0"/>
          </a:endParaRPr>
        </a:p>
      </dsp:txBody>
      <dsp:txXfrm>
        <a:off x="4432223" y="4685"/>
        <a:ext cx="4125677" cy="6467629"/>
      </dsp:txXfrm>
    </dsp:sp>
    <dsp:sp modelId="{DEE8C4BA-B736-4DC5-A743-70DCD69134EC}">
      <dsp:nvSpPr>
        <dsp:cNvPr id="0" name=""/>
        <dsp:cNvSpPr/>
      </dsp:nvSpPr>
      <dsp:spPr>
        <a:xfrm>
          <a:off x="4379771" y="5331509"/>
          <a:ext cx="3994037" cy="111167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0" rIns="33020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Compromise of 1850</a:t>
          </a:r>
          <a:endParaRPr lang="en-US" sz="2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79771" y="5331509"/>
        <a:ext cx="2812702" cy="1111676"/>
      </dsp:txXfrm>
    </dsp:sp>
    <dsp:sp modelId="{13433D9A-D6C2-4BF4-83FA-3F1FA197E75A}">
      <dsp:nvSpPr>
        <dsp:cNvPr id="0" name=""/>
        <dsp:cNvSpPr/>
      </dsp:nvSpPr>
      <dsp:spPr>
        <a:xfrm>
          <a:off x="7474638" y="5264838"/>
          <a:ext cx="1212161" cy="1212161"/>
        </a:xfrm>
        <a:prstGeom prst="ellipse">
          <a:avLst/>
        </a:prstGeom>
        <a:solidFill>
          <a:srgbClr val="00B050">
            <a:alpha val="9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C2126CC-77B1-4D35-89A4-ADBD487246D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9CC15-926C-405F-9810-4356394A340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9CC15-926C-405F-9810-4356394A340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9CC15-926C-405F-9810-4356394A340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9CC15-926C-405F-9810-4356394A340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9CC15-926C-405F-9810-4356394A340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9CC15-926C-405F-9810-4356394A340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9CC15-926C-405F-9810-4356394A340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9CC15-926C-405F-9810-4356394A340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9CC15-926C-405F-9810-4356394A340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054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054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5C0389E-EF97-4BF8-AB80-0FBF6EC618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EDFEC9-95DC-477D-94E8-E42BDAC9A41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3134D4-F6C2-44A4-A4F3-A69C518A7D2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2CAC46-45CA-4781-963B-D63F584991A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3C39BC-1FA8-46A6-8D5A-D1C1203F90A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D56BE7-2116-49F9-843D-7FF63EB90C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F172C8-4B1E-4912-B7EC-BDCFBB97D7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46BA27-46C6-4EF8-951E-DD8F2DC088F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6F59E1-6F45-43F8-B56A-3394DC0953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B392ED-FA3C-424E-862A-6B0EDDFB59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7538D7-D4A4-4C5A-9003-9CE5EEF56A7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242BEF3-E6A8-4277-8604-55A8B4C494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32CFA08-A459-491F-B7E4-6C71D2BC3B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7EC7E2A-79FC-420E-B47D-1F9672AD395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0A14FA0-8D8D-4509-BB37-9932A9BA10C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399" dir="2700000" algn="ctr" rotWithShape="0">
              <a:schemeClr val="bg2">
                <a:alpha val="99962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5399" dir="2700000" algn="ctr" rotWithShape="0">
              <a:schemeClr val="bg2">
                <a:alpha val="99962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4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1044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1044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fld id="{47AED919-AD4B-4FF3-B605-7F1B42A5F4A0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84" charset="0"/>
          <a:ea typeface="MS Pゴシック" pitchFamily="-92" charset="-128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84" charset="0"/>
          <a:ea typeface="MS Pゴシック" pitchFamily="-92" charset="-128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84" charset="0"/>
          <a:ea typeface="MS Pゴシック" pitchFamily="-92" charset="-128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84" charset="0"/>
          <a:ea typeface="MS Pゴシック" pitchFamily="-92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84" charset="0"/>
          <a:ea typeface="MS Pゴシック" pitchFamily="-92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84" charset="0"/>
          <a:ea typeface="MS Pゴシック" pitchFamily="-92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84" charset="0"/>
          <a:ea typeface="MS Pゴシック" pitchFamily="-92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84" charset="0"/>
          <a:ea typeface="MS Pゴシック" pitchFamily="-92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◊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Tahoma" pitchFamily="84" charset="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◊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Tahoma" pitchFamily="8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◊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◊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◊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◊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◊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lex\Desktop\Manifest%20Destiny%20-%20BETA%202011-12\movingwestfamilyguy.wmv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09600" y="1828800"/>
            <a:ext cx="7772400" cy="2460625"/>
          </a:xfrm>
        </p:spPr>
        <p:txBody>
          <a:bodyPr/>
          <a:lstStyle/>
          <a:p>
            <a:r>
              <a:rPr lang="en-US" sz="7200" b="1" dirty="0" smtClean="0">
                <a:latin typeface="Handmedown" pitchFamily="2" charset="0"/>
              </a:rPr>
              <a:t>Manifest Destiny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From Sea to Shining Sea</a:t>
            </a:r>
            <a:endParaRPr lang="en-US" b="1" dirty="0">
              <a:solidFill>
                <a:schemeClr val="tx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304800"/>
            <a:ext cx="7620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Aim: What were the causes of Westward Expansion?</a:t>
            </a:r>
          </a:p>
          <a:p>
            <a:endParaRPr lang="en-US" dirty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Do Now: What did President Thomas Jefferson do to allow for expansion of the United States?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ovingwestfamilyguy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38200" y="762000"/>
            <a:ext cx="7416139" cy="4191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676400"/>
            <a:ext cx="7162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</a:rPr>
              <a:t>The idea that the United States </a:t>
            </a:r>
            <a:br>
              <a:rPr lang="en-US" sz="3600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FF00"/>
                </a:solidFill>
              </a:rPr>
              <a:t>should occupy all of the land between the Atlantic and </a:t>
            </a:r>
            <a:br>
              <a:rPr lang="en-US" sz="3600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FF00"/>
                </a:solidFill>
              </a:rPr>
              <a:t>Pacific Oceans.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457200"/>
            <a:ext cx="6477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ndmedown" pitchFamily="2" charset="0"/>
              </a:rPr>
              <a:t>Manifest Destiny</a:t>
            </a:r>
            <a:endParaRPr lang="en-US" sz="6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1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Goal:</a:t>
            </a:r>
            <a:r>
              <a:rPr lang="en-US" dirty="0"/>
              <a:t> state original goal or goals of project </a:t>
            </a:r>
          </a:p>
          <a:p>
            <a:pPr lvl="1"/>
            <a:r>
              <a:rPr lang="en-US" dirty="0"/>
              <a:t>List key metrics (items for measuring success)</a:t>
            </a:r>
          </a:p>
          <a:p>
            <a:r>
              <a:rPr lang="en-US" b="1" dirty="0"/>
              <a:t>Actual:</a:t>
            </a:r>
            <a:r>
              <a:rPr lang="en-US" dirty="0"/>
              <a:t> summarize what really happened in relationship to goals</a:t>
            </a:r>
          </a:p>
          <a:p>
            <a:pPr lvl="1"/>
            <a:r>
              <a:rPr lang="en-US" dirty="0"/>
              <a:t>List progress against metrics</a:t>
            </a:r>
          </a:p>
        </p:txBody>
      </p:sp>
      <p:sp>
        <p:nvSpPr>
          <p:cNvPr id="5132" name="Rectangle 12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848600" cy="914400"/>
          </a:xfrm>
        </p:spPr>
        <p:txBody>
          <a:bodyPr/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fornian FB" pitchFamily="18" charset="0"/>
              </a:rPr>
              <a:t>Louisiana Purchase – 1803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fornian FB" pitchFamily="18" charset="0"/>
            </a:endParaRPr>
          </a:p>
        </p:txBody>
      </p:sp>
      <p:pic>
        <p:nvPicPr>
          <p:cNvPr id="5133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76500" y="2090738"/>
            <a:ext cx="419100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4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219200"/>
            <a:ext cx="8305800" cy="53204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6" name="Rectangle 1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848600" cy="792162"/>
          </a:xfrm>
        </p:spPr>
        <p:txBody>
          <a:bodyPr/>
          <a:lstStyle/>
          <a:p>
            <a:r>
              <a:rPr lang="en-US" sz="4800" b="1" dirty="0" smtClean="0">
                <a:latin typeface="Californian FB" pitchFamily="18" charset="0"/>
              </a:rPr>
              <a:t>Missouri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fornian FB" pitchFamily="18" charset="0"/>
              </a:rPr>
              <a:t> </a:t>
            </a:r>
            <a:r>
              <a:rPr lang="en-US" sz="4800" b="1" dirty="0" smtClean="0">
                <a:latin typeface="Californian FB" pitchFamily="18" charset="0"/>
              </a:rPr>
              <a:t>Compromise - 1820</a:t>
            </a:r>
            <a:endParaRPr lang="en-US" sz="4800" b="1" dirty="0">
              <a:latin typeface="Californian FB" pitchFamily="18" charset="0"/>
            </a:endParaRPr>
          </a:p>
        </p:txBody>
      </p:sp>
      <p:pic>
        <p:nvPicPr>
          <p:cNvPr id="615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219200"/>
            <a:ext cx="8505402" cy="5448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0" name="Rectangle 1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848600" cy="715962"/>
          </a:xfrm>
        </p:spPr>
        <p:txBody>
          <a:bodyPr/>
          <a:lstStyle/>
          <a:p>
            <a:pPr algn="ctr"/>
            <a:r>
              <a:rPr lang="en-US" b="1" dirty="0" smtClean="0">
                <a:latin typeface="Californian FB" pitchFamily="18" charset="0"/>
              </a:rPr>
              <a:t>Compromise of 1850</a:t>
            </a:r>
            <a:endParaRPr lang="en-US" b="1" dirty="0">
              <a:latin typeface="Californian FB" pitchFamily="18" charset="0"/>
            </a:endParaRPr>
          </a:p>
        </p:txBody>
      </p:sp>
      <p:pic>
        <p:nvPicPr>
          <p:cNvPr id="33792" name="Picture 10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914400"/>
            <a:ext cx="8763000" cy="56133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304800" y="0"/>
          <a:ext cx="86868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066800"/>
            <a:ext cx="3657600" cy="30469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Congress decided</a:t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dirty="0" smtClean="0">
                <a:solidFill>
                  <a:srgbClr val="000000"/>
                </a:solidFill>
              </a:rPr>
              <a:t> to extend </a:t>
            </a:r>
            <a:r>
              <a:rPr lang="en-US" dirty="0" smtClean="0">
                <a:solidFill>
                  <a:srgbClr val="C00000"/>
                </a:solidFill>
              </a:rPr>
              <a:t>popular sovereignty </a:t>
            </a:r>
            <a:r>
              <a:rPr lang="en-US" dirty="0" smtClean="0">
                <a:solidFill>
                  <a:srgbClr val="000000"/>
                </a:solidFill>
              </a:rPr>
              <a:t>to the unsettled areas of the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Louisiana Purchase, now known as the Kansas and </a:t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dirty="0" smtClean="0">
                <a:solidFill>
                  <a:srgbClr val="000000"/>
                </a:solidFill>
              </a:rPr>
              <a:t>Nebraska territories. </a:t>
            </a:r>
          </a:p>
        </p:txBody>
      </p:sp>
      <p:sp>
        <p:nvSpPr>
          <p:cNvPr id="3" name="Rectangle 2"/>
          <p:cNvSpPr/>
          <p:nvPr/>
        </p:nvSpPr>
        <p:spPr>
          <a:xfrm>
            <a:off x="1752600" y="228600"/>
            <a:ext cx="62531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dirty="0" smtClean="0">
                <a:solidFill>
                  <a:srgbClr val="FFC000"/>
                </a:solidFill>
              </a:rPr>
              <a:t>Kansas-Nebraska Act (1854)</a:t>
            </a:r>
            <a:endParaRPr lang="en-US" sz="3200" dirty="0">
              <a:solidFill>
                <a:srgbClr val="FFC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4876800"/>
            <a:ext cx="8686800" cy="1384995"/>
          </a:xfrm>
          <a:prstGeom prst="rect">
            <a:avLst/>
          </a:prstGeom>
          <a:ln>
            <a:solidFill>
              <a:srgbClr val="6633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n-US" sz="2800" dirty="0" smtClean="0">
                <a:solidFill>
                  <a:srgbClr val="000000"/>
                </a:solidFill>
              </a:rPr>
              <a:t>This act led to violence and a prelude to the Civil War as pro-abolition and pro-slavery forces flooded Kansas to sway the vote, in what became known as Bloody Kansas.</a:t>
            </a:r>
            <a:endParaRPr lang="en-US" sz="2800" dirty="0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1066800"/>
            <a:ext cx="5486400" cy="362167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4" name="Rectangle 1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848600" cy="715962"/>
          </a:xfrm>
        </p:spPr>
        <p:txBody>
          <a:bodyPr/>
          <a:lstStyle/>
          <a:p>
            <a:pPr algn="ctr"/>
            <a:r>
              <a:rPr lang="en-US" sz="4000" b="1" dirty="0" smtClean="0"/>
              <a:t>Kansas-Nebraska Act - 1854</a:t>
            </a:r>
            <a:endParaRPr lang="en-US" sz="4000" b="1" dirty="0"/>
          </a:p>
        </p:txBody>
      </p:sp>
      <p:pic>
        <p:nvPicPr>
          <p:cNvPr id="34816" name="Picture 10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066800"/>
            <a:ext cx="8763000" cy="56133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4419600"/>
            <a:ext cx="3581400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663300"/>
                </a:solidFill>
              </a:rPr>
              <a:t>Horace Greeley is often credited with a famous </a:t>
            </a:r>
            <a:br>
              <a:rPr lang="en-US" dirty="0" smtClean="0">
                <a:solidFill>
                  <a:srgbClr val="663300"/>
                </a:solidFill>
              </a:rPr>
            </a:br>
            <a:r>
              <a:rPr lang="en-US" dirty="0" smtClean="0">
                <a:solidFill>
                  <a:srgbClr val="663300"/>
                </a:solidFill>
              </a:rPr>
              <a:t>quote actually made by </a:t>
            </a:r>
            <a:br>
              <a:rPr lang="en-US" dirty="0" smtClean="0">
                <a:solidFill>
                  <a:srgbClr val="663300"/>
                </a:solidFill>
              </a:rPr>
            </a:br>
            <a:r>
              <a:rPr lang="en-US" dirty="0" smtClean="0">
                <a:solidFill>
                  <a:srgbClr val="663300"/>
                </a:solidFill>
              </a:rPr>
              <a:t>John B. L. Soule.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143000"/>
            <a:ext cx="190500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3657600" y="304800"/>
            <a:ext cx="3810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i="1" dirty="0" smtClean="0">
                <a:solidFill>
                  <a:srgbClr val="FFFFFF"/>
                </a:solidFill>
              </a:rPr>
              <a:t>"Go West, young man, and grow up with the country."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228600"/>
            <a:ext cx="3048000" cy="4286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4343400" y="3352800"/>
            <a:ext cx="4495800" cy="3124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n-US" dirty="0" smtClean="0">
                <a:solidFill>
                  <a:srgbClr val="663300"/>
                </a:solidFill>
              </a:rPr>
              <a:t>The quote first appeared as the title to the 1851, Terre Haute Express editorial written by Mr. Soule. </a:t>
            </a:r>
          </a:p>
          <a:p>
            <a:pPr lvl="0"/>
            <a:endParaRPr lang="en-US" dirty="0" smtClean="0">
              <a:solidFill>
                <a:srgbClr val="663300"/>
              </a:solidFill>
            </a:endParaRPr>
          </a:p>
          <a:p>
            <a:pPr lvl="0"/>
            <a:r>
              <a:rPr lang="en-US" dirty="0" smtClean="0">
                <a:solidFill>
                  <a:srgbClr val="663300"/>
                </a:solidFill>
              </a:rPr>
              <a:t>Along with being </a:t>
            </a:r>
            <a:r>
              <a:rPr lang="en-US" i="1" dirty="0" smtClean="0">
                <a:solidFill>
                  <a:srgbClr val="663300"/>
                </a:solidFill>
              </a:rPr>
              <a:t>wrongly credited</a:t>
            </a:r>
            <a:r>
              <a:rPr lang="en-US" dirty="0" smtClean="0">
                <a:solidFill>
                  <a:srgbClr val="663300"/>
                </a:solidFill>
              </a:rPr>
              <a:t>  to Mr. Greeley, it has also often been </a:t>
            </a:r>
            <a:r>
              <a:rPr lang="en-US" i="1" dirty="0" smtClean="0">
                <a:solidFill>
                  <a:srgbClr val="663300"/>
                </a:solidFill>
              </a:rPr>
              <a:t>misquoted</a:t>
            </a:r>
            <a:r>
              <a:rPr lang="en-US" dirty="0" smtClean="0">
                <a:solidFill>
                  <a:srgbClr val="663300"/>
                </a:solidFill>
              </a:rPr>
              <a:t>. </a:t>
            </a:r>
            <a:endParaRPr lang="en-US" dirty="0">
              <a:solidFill>
                <a:srgbClr val="6633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sert">
  <a:themeElements>
    <a:clrScheme name="Desert 1">
      <a:dk1>
        <a:srgbClr val="000000"/>
      </a:dk1>
      <a:lt1>
        <a:srgbClr val="FFF367"/>
      </a:lt1>
      <a:dk2>
        <a:srgbClr val="9C321C"/>
      </a:dk2>
      <a:lt2>
        <a:srgbClr val="FABD27"/>
      </a:lt2>
      <a:accent1>
        <a:srgbClr val="E4672D"/>
      </a:accent1>
      <a:accent2>
        <a:srgbClr val="FF9966"/>
      </a:accent2>
      <a:accent3>
        <a:srgbClr val="CBADAB"/>
      </a:accent3>
      <a:accent4>
        <a:srgbClr val="DAD057"/>
      </a:accent4>
      <a:accent5>
        <a:srgbClr val="EFB8AD"/>
      </a:accent5>
      <a:accent6>
        <a:srgbClr val="E78A5C"/>
      </a:accent6>
      <a:hlink>
        <a:srgbClr val="CC3300"/>
      </a:hlink>
      <a:folHlink>
        <a:srgbClr val="996600"/>
      </a:folHlink>
    </a:clrScheme>
    <a:fontScheme name="Desert">
      <a:majorFont>
        <a:latin typeface="Tahoma"/>
        <a:ea typeface="MS Pゴシック"/>
        <a:cs typeface=""/>
      </a:majorFont>
      <a:minorFont>
        <a:latin typeface="Tahoma"/>
        <a:ea typeface="MS P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4" charset="-128"/>
          </a:defRPr>
        </a:defPPr>
      </a:lstStyle>
    </a:lnDef>
  </a:objectDefaults>
  <a:extraClrSchemeLst>
    <a:extraClrScheme>
      <a:clrScheme name="Desert 1">
        <a:dk1>
          <a:srgbClr val="000000"/>
        </a:dk1>
        <a:lt1>
          <a:srgbClr val="FFF367"/>
        </a:lt1>
        <a:dk2>
          <a:srgbClr val="9C321C"/>
        </a:dk2>
        <a:lt2>
          <a:srgbClr val="FABD27"/>
        </a:lt2>
        <a:accent1>
          <a:srgbClr val="E4672D"/>
        </a:accent1>
        <a:accent2>
          <a:srgbClr val="FF9966"/>
        </a:accent2>
        <a:accent3>
          <a:srgbClr val="CBADAB"/>
        </a:accent3>
        <a:accent4>
          <a:srgbClr val="DAD057"/>
        </a:accent4>
        <a:accent5>
          <a:srgbClr val="EFB8AD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2004:Templates:Presentations:Designs:Desert</Template>
  <TotalTime>226</TotalTime>
  <Words>218</Words>
  <Application>Microsoft Office PowerPoint</Application>
  <PresentationFormat>On-screen Show (4:3)</PresentationFormat>
  <Paragraphs>41</Paragraphs>
  <Slides>10</Slides>
  <Notes>9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Desert</vt:lpstr>
      <vt:lpstr>Manifest Destiny From Sea to Shining Sea</vt:lpstr>
      <vt:lpstr>Slide 2</vt:lpstr>
      <vt:lpstr>Slide 3</vt:lpstr>
      <vt:lpstr>Louisiana Purchase – 1803</vt:lpstr>
      <vt:lpstr>Missouri Compromise - 1820</vt:lpstr>
      <vt:lpstr>Compromise of 1850</vt:lpstr>
      <vt:lpstr>Slide 7</vt:lpstr>
      <vt:lpstr>Slide 8</vt:lpstr>
      <vt:lpstr>Kansas-Nebraska Act - 1854</vt:lpstr>
      <vt:lpstr>Slide 10</vt:lpstr>
    </vt:vector>
  </TitlesOfParts>
  <Company>Madison Middle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Westward Expansion Review</dc:title>
  <dc:creator>Madison Middle School</dc:creator>
  <cp:lastModifiedBy>Alex</cp:lastModifiedBy>
  <cp:revision>25</cp:revision>
  <dcterms:created xsi:type="dcterms:W3CDTF">2008-01-28T20:03:10Z</dcterms:created>
  <dcterms:modified xsi:type="dcterms:W3CDTF">2011-12-05T00:17:04Z</dcterms:modified>
</cp:coreProperties>
</file>