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8" r:id="rId4"/>
    <p:sldId id="269" r:id="rId5"/>
    <p:sldId id="270" r:id="rId6"/>
    <p:sldId id="275" r:id="rId7"/>
    <p:sldId id="271" r:id="rId8"/>
    <p:sldId id="276" r:id="rId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A702DB9-8223-4848-9C38-C8D0BCAE5BA8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5CD72AA-FA19-413C-B139-76BE4DFB0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0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It’s not always about reading difficult texts, but also about reading seemingly simpler texts in more complex ways. 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8DD879-73E2-46BF-A50B-B38ECEE8E99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872BC-33BA-4AD4-93D4-AF8A59F2C772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B1431-320C-430E-A4FB-6A685F9A8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41DB-977E-41B6-B55D-B8132A9E5DEF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6B999-9FC8-4CEA-8A87-20EFF6C98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CBD32-F715-406B-A779-FB32F2144688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0295-8351-42E7-A708-8A93716F84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494A5-1AA1-42BC-B1EA-CEC898DF63D8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4B749-B025-42DA-8D1B-395501D15B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E025-1ADA-4C3C-8B2A-E4E5624A78C7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1106D-27A2-4EAE-8A54-528C01F28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1E8F3-A86C-4E19-A4B5-1500B59665E8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7ECB-C876-4348-AD54-8D93BBB55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C485C-F136-4E12-93BF-95C6067D72C4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5277F-F0EB-43EF-A940-32144D112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5AB6F-DD28-4BD6-8EB2-B483CC3926E2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4ABDF-E9BD-4CDD-864D-9EA401F89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ACC1A-593F-45DB-8874-38F75BB780E6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A7785-D44A-492A-AE8F-61DFC89CF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831D-8315-4DF0-AF4F-5F35F3E458FB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3B57-0A3D-4A29-8F54-4101828D9F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887FB-5399-4058-B16D-887AD76FC0AC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6540-ED49-4EBB-8F02-C5176B42B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DCB35C-4D1B-4385-A8E5-5AD968FDB846}" type="datetimeFigureOut">
              <a:rPr lang="en-US"/>
              <a:pPr>
                <a:defRPr/>
              </a:pPr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3099D0-989E-40BC-87CC-736F62F27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6" r:id="rId2"/>
    <p:sldLayoutId id="2147483715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09" r:id="rId9"/>
    <p:sldLayoutId id="2147483708" r:id="rId10"/>
    <p:sldLayoutId id="2147483707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BinocularFram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13" y="512763"/>
            <a:ext cx="91678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964" y="3432175"/>
            <a:ext cx="4366129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Annotating </a:t>
            </a:r>
            <a:b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b="1" dirty="0" smtClean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Text to Deepen Understanding</a:t>
            </a:r>
            <a:endParaRPr lang="en-US" sz="4800" b="1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5537801" y="3260725"/>
            <a:ext cx="23975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Calibri" pitchFamily="34" charset="0"/>
              </a:rPr>
              <a:t>Mr. </a:t>
            </a:r>
            <a:r>
              <a:rPr lang="en-US" sz="4000" b="1" dirty="0" err="1" smtClean="0">
                <a:latin typeface="Calibri" pitchFamily="34" charset="0"/>
              </a:rPr>
              <a:t>Ott</a:t>
            </a:r>
            <a:r>
              <a:rPr lang="en-US" sz="4000" b="1" dirty="0" smtClean="0">
                <a:latin typeface="Calibri" pitchFamily="34" charset="0"/>
              </a:rPr>
              <a:t/>
            </a:r>
            <a:br>
              <a:rPr lang="en-US" sz="4000" b="1" dirty="0" smtClean="0">
                <a:latin typeface="Calibri" pitchFamily="34" charset="0"/>
              </a:rPr>
            </a:br>
            <a:r>
              <a:rPr lang="en-US" sz="4000" b="1" dirty="0" smtClean="0">
                <a:latin typeface="Calibri" pitchFamily="34" charset="0"/>
              </a:rPr>
              <a:t>Ms. Walsh</a:t>
            </a:r>
          </a:p>
          <a:p>
            <a:pPr algn="ctr"/>
            <a:r>
              <a:rPr lang="en-US" sz="4000" b="1" dirty="0" smtClean="0">
                <a:latin typeface="Calibri" pitchFamily="34" charset="0"/>
              </a:rPr>
              <a:t>Mr. </a:t>
            </a:r>
            <a:r>
              <a:rPr lang="en-US" sz="4000" b="1" dirty="0" err="1" smtClean="0">
                <a:latin typeface="Calibri" pitchFamily="34" charset="0"/>
              </a:rPr>
              <a:t>Tieri</a:t>
            </a:r>
            <a:endParaRPr lang="en-US" sz="4000" b="1" dirty="0" smtClean="0">
              <a:latin typeface="Calibri" pitchFamily="34" charset="0"/>
            </a:endParaRPr>
          </a:p>
          <a:p>
            <a:pPr algn="ctr"/>
            <a:r>
              <a:rPr lang="en-US" sz="4000" b="1" dirty="0" smtClean="0">
                <a:latin typeface="Calibri" pitchFamily="34" charset="0"/>
              </a:rPr>
              <a:t>@ BETA</a:t>
            </a:r>
            <a:endParaRPr lang="en-US" sz="4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Box 3"/>
          <p:cNvSpPr txBox="1">
            <a:spLocks noChangeArrowheads="1"/>
          </p:cNvSpPr>
          <p:nvPr/>
        </p:nvSpPr>
        <p:spPr bwMode="auto">
          <a:xfrm>
            <a:off x="535277" y="1405227"/>
            <a:ext cx="6234112" cy="237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dirty="0">
                <a:latin typeface="Calibri" pitchFamily="34" charset="0"/>
              </a:rPr>
              <a:t>Annotation</a:t>
            </a:r>
            <a:r>
              <a:rPr lang="en-US" sz="4000" dirty="0">
                <a:latin typeface="Calibri" pitchFamily="34" charset="0"/>
              </a:rPr>
              <a:t> is a </a:t>
            </a:r>
            <a:r>
              <a:rPr lang="en-US" sz="5400" dirty="0">
                <a:latin typeface="Calibri" pitchFamily="34" charset="0"/>
              </a:rPr>
              <a:t>note</a:t>
            </a:r>
            <a:r>
              <a:rPr lang="en-US" sz="4000" dirty="0">
                <a:latin typeface="Calibri" pitchFamily="34" charset="0"/>
              </a:rPr>
              <a:t> of any form made while </a:t>
            </a:r>
            <a:r>
              <a:rPr lang="en-US" sz="5400" dirty="0">
                <a:latin typeface="Calibri" pitchFamily="34" charset="0"/>
              </a:rPr>
              <a:t>reading</a:t>
            </a:r>
            <a:r>
              <a:rPr lang="en-US" sz="4000" dirty="0">
                <a:latin typeface="Calibri" pitchFamily="34" charset="0"/>
              </a:rPr>
              <a:t> text. </a:t>
            </a:r>
          </a:p>
        </p:txBody>
      </p:sp>
      <p:pic>
        <p:nvPicPr>
          <p:cNvPr id="48130" name="Picture 4" descr="pencil-ti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Box 5"/>
          <p:cNvSpPr txBox="1">
            <a:spLocks noChangeArrowheads="1"/>
          </p:cNvSpPr>
          <p:nvPr/>
        </p:nvSpPr>
        <p:spPr bwMode="auto">
          <a:xfrm>
            <a:off x="173038" y="5816600"/>
            <a:ext cx="86852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dirty="0">
                <a:latin typeface="Chalkduster"/>
                <a:ea typeface="Chalkduster"/>
                <a:cs typeface="Chalkduster"/>
              </a:rPr>
              <a:t>“Reading with a </a:t>
            </a:r>
            <a:r>
              <a:rPr lang="en-US" sz="4800" dirty="0" smtClean="0">
                <a:latin typeface="Chalkduster"/>
                <a:ea typeface="Chalkduster"/>
                <a:cs typeface="Chalkduster"/>
              </a:rPr>
              <a:t>pen/pencil</a:t>
            </a:r>
            <a:r>
              <a:rPr lang="en-US" sz="4800" dirty="0">
                <a:latin typeface="Chalkduster"/>
                <a:ea typeface="Chalkduster"/>
                <a:cs typeface="Chalkduster"/>
              </a:rPr>
              <a:t>.”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9491" y="212558"/>
            <a:ext cx="7606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alibri" pitchFamily="34" charset="0"/>
              </a:rPr>
              <a:t>What is an Annotation?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ginalia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086" y="1805824"/>
            <a:ext cx="4445000" cy="3136900"/>
          </a:xfrm>
          <a:prstGeom prst="rect">
            <a:avLst/>
          </a:prstGeom>
          <a:ln w="76200" cmpd="sng">
            <a:solidFill>
              <a:schemeClr val="accent2">
                <a:lumMod val="75000"/>
              </a:schemeClr>
            </a:solidFill>
          </a:ln>
          <a:effectLst>
            <a:glow rad="241300">
              <a:schemeClr val="accent2">
                <a:lumMod val="75000"/>
                <a:alpha val="75000"/>
              </a:schemeClr>
            </a:glow>
          </a:effectLst>
        </p:spPr>
      </p:pic>
      <p:pic>
        <p:nvPicPr>
          <p:cNvPr id="5" name="Picture 4" descr="marginalia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10216" y="2919904"/>
            <a:ext cx="4495640" cy="35694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 cmpd="sng">
            <a:solidFill>
              <a:schemeClr val="accent6">
                <a:lumMod val="75000"/>
              </a:schemeClr>
            </a:solidFill>
          </a:ln>
          <a:effectLst>
            <a:glow rad="203200">
              <a:schemeClr val="accent6">
                <a:lumMod val="75000"/>
                <a:alpha val="75000"/>
              </a:schemeClr>
            </a:glow>
          </a:effectLst>
        </p:spPr>
      </p:pic>
      <p:sp>
        <p:nvSpPr>
          <p:cNvPr id="49156" name="TextBox 5"/>
          <p:cNvSpPr txBox="1">
            <a:spLocks noChangeArrowheads="1"/>
          </p:cNvSpPr>
          <p:nvPr/>
        </p:nvSpPr>
        <p:spPr bwMode="auto">
          <a:xfrm>
            <a:off x="2224088" y="188913"/>
            <a:ext cx="66817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People have been annotating texts since there have been texts to annotate.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highlight-in-book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9013"/>
            <a:ext cx="9144000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1300163" y="280988"/>
            <a:ext cx="6483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Annotation is </a:t>
            </a:r>
            <a:r>
              <a:rPr lang="en-US" sz="4000" u="sng">
                <a:solidFill>
                  <a:schemeClr val="bg1"/>
                </a:solidFill>
                <a:latin typeface="Calibri" pitchFamily="34" charset="0"/>
              </a:rPr>
              <a:t>not</a:t>
            </a:r>
            <a:r>
              <a:rPr lang="en-US" sz="4000">
                <a:solidFill>
                  <a:schemeClr val="bg1"/>
                </a:solidFill>
                <a:latin typeface="Calibri" pitchFamily="34" charset="0"/>
              </a:rPr>
              <a:t> highlighting.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3"/>
          <p:cNvSpPr txBox="1">
            <a:spLocks noChangeArrowheads="1"/>
          </p:cNvSpPr>
          <p:nvPr/>
        </p:nvSpPr>
        <p:spPr bwMode="auto">
          <a:xfrm>
            <a:off x="166688" y="803275"/>
            <a:ext cx="45354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latin typeface="Calibri" pitchFamily="34" charset="0"/>
              </a:rPr>
              <a:t>Annotation </a:t>
            </a:r>
            <a:r>
              <a:rPr lang="en-US" sz="5400">
                <a:latin typeface="Calibri" pitchFamily="34" charset="0"/>
              </a:rPr>
              <a:t>slows down the reader </a:t>
            </a:r>
            <a:r>
              <a:rPr lang="en-US" sz="4000">
                <a:latin typeface="Calibri" pitchFamily="34" charset="0"/>
              </a:rPr>
              <a:t>in order to </a:t>
            </a:r>
            <a:r>
              <a:rPr lang="en-US" sz="5400">
                <a:latin typeface="Calibri" pitchFamily="34" charset="0"/>
              </a:rPr>
              <a:t>deepen understanding</a:t>
            </a:r>
            <a:r>
              <a:rPr lang="en-US" sz="4000">
                <a:latin typeface="Calibri" pitchFamily="34" charset="0"/>
              </a:rPr>
              <a:t>. </a:t>
            </a:r>
          </a:p>
        </p:txBody>
      </p:sp>
      <p:pic>
        <p:nvPicPr>
          <p:cNvPr id="51203" name="Picture 4" descr="the-next-step_image-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0888" y="0"/>
            <a:ext cx="4678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 descr="annotations 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3673475"/>
            <a:ext cx="3024188" cy="3046413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 cmpd="sng">
            <a:solidFill>
              <a:schemeClr val="tx1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+mn-lt"/>
                <a:cs typeface="+mn-cs"/>
              </a:rPr>
              <a:t>Middle school student’s annotation of connotative meanings in </a:t>
            </a:r>
            <a:r>
              <a:rPr lang="en-US" sz="3200" i="1" dirty="0">
                <a:latin typeface="+mn-lt"/>
                <a:cs typeface="+mn-cs"/>
              </a:rPr>
              <a:t>Charlotte’s Web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 descr="photo-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150" y="439738"/>
            <a:ext cx="5505450" cy="153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Annotation occurs with 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digital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 and </a:t>
            </a:r>
            <a:r>
              <a:rPr lang="en-US" sz="54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print</a:t>
            </a:r>
            <a:r>
              <a:rPr lang="en-US" sz="4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+mn-cs"/>
              </a:rPr>
              <a:t> texts.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54" y="5776341"/>
            <a:ext cx="1216100" cy="9309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13" y="2354816"/>
            <a:ext cx="1564349" cy="18255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88471" y="42836"/>
            <a:ext cx="7370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Annotation Guide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Horizontal Scroll 12"/>
          <p:cNvSpPr/>
          <p:nvPr/>
        </p:nvSpPr>
        <p:spPr>
          <a:xfrm>
            <a:off x="1823250" y="1492609"/>
            <a:ext cx="7057509" cy="1399101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What you </a:t>
            </a:r>
            <a:r>
              <a:rPr lang="en-US" sz="3600" b="1" dirty="0" smtClean="0">
                <a:solidFill>
                  <a:srgbClr val="C00000"/>
                </a:solidFill>
              </a:rPr>
              <a:t>know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FF00"/>
                </a:solidFill>
              </a:rPr>
              <a:t>(Information you knew)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Horizontal Scroll 13"/>
          <p:cNvSpPr/>
          <p:nvPr/>
        </p:nvSpPr>
        <p:spPr>
          <a:xfrm>
            <a:off x="1823246" y="5583382"/>
            <a:ext cx="7057513" cy="1205346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What you </a:t>
            </a:r>
            <a:r>
              <a:rPr lang="en-US" sz="3600" b="1" dirty="0" smtClean="0">
                <a:solidFill>
                  <a:srgbClr val="C00000"/>
                </a:solidFill>
              </a:rPr>
              <a:t>learned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(Found out)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1823250" y="4193830"/>
            <a:ext cx="7057509" cy="1389552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What you don’t </a:t>
            </a:r>
            <a:r>
              <a:rPr lang="en-US" sz="3600" b="1" dirty="0" smtClean="0">
                <a:solidFill>
                  <a:srgbClr val="C00000"/>
                </a:solidFill>
              </a:rPr>
              <a:t>understand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(Questions you have)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6" name="Horizontal Scroll 15"/>
          <p:cNvSpPr/>
          <p:nvPr/>
        </p:nvSpPr>
        <p:spPr>
          <a:xfrm>
            <a:off x="1823250" y="2891710"/>
            <a:ext cx="7057510" cy="1417053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What you didn’t </a:t>
            </a:r>
            <a:r>
              <a:rPr lang="en-US" sz="3600" b="1" dirty="0" smtClean="0">
                <a:solidFill>
                  <a:srgbClr val="C00000"/>
                </a:solidFill>
              </a:rPr>
              <a:t>know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(New Information)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7" y="1619993"/>
            <a:ext cx="1143427" cy="9744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78" y="4193830"/>
            <a:ext cx="1605184" cy="13259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3560" y="925185"/>
            <a:ext cx="8004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Directions: As you read, use the following symbols to indicate…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9200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137</Words>
  <Application>Microsoft Office PowerPoint</Application>
  <PresentationFormat>On-screen Show (4:3)</PresentationFormat>
  <Paragraphs>23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Annotating  Text to Deepen Understanding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SDSU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Ott @ BETA</dc:creator>
  <cp:lastModifiedBy>Alex Ott</cp:lastModifiedBy>
  <cp:revision>25</cp:revision>
  <dcterms:created xsi:type="dcterms:W3CDTF">2012-09-27T15:35:40Z</dcterms:created>
  <dcterms:modified xsi:type="dcterms:W3CDTF">2013-11-16T15:46:19Z</dcterms:modified>
</cp:coreProperties>
</file>