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23"/>
  </p:notesMasterIdLst>
  <p:handoutMasterIdLst>
    <p:handoutMasterId r:id="rId24"/>
  </p:handoutMasterIdLst>
  <p:sldIdLst>
    <p:sldId id="773" r:id="rId2"/>
    <p:sldId id="728" r:id="rId3"/>
    <p:sldId id="745" r:id="rId4"/>
    <p:sldId id="764" r:id="rId5"/>
    <p:sldId id="747" r:id="rId6"/>
    <p:sldId id="765" r:id="rId7"/>
    <p:sldId id="772" r:id="rId8"/>
    <p:sldId id="721" r:id="rId9"/>
    <p:sldId id="774" r:id="rId10"/>
    <p:sldId id="775" r:id="rId11"/>
    <p:sldId id="776" r:id="rId12"/>
    <p:sldId id="785" r:id="rId13"/>
    <p:sldId id="777" r:id="rId14"/>
    <p:sldId id="778" r:id="rId15"/>
    <p:sldId id="779" r:id="rId16"/>
    <p:sldId id="786" r:id="rId17"/>
    <p:sldId id="780" r:id="rId18"/>
    <p:sldId id="781" r:id="rId19"/>
    <p:sldId id="784" r:id="rId20"/>
    <p:sldId id="769" r:id="rId21"/>
    <p:sldId id="787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0033CC"/>
    <a:srgbClr val="0066CC"/>
    <a:srgbClr val="FF0000"/>
    <a:srgbClr val="0000FF"/>
    <a:srgbClr val="F8F64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 autoAdjust="0"/>
    <p:restoredTop sz="88538" autoAdjust="0"/>
  </p:normalViewPr>
  <p:slideViewPr>
    <p:cSldViewPr>
      <p:cViewPr varScale="1">
        <p:scale>
          <a:sx n="60" d="100"/>
          <a:sy n="60" d="100"/>
        </p:scale>
        <p:origin x="-1450" y="-82"/>
      </p:cViewPr>
      <p:guideLst>
        <p:guide orient="horz" pos="2160"/>
        <p:guide orient="horz" pos="720"/>
        <p:guide orient="horz" pos="1152"/>
        <p:guide pos="2880"/>
        <p:guide pos="288"/>
        <p:guide pos="528"/>
        <p:guide pos="134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60"/>
    </p:cViewPr>
  </p:sorterViewPr>
  <p:notesViewPr>
    <p:cSldViewPr>
      <p:cViewPr varScale="1">
        <p:scale>
          <a:sx n="56" d="100"/>
          <a:sy n="56" d="100"/>
        </p:scale>
        <p:origin x="-1722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80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80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80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fld id="{975ABBC3-898A-4121-BB7A-7E58CB1F2C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1" charset="0"/>
              </a:defRPr>
            </a:lvl1pPr>
          </a:lstStyle>
          <a:p>
            <a:pPr>
              <a:defRPr/>
            </a:pPr>
            <a:fld id="{86FCC447-91F0-4763-8BCE-F8A4E1B8F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0B1BA-B07B-4E60-9BE0-67D328E48347}" type="slidenum">
              <a:rPr lang="en-US" smtClean="0">
                <a:latin typeface="Verdana" pitchFamily="34" charset="0"/>
                <a:ea typeface="Verdana" pitchFamily="34" charset="0"/>
                <a:cs typeface="Verdana" pitchFamily="34" charset="0"/>
              </a:rPr>
              <a:pPr/>
              <a:t>2</a:t>
            </a:fld>
            <a:endParaRPr lang="en-US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E14881E-C47D-4B8E-9A89-CF8814EA15AD}" type="slidenum">
              <a:rPr lang="en-US" sz="1200">
                <a:ea typeface="Verdana" pitchFamily="34" charset="0"/>
                <a:cs typeface="Verdana" pitchFamily="34" charset="0"/>
              </a:rPr>
              <a:pPr algn="r"/>
              <a:t>3</a:t>
            </a:fld>
            <a:endParaRPr lang="en-US" sz="1200">
              <a:ea typeface="Verdana" pitchFamily="34" charset="0"/>
              <a:cs typeface="Verdana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5AD02D2-49BE-45F9-8A6F-E7FF185D93C6}" type="slidenum">
              <a:rPr lang="en-US" sz="1200">
                <a:ea typeface="Verdana" pitchFamily="34" charset="0"/>
                <a:cs typeface="Verdana" pitchFamily="34" charset="0"/>
              </a:rPr>
              <a:pPr algn="r"/>
              <a:t>4</a:t>
            </a:fld>
            <a:endParaRPr lang="en-US" sz="1200">
              <a:ea typeface="Verdana" pitchFamily="34" charset="0"/>
              <a:cs typeface="Verdana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0F34F56-F13A-434E-8C74-2E3BC5BC8EF5}" type="slidenum">
              <a:rPr lang="en-US" sz="1200">
                <a:ea typeface="Verdana" pitchFamily="34" charset="0"/>
                <a:cs typeface="Verdana" pitchFamily="34" charset="0"/>
              </a:rPr>
              <a:pPr algn="r"/>
              <a:t>5</a:t>
            </a:fld>
            <a:endParaRPr lang="en-US" sz="1200">
              <a:ea typeface="Verdana" pitchFamily="34" charset="0"/>
              <a:cs typeface="Verdana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FE272B2-D424-4C60-97FD-EC933367C9D6}" type="slidenum">
              <a:rPr lang="en-US" sz="1200">
                <a:ea typeface="Verdana" pitchFamily="34" charset="0"/>
                <a:cs typeface="Verdana" pitchFamily="34" charset="0"/>
              </a:rPr>
              <a:pPr algn="r"/>
              <a:t>6</a:t>
            </a:fld>
            <a:endParaRPr lang="en-US" sz="1200">
              <a:ea typeface="Verdana" pitchFamily="34" charset="0"/>
              <a:cs typeface="Verdana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CE13FC-B79A-4D53-AAD5-F2EA7B65DD37}" type="slidenum">
              <a:rPr lang="en-US" smtClean="0">
                <a:latin typeface="Verdana" pitchFamily="34" charset="0"/>
                <a:ea typeface="Verdana" pitchFamily="34" charset="0"/>
                <a:cs typeface="Verdana" pitchFamily="34" charset="0"/>
              </a:rPr>
              <a:pPr/>
              <a:t>8</a:t>
            </a:fld>
            <a:endParaRPr lang="en-US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050925" y="4659313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1400"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21D778-B565-4D7E-94D7-64010A445B68}" type="datetimeFigureOut">
              <a:rPr lang="en-US" smtClean="0"/>
              <a:pPr/>
              <a:t>2/25/2012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2/25/2012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11" name="Text Box 18"/>
          <p:cNvSpPr txBox="1">
            <a:spLocks noChangeArrowheads="1"/>
          </p:cNvSpPr>
          <p:nvPr userDrawn="1"/>
        </p:nvSpPr>
        <p:spPr bwMode="auto">
          <a:xfrm>
            <a:off x="203200" y="409575"/>
            <a:ext cx="8112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000" b="1">
                <a:solidFill>
                  <a:srgbClr val="003CB4"/>
                </a:solidFill>
                <a:latin typeface="Arial" charset="0"/>
              </a:rPr>
              <a:t>Section</a:t>
            </a:r>
            <a:r>
              <a:rPr lang="en-US" b="1">
                <a:solidFill>
                  <a:srgbClr val="003CB4"/>
                </a:solidFill>
                <a:latin typeface="Arial" charset="0"/>
              </a:rPr>
              <a:t> 1</a:t>
            </a:r>
          </a:p>
        </p:txBody>
      </p:sp>
      <p:sp>
        <p:nvSpPr>
          <p:cNvPr id="16" name="Text Box 3"/>
          <p:cNvSpPr txBox="1">
            <a:spLocks noChangeArrowheads="1"/>
          </p:cNvSpPr>
          <p:nvPr userDrawn="1"/>
        </p:nvSpPr>
        <p:spPr bwMode="auto">
          <a:xfrm>
            <a:off x="0" y="6505575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200" b="1">
                <a:solidFill>
                  <a:srgbClr val="B3F1FF"/>
                </a:solidFill>
                <a:latin typeface="Arial" charset="0"/>
              </a:rPr>
              <a:t>The Roots of Imperialism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audio" Target="../media/audio10.wav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295400" y="5105400"/>
            <a:ext cx="7162800" cy="6482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1867-1920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4648200"/>
            <a:ext cx="8075432" cy="562672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America &amp; The Age of New Imperialism</a:t>
            </a:r>
            <a:endParaRPr lang="en-US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0658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4084" b="14084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3048000" y="5715000"/>
            <a:ext cx="6096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dirty="0" smtClean="0"/>
              <a:t>Aim: How </a:t>
            </a:r>
            <a:r>
              <a:rPr lang="en-US" sz="2000" b="1" dirty="0"/>
              <a:t>and why did the United States </a:t>
            </a:r>
            <a:r>
              <a:rPr lang="en-US" sz="2000" b="1" dirty="0" smtClean="0"/>
              <a:t>take </a:t>
            </a:r>
            <a:r>
              <a:rPr lang="en-US" sz="2000" b="1" dirty="0"/>
              <a:t>a more active role in world affairs?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Rectangle 12"/>
          <p:cNvSpPr>
            <a:spLocks noChangeArrowheads="1"/>
          </p:cNvSpPr>
          <p:nvPr/>
        </p:nvSpPr>
        <p:spPr bwMode="auto">
          <a:xfrm>
            <a:off x="228600" y="1447800"/>
            <a:ext cx="4648200" cy="452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200" dirty="0"/>
              <a:t>For most of its early history, the United States played a small role in world affairs. But in the late 1800s, some began calling for the U.S. to join the ranks of the world’s major powers. </a:t>
            </a:r>
          </a:p>
          <a:p>
            <a:pPr eaLnBrk="0" hangingPunct="0">
              <a:lnSpc>
                <a:spcPct val="110000"/>
              </a:lnSpc>
            </a:pPr>
            <a:endParaRPr lang="en-US" sz="2200" dirty="0"/>
          </a:p>
          <a:p>
            <a:pPr eaLnBrk="0" hangingPunct="0"/>
            <a:r>
              <a:rPr lang="en-US" sz="2200" dirty="0"/>
              <a:t>Eventually, the </a:t>
            </a:r>
            <a:r>
              <a:rPr lang="en-US" sz="2200" dirty="0">
                <a:solidFill>
                  <a:srgbClr val="C00000"/>
                </a:solidFill>
              </a:rPr>
              <a:t>United States abandoned isolationism</a:t>
            </a:r>
            <a:r>
              <a:rPr lang="en-US" sz="2200" dirty="0"/>
              <a:t> and began </a:t>
            </a:r>
            <a:r>
              <a:rPr lang="en-US" sz="2200" dirty="0">
                <a:solidFill>
                  <a:srgbClr val="C00000"/>
                </a:solidFill>
              </a:rPr>
              <a:t>to</a:t>
            </a:r>
            <a:r>
              <a:rPr lang="en-US" sz="2200" dirty="0"/>
              <a:t> </a:t>
            </a:r>
            <a:r>
              <a:rPr lang="en-US" sz="2200" dirty="0">
                <a:solidFill>
                  <a:srgbClr val="C00000"/>
                </a:solidFill>
              </a:rPr>
              <a:t>acquire influence and territories outside its continental borders</a:t>
            </a:r>
            <a:r>
              <a:rPr lang="en-US" sz="2200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228600"/>
            <a:ext cx="10668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371600"/>
            <a:ext cx="3962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Rectangle 11"/>
          <p:cNvSpPr>
            <a:spLocks noChangeArrowheads="1"/>
          </p:cNvSpPr>
          <p:nvPr/>
        </p:nvSpPr>
        <p:spPr bwMode="auto">
          <a:xfrm>
            <a:off x="304800" y="304800"/>
            <a:ext cx="883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 smtClean="0"/>
              <a:t>Aim: How </a:t>
            </a:r>
            <a:r>
              <a:rPr lang="en-US" sz="2400" b="1" dirty="0"/>
              <a:t>and why did the United States </a:t>
            </a:r>
            <a:br>
              <a:rPr lang="en-US" sz="2400" b="1" dirty="0"/>
            </a:br>
            <a:r>
              <a:rPr lang="en-US" sz="2400" b="1" dirty="0"/>
              <a:t>take a more active role in world affairs?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228600"/>
            <a:ext cx="10668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rrowheads="1"/>
          </p:cNvSpPr>
          <p:nvPr/>
        </p:nvSpPr>
        <p:spPr bwMode="auto">
          <a:xfrm>
            <a:off x="990600" y="1038225"/>
            <a:ext cx="7391400" cy="1524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DCDFF">
                  <a:alpha val="62000"/>
                </a:srgbClr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accent2"/>
            </a:solidFill>
            <a:round/>
            <a:headEnd/>
            <a:tailEnd/>
          </a:ln>
          <a:effectLst>
            <a:outerShdw dist="53882" dir="2700000" algn="ctr" rotWithShape="0">
              <a:srgbClr val="ADC793">
                <a:alpha val="46001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220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0243" name="Text Box 129"/>
          <p:cNvSpPr txBox="1">
            <a:spLocks noChangeArrowheads="1"/>
          </p:cNvSpPr>
          <p:nvPr/>
        </p:nvSpPr>
        <p:spPr bwMode="auto">
          <a:xfrm>
            <a:off x="1447800" y="1066800"/>
            <a:ext cx="63912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200" dirty="0"/>
              <a:t>Colonial </a:t>
            </a:r>
            <a:r>
              <a:rPr lang="en-US" sz="2200" b="1" dirty="0" smtClean="0">
                <a:solidFill>
                  <a:srgbClr val="FF0000"/>
                </a:solidFill>
              </a:rPr>
              <a:t>economies</a:t>
            </a:r>
            <a:r>
              <a:rPr lang="en-US" sz="2200" dirty="0" smtClean="0"/>
              <a:t> </a:t>
            </a:r>
            <a:r>
              <a:rPr lang="en-US" sz="2200" dirty="0"/>
              <a:t>were based on removing raw materials. The imperialist nations built strong armies and navies to protect their interests.</a:t>
            </a: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838200" y="5029200"/>
            <a:ext cx="7772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dirty="0"/>
              <a:t>American entrepreneurs also </a:t>
            </a:r>
            <a:r>
              <a:rPr lang="en-US" sz="2000" dirty="0">
                <a:solidFill>
                  <a:srgbClr val="C00000"/>
                </a:solidFill>
              </a:rPr>
              <a:t>sought new overseas markets for their manufactured and agricultural products. 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4572000" y="2819400"/>
            <a:ext cx="3657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/>
              <a:t>There were strong economic incentives for the U.S. to also </a:t>
            </a:r>
            <a:r>
              <a:rPr lang="en-US" sz="2000" dirty="0">
                <a:solidFill>
                  <a:srgbClr val="C00000"/>
                </a:solidFill>
              </a:rPr>
              <a:t>adopt a policy of imperialism to obtain raw materials like rubber, iron, and oil.</a:t>
            </a:r>
          </a:p>
        </p:txBody>
      </p:sp>
      <p:pic>
        <p:nvPicPr>
          <p:cNvPr id="10246" name="Picture 8" descr="C:\Documents and Settings\Darrell\Local Settings\Temporary Internet Files\Content.IE5\1W8VB9JX\MCj0233788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819400"/>
            <a:ext cx="25908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914400" y="304800"/>
            <a:ext cx="739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THE NEW IMPERIALISM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HSUS_ch18_s1_MahanBattleship_d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5650" y="2316163"/>
            <a:ext cx="5886450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129"/>
          <p:cNvSpPr txBox="1">
            <a:spLocks noChangeArrowheads="1"/>
          </p:cNvSpPr>
          <p:nvPr/>
        </p:nvSpPr>
        <p:spPr bwMode="auto">
          <a:xfrm>
            <a:off x="228600" y="381000"/>
            <a:ext cx="7848600" cy="1108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 dirty="0"/>
              <a:t>In </a:t>
            </a:r>
            <a:r>
              <a:rPr lang="en-US" sz="2200" i="1" dirty="0">
                <a:solidFill>
                  <a:srgbClr val="C00000"/>
                </a:solidFill>
              </a:rPr>
              <a:t>The Influence of Sea Power Upon History</a:t>
            </a:r>
            <a:r>
              <a:rPr lang="en-US" sz="2200" dirty="0"/>
              <a:t>, historian </a:t>
            </a:r>
            <a:r>
              <a:rPr lang="en-US" sz="2200" b="1" dirty="0">
                <a:solidFill>
                  <a:srgbClr val="FF0000"/>
                </a:solidFill>
              </a:rPr>
              <a:t>Alfred T. Mahan</a:t>
            </a:r>
            <a:r>
              <a:rPr lang="en-US" sz="2200" dirty="0"/>
              <a:t> argued that all great nations owed their greatness to naval power.</a:t>
            </a: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304800" y="1600200"/>
            <a:ext cx="3352800" cy="4411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2000"/>
              </a:spcAft>
            </a:pPr>
            <a:r>
              <a:rPr lang="en-US" sz="2400" dirty="0"/>
              <a:t>He urged </a:t>
            </a:r>
            <a:r>
              <a:rPr lang="en-US" sz="2400" dirty="0">
                <a:solidFill>
                  <a:srgbClr val="C00000"/>
                </a:solidFill>
              </a:rPr>
              <a:t>construction of a fleet of steel ships</a:t>
            </a:r>
            <a:r>
              <a:rPr lang="en-US" sz="2400" dirty="0"/>
              <a:t>, </a:t>
            </a:r>
            <a:r>
              <a:rPr lang="en-US" sz="2400" dirty="0">
                <a:solidFill>
                  <a:srgbClr val="C00000"/>
                </a:solidFill>
              </a:rPr>
              <a:t>acquisition of overseas bases</a:t>
            </a:r>
            <a:r>
              <a:rPr lang="en-US" sz="2400" dirty="0"/>
              <a:t>, and </a:t>
            </a:r>
            <a:r>
              <a:rPr lang="en-US" sz="2400" dirty="0">
                <a:solidFill>
                  <a:srgbClr val="C00000"/>
                </a:solidFill>
              </a:rPr>
              <a:t>construction of a canal across Central America.</a:t>
            </a:r>
          </a:p>
          <a:p>
            <a:pPr>
              <a:spcAft>
                <a:spcPts val="2000"/>
              </a:spcAft>
            </a:pPr>
            <a:r>
              <a:rPr lang="en-US" sz="2400" dirty="0">
                <a:solidFill>
                  <a:srgbClr val="C00000"/>
                </a:solidFill>
              </a:rPr>
              <a:t>The U.S. eventually followed all of his recommendations.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6"/>
          <p:cNvSpPr>
            <a:spLocks noChangeArrowheads="1"/>
          </p:cNvSpPr>
          <p:nvPr/>
        </p:nvSpPr>
        <p:spPr bwMode="auto">
          <a:xfrm rot="10800000" flipH="1">
            <a:off x="1219200" y="1409700"/>
            <a:ext cx="6705600" cy="1973263"/>
          </a:xfrm>
          <a:prstGeom prst="upArrowCallout">
            <a:avLst>
              <a:gd name="adj1" fmla="val 45745"/>
              <a:gd name="adj2" fmla="val 42369"/>
              <a:gd name="adj3" fmla="val 24505"/>
              <a:gd name="adj4" fmla="val 61144"/>
            </a:avLst>
          </a:prstGeom>
          <a:gradFill rotWithShape="1">
            <a:gsLst>
              <a:gs pos="0">
                <a:srgbClr val="CDCDFF">
                  <a:alpha val="62000"/>
                </a:srgb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53882" dir="2700000" algn="ctr" rotWithShape="0">
              <a:srgbClr val="ADC793">
                <a:alpha val="46001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 sz="2200">
              <a:latin typeface="Arial" charset="0"/>
            </a:endParaRPr>
          </a:p>
        </p:txBody>
      </p:sp>
      <p:sp>
        <p:nvSpPr>
          <p:cNvPr id="68610" name="Text Box 129"/>
          <p:cNvSpPr txBox="1">
            <a:spLocks noChangeArrowheads="1"/>
          </p:cNvSpPr>
          <p:nvPr/>
        </p:nvSpPr>
        <p:spPr bwMode="auto">
          <a:xfrm>
            <a:off x="1600200" y="3565525"/>
            <a:ext cx="63246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Social Darwinism</a:t>
            </a:r>
            <a:r>
              <a:rPr lang="en-US" sz="2000" dirty="0"/>
              <a:t> applied Darwin’s theories of natural selection to societies. In a competitive world, </a:t>
            </a:r>
            <a:r>
              <a:rPr lang="en-US" sz="2000" dirty="0">
                <a:solidFill>
                  <a:srgbClr val="C00000"/>
                </a:solidFill>
              </a:rPr>
              <a:t>only the fittest nations survive</a:t>
            </a:r>
            <a:r>
              <a:rPr lang="en-US" sz="2000" dirty="0">
                <a:solidFill>
                  <a:srgbClr val="0033CC"/>
                </a:solidFill>
              </a:rPr>
              <a:t>.</a:t>
            </a:r>
          </a:p>
          <a:p>
            <a:endParaRPr lang="en-US" sz="2000" dirty="0"/>
          </a:p>
          <a:p>
            <a:r>
              <a:rPr lang="en-US" sz="2000" dirty="0"/>
              <a:t>Americans extended their belief in Manifest Destiny overseas, </a:t>
            </a:r>
            <a:r>
              <a:rPr lang="en-US" sz="2000" dirty="0">
                <a:solidFill>
                  <a:srgbClr val="C00000"/>
                </a:solidFill>
              </a:rPr>
              <a:t>justifying imperialism as God’s will. </a:t>
            </a:r>
          </a:p>
        </p:txBody>
      </p:sp>
      <p:sp>
        <p:nvSpPr>
          <p:cNvPr id="12293" name="Text Box 3"/>
          <p:cNvSpPr txBox="1">
            <a:spLocks noChangeArrowheads="1"/>
          </p:cNvSpPr>
          <p:nvPr/>
        </p:nvSpPr>
        <p:spPr bwMode="auto">
          <a:xfrm>
            <a:off x="1371600" y="1447800"/>
            <a:ext cx="6477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200" b="1" dirty="0"/>
              <a:t>Imperialists justified their actions based on beliefs about their own racial, national, and cultural superiority.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228600"/>
            <a:ext cx="10668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4400" y="304800"/>
            <a:ext cx="739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THE NEW IMPERIALISM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8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8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8610" grpId="0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10"/>
          <p:cNvSpPr>
            <a:spLocks noChangeArrowheads="1"/>
          </p:cNvSpPr>
          <p:nvPr/>
        </p:nvSpPr>
        <p:spPr bwMode="auto">
          <a:xfrm rot="10800000" flipH="1">
            <a:off x="1447800" y="304800"/>
            <a:ext cx="7391400" cy="1889125"/>
          </a:xfrm>
          <a:prstGeom prst="upArrowCallout">
            <a:avLst>
              <a:gd name="adj1" fmla="val 41784"/>
              <a:gd name="adj2" fmla="val 45231"/>
              <a:gd name="adj3" fmla="val 27056"/>
              <a:gd name="adj4" fmla="val 64424"/>
            </a:avLst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53882" dir="2700000" algn="ctr" rotWithShape="0">
              <a:srgbClr val="ADC793">
                <a:alpha val="46001"/>
              </a:srgbClr>
            </a:outerShdw>
          </a:effectLst>
        </p:spPr>
        <p:txBody>
          <a:bodyPr rot="10800000" wrap="none" anchor="ctr"/>
          <a:lstStyle/>
          <a:p>
            <a:pPr>
              <a:defRPr/>
            </a:pPr>
            <a:endParaRPr lang="en-US" sz="2200">
              <a:latin typeface="Arial" charset="0"/>
            </a:endParaRPr>
          </a:p>
        </p:txBody>
      </p:sp>
      <p:sp>
        <p:nvSpPr>
          <p:cNvPr id="13315" name="Rectangle 12"/>
          <p:cNvSpPr>
            <a:spLocks noChangeArrowheads="1"/>
          </p:cNvSpPr>
          <p:nvPr/>
        </p:nvSpPr>
        <p:spPr bwMode="auto">
          <a:xfrm>
            <a:off x="1828800" y="228600"/>
            <a:ext cx="6858000" cy="1108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200" dirty="0"/>
              <a:t>Historian </a:t>
            </a:r>
            <a:r>
              <a:rPr lang="en-US" sz="2200" b="1" dirty="0">
                <a:solidFill>
                  <a:srgbClr val="FF0000"/>
                </a:solidFill>
              </a:rPr>
              <a:t>Frederick J. Turner</a:t>
            </a:r>
            <a:r>
              <a:rPr lang="en-US" sz="2200" dirty="0"/>
              <a:t> argued that </a:t>
            </a:r>
            <a:r>
              <a:rPr lang="en-US" sz="2200" dirty="0">
                <a:solidFill>
                  <a:srgbClr val="0033CC"/>
                </a:solidFill>
              </a:rPr>
              <a:t>the frontier served as a “safety valve,”</a:t>
            </a:r>
            <a:r>
              <a:rPr lang="en-US" sz="2200" dirty="0">
                <a:solidFill>
                  <a:srgbClr val="0066CC"/>
                </a:solidFill>
              </a:rPr>
              <a:t> </a:t>
            </a:r>
            <a:r>
              <a:rPr lang="en-US" sz="2200" dirty="0"/>
              <a:t>siphoning off potential discontent in the U.S.</a:t>
            </a:r>
          </a:p>
        </p:txBody>
      </p:sp>
      <p:sp>
        <p:nvSpPr>
          <p:cNvPr id="13316" name="Rectangle 12"/>
          <p:cNvSpPr>
            <a:spLocks noChangeArrowheads="1"/>
          </p:cNvSpPr>
          <p:nvPr/>
        </p:nvSpPr>
        <p:spPr bwMode="auto">
          <a:xfrm>
            <a:off x="3276599" y="2473325"/>
            <a:ext cx="3962401" cy="178510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200" dirty="0"/>
              <a:t>Turner’s followers </a:t>
            </a:r>
            <a:r>
              <a:rPr lang="en-US" sz="2200" dirty="0">
                <a:solidFill>
                  <a:srgbClr val="0033CC"/>
                </a:solidFill>
              </a:rPr>
              <a:t>urged overseas expansion as America’s next frontier</a:t>
            </a:r>
            <a:r>
              <a:rPr lang="en-US" sz="2200" dirty="0">
                <a:solidFill>
                  <a:srgbClr val="0066CC"/>
                </a:solidFill>
              </a:rPr>
              <a:t> </a:t>
            </a:r>
            <a:r>
              <a:rPr lang="en-US" sz="2200" dirty="0"/>
              <a:t>to avert future discontent in the U.S.</a:t>
            </a:r>
          </a:p>
        </p:txBody>
      </p:sp>
      <p:sp>
        <p:nvSpPr>
          <p:cNvPr id="5" name="Rectangle 4"/>
          <p:cNvSpPr/>
          <p:nvPr/>
        </p:nvSpPr>
        <p:spPr>
          <a:xfrm>
            <a:off x="152400" y="304800"/>
            <a:ext cx="1066800" cy="76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752600"/>
            <a:ext cx="2667000" cy="405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953000" y="2286000"/>
            <a:ext cx="358140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spcAft>
                <a:spcPts val="2000"/>
              </a:spcAft>
            </a:pPr>
            <a:r>
              <a:rPr lang="en-US" sz="2000" dirty="0"/>
              <a:t>Critics mocked “Seward’s Icebox” and “</a:t>
            </a:r>
            <a:r>
              <a:rPr lang="en-US" sz="2000" dirty="0">
                <a:solidFill>
                  <a:srgbClr val="C00000"/>
                </a:solidFill>
              </a:rPr>
              <a:t>Seward’s Folly</a:t>
            </a:r>
            <a:r>
              <a:rPr lang="en-US" sz="2000" dirty="0"/>
              <a:t>” as a</a:t>
            </a:r>
            <a:r>
              <a:rPr lang="en-US" sz="2000" dirty="0">
                <a:solidFill>
                  <a:srgbClr val="0033CC"/>
                </a:solidFill>
              </a:rPr>
              <a:t> </a:t>
            </a:r>
            <a:r>
              <a:rPr lang="en-US" sz="2000" dirty="0"/>
              <a:t>far off and useless frozen tundra.</a:t>
            </a:r>
          </a:p>
          <a:p>
            <a:pPr marL="0" lvl="1">
              <a:spcAft>
                <a:spcPts val="2000"/>
              </a:spcAft>
            </a:pPr>
            <a:r>
              <a:rPr lang="en-US" sz="2000" dirty="0"/>
              <a:t>But, </a:t>
            </a:r>
            <a:r>
              <a:rPr lang="en-US" sz="2000" dirty="0">
                <a:solidFill>
                  <a:srgbClr val="0033CC"/>
                </a:solidFill>
              </a:rPr>
              <a:t>valuable resources including gold, timber, and oil were found.</a:t>
            </a:r>
          </a:p>
          <a:p>
            <a:pPr marL="0" lvl="1">
              <a:spcAft>
                <a:spcPts val="2000"/>
              </a:spcAft>
            </a:pPr>
            <a:r>
              <a:rPr lang="en-US" sz="2000" dirty="0"/>
              <a:t>Alaska also doubled America’s territory.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85800" y="1371600"/>
            <a:ext cx="77724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 b="1" dirty="0"/>
              <a:t>In 1867, Secretary of State William Seward   purchased Alaska from Russia for $7.2 million.</a:t>
            </a:r>
            <a:endParaRPr lang="en-US" sz="2200" dirty="0"/>
          </a:p>
        </p:txBody>
      </p:sp>
      <p:pic>
        <p:nvPicPr>
          <p:cNvPr id="14340" name="Picture 6" descr="C:\Documents and Settings\Darrell\Local Settings\Temporary Internet Files\Content.IE5\1W8VB9JX\MCj0407588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362200"/>
            <a:ext cx="4011613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52400" y="381000"/>
            <a:ext cx="13716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304800"/>
            <a:ext cx="739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Early U.S. Territories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"/>
          <p:cNvSpPr>
            <a:spLocks noChangeArrowheads="1"/>
          </p:cNvSpPr>
          <p:nvPr/>
        </p:nvSpPr>
        <p:spPr bwMode="auto">
          <a:xfrm rot="5400000" flipH="1">
            <a:off x="732631" y="1429544"/>
            <a:ext cx="2801938" cy="2743200"/>
          </a:xfrm>
          <a:prstGeom prst="upArrowCallout">
            <a:avLst>
              <a:gd name="adj1" fmla="val 19792"/>
              <a:gd name="adj2" fmla="val 16667"/>
              <a:gd name="adj3" fmla="val 16958"/>
              <a:gd name="adj4" fmla="val 77903"/>
            </a:avLst>
          </a:prstGeom>
          <a:gradFill rotWithShape="1">
            <a:gsLst>
              <a:gs pos="0">
                <a:srgbClr val="FFC000">
                  <a:alpha val="50000"/>
                </a:srgbClr>
              </a:gs>
              <a:gs pos="100000">
                <a:schemeClr val="bg1"/>
              </a:gs>
            </a:gsLst>
            <a:lin ang="1350000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53882" dir="2700000" algn="ctr" rotWithShape="0">
              <a:srgbClr val="ADC793">
                <a:alpha val="46001"/>
              </a:srgbClr>
            </a:outerShdw>
          </a:effectLst>
        </p:spPr>
        <p:txBody>
          <a:bodyPr rot="10800000" vert="eaVert" wrap="none" anchor="ctr"/>
          <a:lstStyle/>
          <a:p>
            <a:pPr>
              <a:defRPr/>
            </a:pPr>
            <a:endParaRPr lang="en-US" sz="2200">
              <a:latin typeface="Arial" charset="0"/>
            </a:endParaRPr>
          </a:p>
        </p:txBody>
      </p:sp>
      <p:sp>
        <p:nvSpPr>
          <p:cNvPr id="13326" name="Rectangle 22"/>
          <p:cNvSpPr>
            <a:spLocks noChangeArrowheads="1"/>
          </p:cNvSpPr>
          <p:nvPr/>
        </p:nvSpPr>
        <p:spPr bwMode="auto">
          <a:xfrm>
            <a:off x="3505200" y="1295400"/>
            <a:ext cx="5029200" cy="480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lvl="1" indent="-228600">
              <a:spcAft>
                <a:spcPts val="2000"/>
              </a:spcAft>
              <a:buFont typeface="Verdana" pitchFamily="34" charset="0"/>
              <a:buChar char="•"/>
            </a:pPr>
            <a:r>
              <a:rPr lang="en-US" sz="2000" dirty="0"/>
              <a:t>In the 1790s Americans planters established sugar cane plantations in Hawaii.</a:t>
            </a:r>
          </a:p>
          <a:p>
            <a:pPr marL="228600" lvl="2" indent="-228600">
              <a:spcAft>
                <a:spcPts val="2000"/>
              </a:spcAft>
              <a:buFont typeface="Verdana" pitchFamily="34" charset="0"/>
              <a:buChar char="•"/>
            </a:pPr>
            <a:r>
              <a:rPr lang="en-US" sz="2000" dirty="0"/>
              <a:t>In 1887, these planters gained control of the government from King </a:t>
            </a:r>
            <a:r>
              <a:rPr lang="en-US" sz="2000" dirty="0" err="1"/>
              <a:t>Kalakaua</a:t>
            </a:r>
            <a:r>
              <a:rPr lang="en-US" sz="2000" dirty="0"/>
              <a:t>.</a:t>
            </a:r>
          </a:p>
          <a:p>
            <a:pPr marL="228600" lvl="2" indent="-228600">
              <a:spcAft>
                <a:spcPts val="2000"/>
              </a:spcAft>
              <a:buFont typeface="Verdana" pitchFamily="34" charset="0"/>
              <a:buChar char="•"/>
            </a:pPr>
            <a:r>
              <a:rPr lang="en-US" sz="2000" dirty="0"/>
              <a:t>In 1891, </a:t>
            </a:r>
            <a:r>
              <a:rPr lang="en-US" sz="2000" b="1" dirty="0"/>
              <a:t>Queen Liliuokalani,</a:t>
            </a:r>
            <a:r>
              <a:rPr lang="en-US" sz="2000" dirty="0"/>
              <a:t> attempted to regain control of her island. </a:t>
            </a:r>
          </a:p>
          <a:p>
            <a:pPr marL="228600" lvl="2" indent="-228600">
              <a:spcAft>
                <a:spcPts val="2000"/>
              </a:spcAft>
              <a:buFont typeface="Verdana" pitchFamily="34" charset="0"/>
              <a:buChar char="•"/>
            </a:pPr>
            <a:r>
              <a:rPr lang="en-US" sz="2000" dirty="0"/>
              <a:t>In 1893, with the help of U.S. Marines, the Queen was dethroned. </a:t>
            </a:r>
            <a:r>
              <a:rPr lang="en-US" sz="2000" dirty="0">
                <a:solidFill>
                  <a:srgbClr val="C00000"/>
                </a:solidFill>
              </a:rPr>
              <a:t>President McKinley backed annexation </a:t>
            </a:r>
            <a:r>
              <a:rPr lang="en-US" sz="2000" dirty="0"/>
              <a:t>when he took office.</a:t>
            </a: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1066800" y="1901825"/>
            <a:ext cx="16764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 b="1"/>
              <a:t>In 1898 Congress voted to</a:t>
            </a:r>
            <a:r>
              <a:rPr lang="en-US" sz="2200" b="1">
                <a:solidFill>
                  <a:srgbClr val="0000FF"/>
                </a:solidFill>
              </a:rPr>
              <a:t> </a:t>
            </a:r>
            <a:r>
              <a:rPr lang="en-US" sz="2200" b="1"/>
              <a:t>annex Hawaii.</a:t>
            </a:r>
            <a:endParaRPr lang="en-US" sz="2200"/>
          </a:p>
        </p:txBody>
      </p:sp>
      <p:pic>
        <p:nvPicPr>
          <p:cNvPr id="15365" name="Picture 5" descr="C:\Documents and Settings\Darrell\Local Settings\Temporary Internet Files\Content.IE5\1W8VB9JX\MCj0407628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838575"/>
            <a:ext cx="19558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28600" y="152400"/>
            <a:ext cx="1371600" cy="76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14400" y="304800"/>
            <a:ext cx="739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Early U.S. Territories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10 Calvalry at las galisni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838200"/>
            <a:ext cx="8610600" cy="6019800"/>
          </a:xfrm>
          <a:prstGeom prst="rect">
            <a:avLst/>
          </a:prstGeom>
          <a:noFill/>
        </p:spPr>
      </p:pic>
      <p:sp>
        <p:nvSpPr>
          <p:cNvPr id="86019" name="Text Box 3"/>
          <p:cNvSpPr txBox="1">
            <a:spLocks noChangeArrowheads="1"/>
          </p:cNvSpPr>
          <p:nvPr/>
        </p:nvSpPr>
        <p:spPr bwMode="ltGray">
          <a:xfrm>
            <a:off x="762000" y="117475"/>
            <a:ext cx="7543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en-US" sz="3200"/>
              <a:t> </a:t>
            </a:r>
            <a:r>
              <a:rPr lang="en-US" sz="3200" b="1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Spanish-American War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381000"/>
            <a:ext cx="9144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ugswa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0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0"/>
            <a:ext cx="7772400" cy="7620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haroni" pitchFamily="2" charset="-79"/>
                <a:cs typeface="Aharoni" pitchFamily="2" charset="-79"/>
              </a:rPr>
              <a:t>The Cuban Rebellion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ltGray">
          <a:xfrm>
            <a:off x="304800" y="685800"/>
            <a:ext cx="8077200" cy="60016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Cubans longed for their colonial ruler Spain  to </a:t>
            </a:r>
            <a:r>
              <a:rPr lang="en-US" dirty="0" smtClean="0"/>
              <a:t>leave </a:t>
            </a:r>
          </a:p>
          <a:p>
            <a:endParaRPr lang="en-US" dirty="0"/>
          </a:p>
          <a:p>
            <a:r>
              <a:rPr lang="en-US" dirty="0"/>
              <a:t>Spain smashed and defeated a Cuban rebellion forcing </a:t>
            </a: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Jose </a:t>
            </a: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Marti</a:t>
            </a:r>
            <a:r>
              <a:rPr lang="en-US" dirty="0" smtClean="0"/>
              <a:t> </a:t>
            </a:r>
            <a:r>
              <a:rPr lang="en-US" dirty="0"/>
              <a:t>to flee to the U.S. to gather money, arms, and </a:t>
            </a:r>
            <a:r>
              <a:rPr lang="en-US" dirty="0" smtClean="0"/>
              <a:t>troops</a:t>
            </a:r>
          </a:p>
          <a:p>
            <a:endParaRPr lang="en-US" dirty="0"/>
          </a:p>
          <a:p>
            <a:r>
              <a:rPr lang="en-US" dirty="0"/>
              <a:t>In 1895, </a:t>
            </a:r>
            <a:r>
              <a:rPr lang="en-US" dirty="0" smtClean="0"/>
              <a:t>Marti </a:t>
            </a:r>
            <a:r>
              <a:rPr lang="en-US" dirty="0"/>
              <a:t>returned to Cuba and led a </a:t>
            </a:r>
            <a:r>
              <a:rPr lang="en-US" dirty="0" smtClean="0"/>
              <a:t>revolt</a:t>
            </a:r>
          </a:p>
          <a:p>
            <a:endParaRPr lang="en-US" dirty="0"/>
          </a:p>
          <a:p>
            <a:r>
              <a:rPr lang="en-US" dirty="0"/>
              <a:t>Many people including </a:t>
            </a:r>
            <a:r>
              <a:rPr lang="en-US" dirty="0" smtClean="0"/>
              <a:t>Marti </a:t>
            </a:r>
            <a:r>
              <a:rPr lang="en-US" dirty="0"/>
              <a:t>died. The rebels burned sugarcane fields hoping to get the Spaniards to </a:t>
            </a:r>
            <a:r>
              <a:rPr lang="en-US" dirty="0" smtClean="0"/>
              <a:t>leave</a:t>
            </a:r>
          </a:p>
          <a:p>
            <a:endParaRPr lang="en-US" dirty="0"/>
          </a:p>
          <a:p>
            <a:r>
              <a:rPr lang="en-US" dirty="0"/>
              <a:t>The Spaniards retaliated by herding Cubans into </a:t>
            </a: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concentration</a:t>
            </a:r>
            <a:r>
              <a:rPr lang="en-US" dirty="0" smtClean="0"/>
              <a:t> </a:t>
            </a:r>
            <a:r>
              <a:rPr lang="en-US" dirty="0"/>
              <a:t>camps to separate them from the </a:t>
            </a:r>
            <a:r>
              <a:rPr lang="en-US" dirty="0" smtClean="0"/>
              <a:t>rebels</a:t>
            </a:r>
          </a:p>
          <a:p>
            <a:endParaRPr lang="en-US" dirty="0"/>
          </a:p>
          <a:p>
            <a:r>
              <a:rPr lang="en-US" dirty="0"/>
              <a:t>Thousands died in the camps from starvation and </a:t>
            </a:r>
            <a:r>
              <a:rPr lang="en-US" dirty="0" smtClean="0"/>
              <a:t>disease</a:t>
            </a:r>
          </a:p>
          <a:p>
            <a:endParaRPr lang="en-US" dirty="0"/>
          </a:p>
          <a:p>
            <a:r>
              <a:rPr lang="en-US" dirty="0"/>
              <a:t>The Cuban struggle got the attention of U.S. businessmen who wanted to protect their investments and trade with the </a:t>
            </a:r>
            <a:r>
              <a:rPr lang="en-US" dirty="0" smtClean="0"/>
              <a:t>island</a:t>
            </a:r>
          </a:p>
          <a:p>
            <a:endParaRPr lang="en-US" dirty="0"/>
          </a:p>
          <a:p>
            <a:r>
              <a:rPr lang="en-US" dirty="0"/>
              <a:t>Others were afraid of rebellion so close to the U.S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President Grover Cleveland opposed U.S. </a:t>
            </a:r>
            <a:r>
              <a:rPr lang="en-US" dirty="0" smtClean="0"/>
              <a:t>intervention</a:t>
            </a:r>
          </a:p>
          <a:p>
            <a:endParaRPr lang="en-US" dirty="0"/>
          </a:p>
          <a:p>
            <a:r>
              <a:rPr lang="en-US" dirty="0"/>
              <a:t>When William McKinley became President he too looked to keep the U.S. out of the war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457200"/>
            <a:ext cx="6858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0"/>
            <a:ext cx="7772400" cy="838200"/>
          </a:xfrm>
        </p:spPr>
        <p:txBody>
          <a:bodyPr/>
          <a:lstStyle/>
          <a:p>
            <a:r>
              <a:rPr lang="en-US" b="1" dirty="0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Remember The Maine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ltGray">
          <a:xfrm>
            <a:off x="304800" y="2971800"/>
            <a:ext cx="8610600" cy="34778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After </a:t>
            </a:r>
            <a:r>
              <a:rPr lang="en-US" sz="2000" dirty="0"/>
              <a:t>rioting broke out in the Cuban Capital of Havana President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 McKinley </a:t>
            </a:r>
            <a:r>
              <a:rPr lang="en-US" sz="2000" dirty="0"/>
              <a:t>sent the battleship Maine to protect American citizens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 and property.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After three weeks the ship exploded and sunk in Havana Harbor </a:t>
            </a:r>
            <a:br>
              <a:rPr lang="en-US" sz="2000" dirty="0" smtClean="0"/>
            </a:br>
            <a:r>
              <a:rPr lang="en-US" sz="2000" dirty="0" smtClean="0"/>
              <a:t>  killing about 260 officers and crew.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American </a:t>
            </a:r>
            <a:r>
              <a:rPr lang="en-US" sz="2000" dirty="0">
                <a:solidFill>
                  <a:srgbClr val="FF0000"/>
                </a:solidFill>
              </a:rPr>
              <a:t>Newspapers blamed the Spanish </a:t>
            </a:r>
            <a:r>
              <a:rPr lang="en-US" sz="2000" dirty="0"/>
              <a:t>and the slogan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Remember The Maine”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became a rallying cry for revenge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 and </a:t>
            </a:r>
            <a:r>
              <a:rPr lang="en-US" sz="2000" dirty="0">
                <a:solidFill>
                  <a:srgbClr val="FF0000"/>
                </a:solidFill>
              </a:rPr>
              <a:t>war against Spain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When </a:t>
            </a:r>
            <a:r>
              <a:rPr lang="en-US" sz="2000" dirty="0"/>
              <a:t>negotiations failed to easy American concerns Congress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 recognized </a:t>
            </a:r>
            <a:r>
              <a:rPr lang="en-US" sz="2000" dirty="0"/>
              <a:t>Cuban independence 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On </a:t>
            </a:r>
            <a:r>
              <a:rPr lang="en-US" sz="2000" dirty="0"/>
              <a:t>April 25, 1898 Congress declared war on Spain</a:t>
            </a:r>
          </a:p>
        </p:txBody>
      </p:sp>
      <p:sp>
        <p:nvSpPr>
          <p:cNvPr id="5" name="Rectangle 4"/>
          <p:cNvSpPr/>
          <p:nvPr/>
        </p:nvSpPr>
        <p:spPr>
          <a:xfrm>
            <a:off x="152400" y="457200"/>
            <a:ext cx="762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3187" name="Picture 3" descr="main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609600"/>
            <a:ext cx="7620000" cy="2332038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114800" y="6553200"/>
            <a:ext cx="21336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oog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 autoUpdateAnimBg="0"/>
      <p:bldP spid="9318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67000" y="304800"/>
            <a:ext cx="3886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CFC1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Yellow Journalism</a:t>
            </a: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ltGray">
          <a:xfrm>
            <a:off x="0" y="2333685"/>
            <a:ext cx="9144000" cy="452431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1898</a:t>
            </a:r>
            <a:r>
              <a:rPr lang="en-US" sz="2400" dirty="0">
                <a:solidFill>
                  <a:srgbClr val="FF0000"/>
                </a:solidFill>
              </a:rPr>
              <a:t>, newspapers provided the major source of news </a:t>
            </a:r>
            <a:r>
              <a:rPr lang="en-US" sz="2400" dirty="0"/>
              <a:t>in America.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At </a:t>
            </a:r>
            <a:r>
              <a:rPr lang="en-US" sz="2400" dirty="0"/>
              <a:t>this time, it was common practice for a newspaper to report the </a:t>
            </a:r>
            <a:r>
              <a:rPr lang="en-US" sz="2400" dirty="0">
                <a:solidFill>
                  <a:srgbClr val="FF0000"/>
                </a:solidFill>
              </a:rPr>
              <a:t>editor's interpretation of the news rather than objective journalism</a:t>
            </a:r>
            <a:r>
              <a:rPr lang="en-US" sz="2400" dirty="0"/>
              <a:t>.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If </a:t>
            </a:r>
            <a:r>
              <a:rPr lang="en-US" sz="2400" dirty="0"/>
              <a:t>the </a:t>
            </a:r>
            <a:r>
              <a:rPr lang="en-US" sz="2400" dirty="0">
                <a:solidFill>
                  <a:srgbClr val="FF0000"/>
                </a:solidFill>
              </a:rPr>
              <a:t>information reported was inaccurate or biased</a:t>
            </a:r>
            <a:r>
              <a:rPr lang="en-US" sz="2400" dirty="0"/>
              <a:t>, the </a:t>
            </a:r>
            <a:r>
              <a:rPr lang="en-US" sz="2400" dirty="0">
                <a:solidFill>
                  <a:srgbClr val="FF0000"/>
                </a:solidFill>
              </a:rPr>
              <a:t>American public had little means for verification</a:t>
            </a:r>
            <a:r>
              <a:rPr lang="en-US" sz="2400" dirty="0"/>
              <a:t>.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With </a:t>
            </a:r>
            <a:r>
              <a:rPr lang="en-US" sz="2400" b="1" dirty="0">
                <a:solidFill>
                  <a:srgbClr val="FF0000"/>
                </a:solidFill>
              </a:rPr>
              <a:t>this sort of influence, the newspapers wielded much political power. </a:t>
            </a:r>
            <a:endParaRPr lang="en-US" sz="2400" b="1" dirty="0" smtClean="0">
              <a:solidFill>
                <a:srgbClr val="FF0000"/>
              </a:solidFill>
            </a:endParaRPr>
          </a:p>
        </p:txBody>
      </p:sp>
      <p:pic>
        <p:nvPicPr>
          <p:cNvPr id="92165" name="Picture 5" descr="hearst-b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52400"/>
            <a:ext cx="1828800" cy="2057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8600" y="457200"/>
            <a:ext cx="9906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64" name="Picture 4" descr="pulitz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228600"/>
            <a:ext cx="1798638" cy="1981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bpgnru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autoUpdateAnimBg="0"/>
      <p:bldP spid="92163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67000" y="304800"/>
            <a:ext cx="3886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CFC1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Yellow Journalism</a:t>
            </a: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ltGray">
          <a:xfrm>
            <a:off x="990600" y="2209800"/>
            <a:ext cx="7543800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 smtClean="0"/>
          </a:p>
          <a:p>
            <a:r>
              <a:rPr lang="en-US" sz="2000" dirty="0" smtClean="0"/>
              <a:t>In </a:t>
            </a:r>
            <a:r>
              <a:rPr lang="en-US" sz="2000" dirty="0"/>
              <a:t>order to increase circulation, the publishers of these papers often exploited their position by sponsoring a flamboyant and </a:t>
            </a:r>
            <a:r>
              <a:rPr lang="en-US" sz="2000" dirty="0">
                <a:solidFill>
                  <a:srgbClr val="FF0000"/>
                </a:solidFill>
              </a:rPr>
              <a:t>irresponsible approach to news reporting </a:t>
            </a:r>
            <a:r>
              <a:rPr lang="en-US" sz="2000" dirty="0"/>
              <a:t>that became known as "</a:t>
            </a:r>
            <a:r>
              <a:rPr lang="en-US" sz="2000" dirty="0">
                <a:solidFill>
                  <a:srgbClr val="FF0000"/>
                </a:solidFill>
              </a:rPr>
              <a:t>yellow journalism</a:t>
            </a:r>
            <a:r>
              <a:rPr lang="en-US" sz="2000" dirty="0"/>
              <a:t>."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The </a:t>
            </a:r>
            <a:r>
              <a:rPr lang="en-US" sz="2000" dirty="0"/>
              <a:t>term was used  to describe the journalistic practices of </a:t>
            </a:r>
            <a:r>
              <a:rPr lang="en-US" sz="2000" dirty="0">
                <a:solidFill>
                  <a:srgbClr val="FF0000"/>
                </a:solidFill>
              </a:rPr>
              <a:t>Joseph Pulitzer &amp; William Randolph Hearst</a:t>
            </a:r>
            <a:r>
              <a:rPr lang="en-US" sz="2000" dirty="0"/>
              <a:t>. Of the two men today, it is Hearst’s name that is synonymous with </a:t>
            </a:r>
            <a:r>
              <a:rPr lang="en-US" sz="2000" dirty="0">
                <a:solidFill>
                  <a:srgbClr val="FF0000"/>
                </a:solidFill>
              </a:rPr>
              <a:t>"yellow journalism</a:t>
            </a:r>
            <a:r>
              <a:rPr lang="en-US" sz="2000" dirty="0"/>
              <a:t>. The two men used the practice to </a:t>
            </a:r>
            <a:r>
              <a:rPr lang="en-US" sz="2000" dirty="0">
                <a:solidFill>
                  <a:srgbClr val="FF0000"/>
                </a:solidFill>
              </a:rPr>
              <a:t>help stir the American public to a call for war with Spain</a:t>
            </a:r>
          </a:p>
          <a:p>
            <a:endParaRPr lang="en-US" dirty="0"/>
          </a:p>
        </p:txBody>
      </p:sp>
      <p:pic>
        <p:nvPicPr>
          <p:cNvPr id="92165" name="Picture 5" descr="hearst-b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52400"/>
            <a:ext cx="1828800" cy="2057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8600" y="457200"/>
            <a:ext cx="9906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64" name="Picture 4" descr="pulitz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228600"/>
            <a:ext cx="1798638" cy="1981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bpgnru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autoUpdateAnimBg="0"/>
      <p:bldP spid="9216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Text Box 3"/>
          <p:cNvSpPr txBox="1">
            <a:spLocks noChangeArrowheads="1"/>
          </p:cNvSpPr>
          <p:nvPr/>
        </p:nvSpPr>
        <p:spPr bwMode="ltGray">
          <a:xfrm>
            <a:off x="5715000" y="304800"/>
            <a:ext cx="3429000" cy="609397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tx2"/>
                </a:solidFill>
              </a:rPr>
              <a:t>The Spanish fleet entered the harbor of Santiago in Cuba on </a:t>
            </a:r>
            <a:r>
              <a:rPr lang="en-US" sz="2000" dirty="0" smtClean="0">
                <a:solidFill>
                  <a:schemeClr val="tx2"/>
                </a:solidFill>
              </a:rPr>
              <a:t/>
            </a:r>
            <a:br>
              <a:rPr lang="en-US" sz="2000" dirty="0" smtClean="0">
                <a:solidFill>
                  <a:schemeClr val="tx2"/>
                </a:solidFill>
              </a:rPr>
            </a:br>
            <a:r>
              <a:rPr lang="en-US" sz="2000" dirty="0" smtClean="0">
                <a:solidFill>
                  <a:schemeClr val="tx2"/>
                </a:solidFill>
              </a:rPr>
              <a:t>May </a:t>
            </a:r>
            <a:r>
              <a:rPr lang="en-US" sz="2000" dirty="0">
                <a:solidFill>
                  <a:schemeClr val="tx2"/>
                </a:solidFill>
              </a:rPr>
              <a:t>19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tx2"/>
                </a:solidFill>
              </a:rPr>
              <a:t>An American naval force trapped the Spanish in the harbor and blockaded the coast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tx2"/>
                </a:solidFill>
              </a:rPr>
              <a:t>An American land force of 17,000, one quarter </a:t>
            </a:r>
            <a:r>
              <a:rPr lang="en-US" sz="2000" dirty="0" smtClean="0">
                <a:solidFill>
                  <a:schemeClr val="tx2"/>
                </a:solidFill>
              </a:rPr>
              <a:t/>
            </a:r>
            <a:br>
              <a:rPr lang="en-US" sz="2000" dirty="0" smtClean="0">
                <a:solidFill>
                  <a:schemeClr val="tx2"/>
                </a:solidFill>
              </a:rPr>
            </a:br>
            <a:r>
              <a:rPr lang="en-US" sz="2000" dirty="0" smtClean="0">
                <a:solidFill>
                  <a:schemeClr val="tx2"/>
                </a:solidFill>
              </a:rPr>
              <a:t>of </a:t>
            </a:r>
            <a:r>
              <a:rPr lang="en-US" sz="2000" dirty="0">
                <a:solidFill>
                  <a:schemeClr val="tx2"/>
                </a:solidFill>
              </a:rPr>
              <a:t>which was African American landed near the city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tx2"/>
                </a:solidFill>
              </a:rPr>
              <a:t>Much of the U.S. force was ill-equipped yet, they joined forces with the Cuban rebels and engaged the </a:t>
            </a:r>
            <a:r>
              <a:rPr lang="en-US" sz="2000" dirty="0" smtClean="0">
                <a:solidFill>
                  <a:schemeClr val="tx2"/>
                </a:solidFill>
              </a:rPr>
              <a:t>Spanish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457200"/>
            <a:ext cx="8382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066800"/>
            <a:ext cx="5457825" cy="3528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228600"/>
            <a:ext cx="7772400" cy="6858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Fighting in Cuba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arvin use force_01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autoUpdateAnimBg="0"/>
      <p:bldP spid="9421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spanamerwar ma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296400" cy="7086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152400"/>
            <a:ext cx="7772400" cy="6858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Fighting in Cuba</a:t>
            </a:r>
            <a:endParaRPr lang="en-US" sz="4400" dirty="0"/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ltGray">
          <a:xfrm>
            <a:off x="762000" y="838200"/>
            <a:ext cx="7620000" cy="58169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tx2"/>
                </a:solidFill>
              </a:rPr>
              <a:t>Teddy </a:t>
            </a:r>
            <a:r>
              <a:rPr lang="en-US" sz="2400" b="1" dirty="0">
                <a:solidFill>
                  <a:schemeClr val="tx2"/>
                </a:solidFill>
              </a:rPr>
              <a:t>Roosevelt </a:t>
            </a:r>
            <a:r>
              <a:rPr lang="en-US" sz="2400" dirty="0">
                <a:solidFill>
                  <a:schemeClr val="tx2"/>
                </a:solidFill>
              </a:rPr>
              <a:t>had resigned his position as Secretary of  the Navy to join the fighting in Cuba. He led the </a:t>
            </a:r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en-US" sz="2400" b="1" baseline="30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st.</a:t>
            </a:r>
            <a:r>
              <a:rPr lang="en-US" sz="2400" dirty="0">
                <a:solidFill>
                  <a:schemeClr val="tx2"/>
                </a:solidFill>
              </a:rPr>
              <a:t> Regiment of U.S. Cavalry Volunteers known as the </a:t>
            </a:r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Rough Riders</a:t>
            </a:r>
            <a:r>
              <a:rPr lang="en-US" sz="2400" dirty="0">
                <a:solidFill>
                  <a:schemeClr val="tx2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tx2"/>
                </a:solidFill>
              </a:rPr>
              <a:t>On July 1, the Rough Riders along with African American soldiers of the Ninth and Tenth Cavalries, joined in the </a:t>
            </a:r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Battle of San Juan Hill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tx2"/>
                </a:solidFill>
              </a:rPr>
              <a:t>The Americans captured San Juan Hill after intense fighting. 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tx2"/>
                </a:solidFill>
              </a:rPr>
              <a:t>This led to a Spanish attempt at retreat by breaking out of the blockade of Santiago, after a four hour battle the Spanish fleet was destroyed. This ended Spanish resistance in Cuba</a:t>
            </a:r>
          </a:p>
        </p:txBody>
      </p:sp>
      <p:sp>
        <p:nvSpPr>
          <p:cNvPr id="4" name="Rectangle 3"/>
          <p:cNvSpPr/>
          <p:nvPr/>
        </p:nvSpPr>
        <p:spPr>
          <a:xfrm>
            <a:off x="304800" y="533400"/>
            <a:ext cx="6096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arvin use force_01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 autoUpdateAnimBg="0"/>
      <p:bldP spid="9421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rough rid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838200"/>
            <a:ext cx="8534400" cy="6019800"/>
          </a:xfrm>
          <a:prstGeom prst="rect">
            <a:avLst/>
          </a:prstGeom>
          <a:noFill/>
        </p:spPr>
      </p:pic>
      <p:sp>
        <p:nvSpPr>
          <p:cNvPr id="87044" name="Text Box 4"/>
          <p:cNvSpPr txBox="1">
            <a:spLocks noChangeArrowheads="1"/>
          </p:cNvSpPr>
          <p:nvPr/>
        </p:nvSpPr>
        <p:spPr bwMode="ltGray">
          <a:xfrm>
            <a:off x="838200" y="117475"/>
            <a:ext cx="7467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en-US" sz="3200" b="1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Rough Riders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anfare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ChangeArrowheads="1"/>
          </p:cNvSpPr>
          <p:nvPr/>
        </p:nvSpPr>
        <p:spPr bwMode="ltGray">
          <a:xfrm>
            <a:off x="228600" y="838200"/>
            <a:ext cx="6400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Although events in Cuba started the War the first military action was seen in the Spanish colony of the </a:t>
            </a:r>
            <a:r>
              <a:rPr 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Philippines. </a:t>
            </a:r>
            <a:r>
              <a:rPr lang="en-US" sz="2000" dirty="0" smtClean="0"/>
              <a:t>In </a:t>
            </a:r>
            <a:r>
              <a:rPr lang="en-US" sz="2000" dirty="0"/>
              <a:t>1901 </a:t>
            </a:r>
            <a:r>
              <a:rPr lang="en-US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William Howard Taft</a:t>
            </a:r>
            <a:r>
              <a:rPr lang="en-US" sz="2000" dirty="0"/>
              <a:t> transferred authority to the Filipinos who gained full independence in </a:t>
            </a:r>
            <a:r>
              <a:rPr lang="en-US" sz="2000" dirty="0" smtClean="0"/>
              <a:t>1946.</a:t>
            </a:r>
          </a:p>
          <a:p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304800" y="304800"/>
            <a:ext cx="685800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514600"/>
            <a:ext cx="8305800" cy="6096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Spanish American War in the Pacific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28600" y="304800"/>
            <a:ext cx="7772400" cy="68580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“A Splendid Little War”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E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ltGray">
          <a:xfrm>
            <a:off x="0" y="3133904"/>
            <a:ext cx="8839200" cy="372409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Secretary of State John Hay called the Spanish American War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“</a:t>
            </a:r>
            <a:r>
              <a:rPr lang="en-US" sz="2000" dirty="0"/>
              <a:t>a splendid little war”</a:t>
            </a:r>
          </a:p>
          <a:p>
            <a:pPr>
              <a:buFontTx/>
              <a:buNone/>
            </a:pPr>
            <a:endParaRPr lang="en-US" sz="2000" dirty="0"/>
          </a:p>
          <a:p>
            <a:r>
              <a:rPr lang="en-US" sz="2000" dirty="0"/>
              <a:t>The war lasted four months and 400 Americans died.</a:t>
            </a:r>
          </a:p>
          <a:p>
            <a:endParaRPr lang="en-US" sz="2000" dirty="0"/>
          </a:p>
          <a:p>
            <a:r>
              <a:rPr lang="en-US" sz="2000" dirty="0"/>
              <a:t>More than 2000 additional died from tropical diseases like yellow fever and malaria</a:t>
            </a:r>
          </a:p>
          <a:p>
            <a:pPr>
              <a:buFontTx/>
              <a:buNone/>
            </a:pPr>
            <a:endParaRPr lang="en-US" sz="2000" dirty="0"/>
          </a:p>
          <a:p>
            <a:r>
              <a:rPr lang="en-US" sz="2000" dirty="0"/>
              <a:t>African Americans faced discrimination and segregation in the military battling alongside the Cuban rebel army where black and white troops fought as equals</a:t>
            </a:r>
          </a:p>
          <a:p>
            <a:endParaRPr lang="en-US" dirty="0"/>
          </a:p>
        </p:txBody>
      </p:sp>
      <p:pic>
        <p:nvPicPr>
          <p:cNvPr id="7" name="Picture 3" descr="johnha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152400"/>
            <a:ext cx="2060575" cy="24123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ugs welcome white man to island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le e geniu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le E falls of cliff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autoUpdateAnimBg="0"/>
      <p:bldP spid="96258" grpId="0" autoUpdateAnimBg="0"/>
      <p:bldP spid="5" grpId="0" autoUpdateAnimBg="0"/>
      <p:bldP spid="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0"/>
            <a:ext cx="7772400" cy="8382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E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American Acquisitions</a:t>
            </a: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ltGray">
          <a:xfrm>
            <a:off x="228600" y="762000"/>
            <a:ext cx="8763000" cy="532453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The U.S. and Spain signed The Treaty of Paris Dec. 10, 1898 marking an end to the war</a:t>
            </a:r>
          </a:p>
          <a:p>
            <a:endParaRPr lang="en-US" sz="2000" dirty="0"/>
          </a:p>
          <a:p>
            <a:r>
              <a:rPr lang="en-US" sz="2000" dirty="0"/>
              <a:t>Cuba became a U.S. protectorate (an independent country under control of another country)</a:t>
            </a:r>
          </a:p>
          <a:p>
            <a:endParaRPr lang="en-US" sz="2000" dirty="0"/>
          </a:p>
          <a:p>
            <a:r>
              <a:rPr lang="en-US" sz="2000" dirty="0">
                <a:solidFill>
                  <a:srgbClr val="FF0000"/>
                </a:solidFill>
              </a:rPr>
              <a:t>Puerto Rico and Guam became territories of the U.S</a:t>
            </a:r>
            <a:r>
              <a:rPr lang="en-US" sz="2000" dirty="0" smtClean="0"/>
              <a:t>. </a:t>
            </a:r>
            <a:r>
              <a:rPr lang="en-US" sz="2000" dirty="0" smtClean="0">
                <a:solidFill>
                  <a:srgbClr val="FF0000"/>
                </a:solidFill>
              </a:rPr>
              <a:t>Spain </a:t>
            </a:r>
            <a:r>
              <a:rPr lang="en-US" sz="2000" dirty="0">
                <a:solidFill>
                  <a:srgbClr val="FF0000"/>
                </a:solidFill>
              </a:rPr>
              <a:t>also surrendered the Philippines to the U.S. for $20 million</a:t>
            </a:r>
          </a:p>
          <a:p>
            <a:endParaRPr lang="en-US" sz="2000" dirty="0"/>
          </a:p>
          <a:p>
            <a:r>
              <a:rPr lang="en-US" sz="2000" dirty="0"/>
              <a:t>In 1901, the U.S. granted Cuba independence but only if their new constitution included concessions to the U.S. known as the </a:t>
            </a:r>
            <a:r>
              <a:rPr lang="en-US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Platt Amendment</a:t>
            </a:r>
          </a:p>
          <a:p>
            <a:endParaRPr lang="en-US" sz="20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n-US" sz="2000" dirty="0"/>
              <a:t>The amendment prohibited Cuba from making treaties with other nations and </a:t>
            </a:r>
            <a:r>
              <a:rPr lang="en-US" sz="2000" dirty="0">
                <a:solidFill>
                  <a:srgbClr val="FF0000"/>
                </a:solidFill>
              </a:rPr>
              <a:t>gave America control of the U.S. naval base at Guantanamo Bay</a:t>
            </a:r>
            <a:r>
              <a:rPr lang="en-US" sz="2000" dirty="0"/>
              <a:t>. The U.S. could </a:t>
            </a:r>
            <a:r>
              <a:rPr lang="en-US" sz="2000" dirty="0">
                <a:solidFill>
                  <a:srgbClr val="FF0000"/>
                </a:solidFill>
              </a:rPr>
              <a:t>also interfere in Cuban affairs if the countries independence was threatened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" y="457200"/>
            <a:ext cx="762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ugs next attra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 autoUpdateAnimBg="0"/>
      <p:bldP spid="100355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hsus_ch18_s1_PacificAcquisitionMa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1143000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1447800"/>
            <a:ext cx="838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Paragraph Writing. 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1. Is </a:t>
            </a:r>
            <a:r>
              <a:rPr lang="en-US" sz="2800" dirty="0" smtClean="0"/>
              <a:t>the U.S. considered an Imperial power if it expands influence &amp; territory overseas? Use at least 3 examples from the lesson. </a:t>
            </a:r>
          </a:p>
          <a:p>
            <a:r>
              <a:rPr lang="en-US" sz="2800" dirty="0" smtClean="0"/>
              <a:t>2. Define/List </a:t>
            </a:r>
            <a:r>
              <a:rPr lang="en-US" sz="2800" dirty="0" smtClean="0"/>
              <a:t>any economic influence? </a:t>
            </a:r>
          </a:p>
          <a:p>
            <a:r>
              <a:rPr lang="en-US" sz="2800" dirty="0" smtClean="0"/>
              <a:t>3. Define/List </a:t>
            </a:r>
            <a:r>
              <a:rPr lang="en-US" sz="2800" dirty="0" smtClean="0"/>
              <a:t>any Social Influence? </a:t>
            </a:r>
          </a:p>
          <a:p>
            <a:r>
              <a:rPr lang="en-US" sz="2800" dirty="0" smtClean="0"/>
              <a:t>4. Define/List </a:t>
            </a:r>
            <a:r>
              <a:rPr lang="en-US" sz="2800" dirty="0" smtClean="0"/>
              <a:t>any Political Influence? 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228600"/>
            <a:ext cx="464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C00000"/>
                </a:solidFill>
              </a:rPr>
              <a:t>Classwork</a:t>
            </a:r>
            <a:r>
              <a:rPr lang="en-US" sz="3200" b="1" dirty="0" smtClean="0">
                <a:solidFill>
                  <a:srgbClr val="C00000"/>
                </a:solidFill>
              </a:rPr>
              <a:t> Activity: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1171</TotalTime>
  <Words>1158</Words>
  <Application>Microsoft Office PowerPoint</Application>
  <PresentationFormat>On-screen Show (4:3)</PresentationFormat>
  <Paragraphs>116</Paragraphs>
  <Slides>21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America &amp; The Age of New Imperialism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The Cuban Rebellion</vt:lpstr>
      <vt:lpstr>Remember The Maine</vt:lpstr>
      <vt:lpstr>Yellow Journalism</vt:lpstr>
      <vt:lpstr>Yellow Journalism</vt:lpstr>
      <vt:lpstr>Fighting in Cuba</vt:lpstr>
      <vt:lpstr>Slide 15</vt:lpstr>
      <vt:lpstr>Fighting in Cuba</vt:lpstr>
      <vt:lpstr>Slide 17</vt:lpstr>
      <vt:lpstr>The Spanish American War in the Pacific</vt:lpstr>
      <vt:lpstr>American Acquisitions</vt:lpstr>
      <vt:lpstr>Slide 20</vt:lpstr>
      <vt:lpstr>Slide 21</vt:lpstr>
    </vt:vector>
  </TitlesOfParts>
  <Company>Sam Lewbel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Lewbel</dc:creator>
  <cp:lastModifiedBy>Alex</cp:lastModifiedBy>
  <cp:revision>80</cp:revision>
  <cp:lastPrinted>2008-05-21T18:42:16Z</cp:lastPrinted>
  <dcterms:created xsi:type="dcterms:W3CDTF">2009-02-20T10:36:09Z</dcterms:created>
  <dcterms:modified xsi:type="dcterms:W3CDTF">2012-02-25T20:59:34Z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</Properties>
</file>