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8" r:id="rId2"/>
    <p:sldId id="272" r:id="rId3"/>
    <p:sldId id="263" r:id="rId4"/>
    <p:sldId id="282" r:id="rId5"/>
    <p:sldId id="259" r:id="rId6"/>
    <p:sldId id="269" r:id="rId7"/>
    <p:sldId id="262" r:id="rId8"/>
    <p:sldId id="265" r:id="rId9"/>
    <p:sldId id="268" r:id="rId10"/>
    <p:sldId id="266" r:id="rId11"/>
    <p:sldId id="267" r:id="rId12"/>
    <p:sldId id="261" r:id="rId13"/>
    <p:sldId id="280" r:id="rId14"/>
    <p:sldId id="279" r:id="rId15"/>
    <p:sldId id="278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678" autoAdjust="0"/>
    <p:restoredTop sz="94660"/>
  </p:normalViewPr>
  <p:slideViewPr>
    <p:cSldViewPr>
      <p:cViewPr varScale="1">
        <p:scale>
          <a:sx n="69" d="100"/>
          <a:sy n="69" d="100"/>
        </p:scale>
        <p:origin x="-11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62AE3F5-22C3-42F8-98BC-97A43034A6DC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33975EC3-A3D5-4844-AD92-DFC403B23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03B6AB-CFB1-4105-94EF-D8F3A4230BA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15C191-19CC-451B-BEF2-C5F183FA124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565F332-627A-4867-8AC1-DFC17FE67AD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DE4C8E4-472D-4966-BD8F-AAD887E53E5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EB9E39-1A69-494E-AD92-81F768B59AF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AAE361-BC49-406A-92FE-DB5616082DE5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CA7304-C407-4743-A7BB-332C16CF974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780E34-A60B-4886-AC3D-336B5E16781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1A60571-16C8-47A0-A494-F7BF8372215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7E9023-1968-4A26-AF29-68BAF7E926A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E7287C-6BF3-4A38-B0D4-E21FA3B3F03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57E3844-96B0-4A1E-B577-08CC42B64C94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1BB03E-17E5-45DB-9C1D-F6E641442D1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D34E7F-FBF3-4434-85F0-DEB766F9229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53CDC6-71EB-4D48-B69E-5A3DA3D7A15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F0229-E565-4F76-B852-52714E632BAF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23127-FB08-450E-B6D8-FA8F6B6FA2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93A025-EFA4-4B6F-91F4-DEAD262C34B3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D3262-A300-4172-9C38-16C73ACF20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9C63AF-0B4A-488C-B98B-6F2AA6558435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A56B0-DFCD-4FCE-A528-CE2884472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A4F6AF-6E8C-4B7B-8A24-78F951D9E3F3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0C009-AC73-4B6C-82D1-8BBF22BB3D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3215EB-4DB1-4C06-9006-51A278984BCF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BC3C7-ECD5-42FD-8A96-0CFF9485F2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1D232-1DE1-4CEB-ACE2-91CCC8208DFA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CD285-1EEF-4FA0-97CE-91AF6A208B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4F7FD-877C-4214-9D42-94D00DE5BEAD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72BDA1-F37B-44D1-946F-841827218A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078B0-4836-4CF3-AA45-3AA2F49A08AB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709F1-A391-4D86-AC1D-AC6375F4A6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699D6-1C9D-4B1F-9EC5-686BEF66AC57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B1CC4-A9D9-4C61-9447-5AAC4098D0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18F37-64F4-47DC-BF88-D2ED12362858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3CB58-928C-4B04-8E43-38F08B93B4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BF0A5-C516-4CB6-8048-69DB927C701B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A4A3B3-02F0-46DF-B5F6-296A8CA6D6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0077F-D3F7-4E7E-B262-F9CDA4709B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D8F5967-3B96-4977-960B-BCF0FC8CF2E6}" type="datetimeFigureOut">
              <a:rPr lang="en-US"/>
              <a:pPr>
                <a:defRPr/>
              </a:pPr>
              <a:t>11/4/2010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E7D2B8-D74C-402C-9774-08EE224C5F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stellar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stellar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stellar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stellar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stellar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stellar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stellar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stellar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0"/>
            <a:ext cx="6248400" cy="3810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800" b="1" dirty="0" smtClean="0">
                <a:solidFill>
                  <a:schemeClr val="accent2">
                    <a:lumMod val="75000"/>
                  </a:schemeClr>
                </a:solidFill>
              </a:rPr>
              <a:t>The Caste System</a:t>
            </a:r>
            <a:endParaRPr lang="en-US" sz="8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07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90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28600"/>
            <a:ext cx="65532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</a:t>
            </a:r>
            <a:r>
              <a:rPr lang="en-US" b="1" dirty="0" smtClean="0"/>
              <a:t>Caste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295400"/>
            <a:ext cx="7620000" cy="55626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So, the </a:t>
            </a:r>
            <a:r>
              <a:rPr lang="en-US" b="1" dirty="0"/>
              <a:t>Caste System</a:t>
            </a:r>
            <a:r>
              <a:rPr lang="en-US" dirty="0"/>
              <a:t> began in India after the Aryans invaded and established their own rules for governing the society.  </a:t>
            </a:r>
            <a:endParaRPr lang="en-US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The </a:t>
            </a:r>
            <a:r>
              <a:rPr lang="en-US" dirty="0"/>
              <a:t>Aryans </a:t>
            </a:r>
            <a:r>
              <a:rPr lang="en-US" dirty="0" smtClean="0"/>
              <a:t>did not permit marriages </a:t>
            </a:r>
            <a:r>
              <a:rPr lang="en-US" dirty="0"/>
              <a:t>between their own people and people of the cultures they </a:t>
            </a:r>
            <a:r>
              <a:rPr lang="en-US" dirty="0" smtClean="0"/>
              <a:t>conquered.  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This was very different from the Romans, who encouraged the people they conquered and the soldiers to marry.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410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47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28600"/>
            <a:ext cx="65532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</a:t>
            </a:r>
            <a:r>
              <a:rPr lang="en-US" b="1" dirty="0" smtClean="0"/>
              <a:t>Caste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1295400"/>
            <a:ext cx="7543800" cy="5257800"/>
          </a:xfrm>
        </p:spPr>
        <p:txBody>
          <a:bodyPr rtlCol="0">
            <a:normAutofit fontScale="92500" lnSpcReduction="10000"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A caste is a division of society based on occupation and family ancestry. The caste system was based on birth. People inherited caste from their parents and passed it on to their children. 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Each </a:t>
            </a:r>
            <a:r>
              <a:rPr lang="en-US" dirty="0"/>
              <a:t>caste had its own specific place in society.  They socialized, ate, married, worked, and worshipped within their own caste.  They would never consider marrying or working outside their caste</a:t>
            </a:r>
            <a:r>
              <a:rPr lang="en-US" dirty="0" smtClean="0"/>
              <a:t>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47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81200" y="228600"/>
            <a:ext cx="68580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</a:t>
            </a:r>
            <a:r>
              <a:rPr lang="en-US" b="1" dirty="0" smtClean="0"/>
              <a:t>Caste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38200"/>
            <a:ext cx="7620000" cy="60198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The caste system, then, was based upon idea that people are different, so they should have different roles.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/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From </a:t>
            </a:r>
            <a:r>
              <a:rPr lang="en-US" dirty="0"/>
              <a:t>1000 to 500 BC, four classes of people emerged in India.  Really there are 5 groups, however the untouchables are considered so low that they aren’t even counted.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47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2438400"/>
            <a:ext cx="6400800" cy="1600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/>
              <a:t>The </a:t>
            </a:r>
            <a:r>
              <a:rPr lang="en-US" sz="8000" dirty="0" smtClean="0"/>
              <a:t>castes</a:t>
            </a:r>
            <a:br>
              <a:rPr lang="en-US" sz="8000" dirty="0" smtClean="0"/>
            </a:br>
            <a:r>
              <a:rPr lang="en-US" sz="8000" dirty="0"/>
              <a:t/>
            </a:r>
            <a:br>
              <a:rPr lang="en-US" sz="8000" dirty="0"/>
            </a:br>
            <a:r>
              <a:rPr lang="en-US" sz="8000" dirty="0" smtClean="0">
                <a:solidFill>
                  <a:schemeClr val="accent5">
                    <a:lumMod val="75000"/>
                  </a:schemeClr>
                </a:solidFill>
              </a:rPr>
              <a:t>upper class</a:t>
            </a:r>
            <a:endParaRPr lang="en-US" sz="8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90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28600"/>
            <a:ext cx="65532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BRAHMAN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171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Box 4"/>
          <p:cNvSpPr txBox="1">
            <a:spLocks noChangeArrowheads="1"/>
          </p:cNvSpPr>
          <p:nvPr/>
        </p:nvSpPr>
        <p:spPr bwMode="auto">
          <a:xfrm>
            <a:off x="3200400" y="990600"/>
            <a:ext cx="5943600" cy="510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800"/>
              <a:t> Priestly Class (</a:t>
            </a:r>
            <a:r>
              <a:rPr lang="en-US" sz="2800">
                <a:solidFill>
                  <a:srgbClr val="FF0000"/>
                </a:solidFill>
              </a:rPr>
              <a:t>Priests</a:t>
            </a:r>
            <a:r>
              <a:rPr lang="en-US" sz="2800"/>
              <a:t>)</a:t>
            </a:r>
          </a:p>
          <a:p>
            <a:pPr>
              <a:buFont typeface="Arial" charset="0"/>
              <a:buChar char="•"/>
            </a:pPr>
            <a:r>
              <a:rPr lang="en-US" sz="2800"/>
              <a:t> </a:t>
            </a:r>
            <a:r>
              <a:rPr lang="en-US" sz="2800">
                <a:solidFill>
                  <a:srgbClr val="FF0000"/>
                </a:solidFill>
              </a:rPr>
              <a:t>Study</a:t>
            </a:r>
            <a:r>
              <a:rPr lang="en-US" sz="2800"/>
              <a:t> the </a:t>
            </a:r>
            <a:r>
              <a:rPr lang="en-US" sz="2800">
                <a:solidFill>
                  <a:srgbClr val="FF0000"/>
                </a:solidFill>
              </a:rPr>
              <a:t>Vedas</a:t>
            </a:r>
            <a:r>
              <a:rPr lang="en-US" sz="2800"/>
              <a:t> </a:t>
            </a:r>
            <a:br>
              <a:rPr lang="en-US" sz="2800"/>
            </a:br>
            <a:r>
              <a:rPr lang="en-US" sz="2800"/>
              <a:t>  (sacred scriptures/texts)</a:t>
            </a:r>
          </a:p>
          <a:p>
            <a:pPr>
              <a:buFont typeface="Arial" charset="0"/>
              <a:buChar char="•"/>
            </a:pPr>
            <a:r>
              <a:rPr lang="en-US" sz="2800"/>
              <a:t> </a:t>
            </a:r>
            <a:r>
              <a:rPr lang="en-US" sz="2800">
                <a:solidFill>
                  <a:srgbClr val="FF0000"/>
                </a:solidFill>
              </a:rPr>
              <a:t>Perform rituals </a:t>
            </a:r>
            <a:r>
              <a:rPr lang="en-US" sz="2800"/>
              <a:t>for </a:t>
            </a:r>
            <a:br>
              <a:rPr lang="en-US" sz="2800"/>
            </a:br>
            <a:r>
              <a:rPr lang="en-US" sz="2800"/>
              <a:t>  themselves &amp; others</a:t>
            </a:r>
          </a:p>
          <a:p>
            <a:pPr>
              <a:buFont typeface="Arial" charset="0"/>
              <a:buChar char="•"/>
            </a:pPr>
            <a:r>
              <a:rPr lang="en-US" sz="2800"/>
              <a:t> Men who are between </a:t>
            </a:r>
            <a:br>
              <a:rPr lang="en-US" sz="2800"/>
            </a:br>
            <a:r>
              <a:rPr lang="en-US" sz="2800"/>
              <a:t>  the gods &amp; people</a:t>
            </a:r>
          </a:p>
          <a:p>
            <a:pPr>
              <a:buFont typeface="Arial" charset="0"/>
              <a:buChar char="•"/>
            </a:pPr>
            <a:r>
              <a:rPr lang="en-US" sz="2800"/>
              <a:t> To have </a:t>
            </a:r>
            <a:r>
              <a:rPr lang="en-US" sz="2800">
                <a:solidFill>
                  <a:srgbClr val="FF0000"/>
                </a:solidFill>
              </a:rPr>
              <a:t>excellent behavior</a:t>
            </a:r>
          </a:p>
          <a:p>
            <a:pPr>
              <a:buFont typeface="Arial" charset="0"/>
              <a:buChar char="•"/>
            </a:pPr>
            <a:r>
              <a:rPr lang="en-US" sz="2800"/>
              <a:t> Pursuit of </a:t>
            </a:r>
            <a:r>
              <a:rPr lang="en-US" sz="2800">
                <a:solidFill>
                  <a:srgbClr val="FF0000"/>
                </a:solidFill>
              </a:rPr>
              <a:t>divine knowledge</a:t>
            </a:r>
          </a:p>
          <a:p>
            <a:pPr>
              <a:buFont typeface="Arial" charset="0"/>
              <a:buChar char="•"/>
            </a:pPr>
            <a:r>
              <a:rPr lang="en-US" sz="2800"/>
              <a:t> </a:t>
            </a:r>
            <a:r>
              <a:rPr lang="en-US" sz="2800">
                <a:solidFill>
                  <a:srgbClr val="FF0000"/>
                </a:solidFill>
              </a:rPr>
              <a:t>Preserve</a:t>
            </a:r>
            <a:r>
              <a:rPr lang="en-US" sz="2800"/>
              <a:t> the </a:t>
            </a:r>
            <a:r>
              <a:rPr lang="en-US" sz="2800">
                <a:solidFill>
                  <a:srgbClr val="FF0000"/>
                </a:solidFill>
              </a:rPr>
              <a:t>traditions</a:t>
            </a:r>
            <a:r>
              <a:rPr lang="en-US" sz="2800"/>
              <a:t> of </a:t>
            </a:r>
            <a:br>
              <a:rPr lang="en-US" sz="2800"/>
            </a:br>
            <a:r>
              <a:rPr lang="en-US" sz="2800"/>
              <a:t>  Hinduism</a:t>
            </a:r>
          </a:p>
          <a:p>
            <a:pPr>
              <a:buFont typeface="Arial" charset="0"/>
              <a:buChar char="•"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52400"/>
            <a:ext cx="65532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KSHATRIYAS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1295400"/>
            <a:ext cx="5943600" cy="5334000"/>
          </a:xfrm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warrior class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protected the people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give gifts to the Brahmins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offer sacrifices to </a:t>
            </a:r>
            <a:br>
              <a:rPr lang="en-US" dirty="0" smtClean="0"/>
            </a:br>
            <a:r>
              <a:rPr lang="en-US" dirty="0" smtClean="0"/>
              <a:t>  gods &amp; ancestors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study the Vedas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dispense justice</a:t>
            </a:r>
            <a:r>
              <a:rPr lang="en-US" dirty="0" smtClean="0"/>
              <a:t>.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protect</a:t>
            </a:r>
            <a:r>
              <a:rPr lang="en-US" dirty="0" smtClean="0"/>
              <a:t> the caste system </a:t>
            </a:r>
            <a:br>
              <a:rPr lang="en-US" dirty="0" smtClean="0"/>
            </a:br>
            <a:r>
              <a:rPr lang="en-US" dirty="0" smtClean="0"/>
              <a:t>  &amp; </a:t>
            </a:r>
            <a:r>
              <a:rPr lang="en-US" dirty="0" smtClean="0">
                <a:solidFill>
                  <a:srgbClr val="FF0000"/>
                </a:solidFill>
              </a:rPr>
              <a:t>social order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31242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2438400"/>
            <a:ext cx="6400800" cy="1600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/>
              <a:t>The </a:t>
            </a:r>
            <a:r>
              <a:rPr lang="en-US" sz="8000" dirty="0" smtClean="0"/>
              <a:t>castes</a:t>
            </a:r>
            <a:br>
              <a:rPr lang="en-US" sz="8000" dirty="0" smtClean="0"/>
            </a:br>
            <a:r>
              <a:rPr lang="en-US" sz="8000" dirty="0"/>
              <a:t/>
            </a:r>
            <a:br>
              <a:rPr lang="en-US" sz="8000" dirty="0"/>
            </a:br>
            <a:r>
              <a:rPr lang="en-US" sz="8000" dirty="0" smtClean="0">
                <a:solidFill>
                  <a:schemeClr val="accent5">
                    <a:lumMod val="75000"/>
                  </a:schemeClr>
                </a:solidFill>
              </a:rPr>
              <a:t>middle class</a:t>
            </a:r>
            <a:endParaRPr lang="en-US" sz="8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4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90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28600"/>
            <a:ext cx="65532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VAISYAS</a:t>
            </a:r>
            <a:endParaRPr 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1295400"/>
            <a:ext cx="6096000" cy="4343400"/>
          </a:xfrm>
        </p:spPr>
        <p:txBody>
          <a:bodyPr rtlCol="0">
            <a:normAutofit lnSpcReduction="10000"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They are the merchant and peasant classes, who are expected to tend cattle, offer sacrifices, study the Vedas, trade, lend money and farm the land. 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They had the right to perform and participate in certain Vedic rituals but they were not allowed to marry women of higher castes.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1126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813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8400" y="2438400"/>
            <a:ext cx="6400800" cy="1600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/>
              <a:t>The </a:t>
            </a:r>
            <a:r>
              <a:rPr lang="en-US" sz="8000" dirty="0" smtClean="0"/>
              <a:t>castes</a:t>
            </a:r>
            <a:br>
              <a:rPr lang="en-US" sz="8000" dirty="0" smtClean="0"/>
            </a:br>
            <a:r>
              <a:rPr lang="en-US" sz="8000" dirty="0"/>
              <a:t/>
            </a:r>
            <a:br>
              <a:rPr lang="en-US" sz="8000" dirty="0"/>
            </a:br>
            <a:r>
              <a:rPr lang="en-US" sz="8000" dirty="0" smtClean="0">
                <a:solidFill>
                  <a:schemeClr val="accent5">
                    <a:lumMod val="75000"/>
                  </a:schemeClr>
                </a:solidFill>
              </a:rPr>
              <a:t>lowest classes</a:t>
            </a:r>
            <a:endParaRPr lang="en-US" sz="8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229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590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28600"/>
            <a:ext cx="6553200" cy="5334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SUDRAS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1295400"/>
            <a:ext cx="6172200" cy="4343400"/>
          </a:xfrm>
        </p:spPr>
        <p:txBody>
          <a:bodyPr rtlCol="0">
            <a:normAutofit fontScale="92500" lnSpcReduction="20000"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The are the laboring class, whose only duty is to serve the other three castes. 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They were not required to observe any Vedic rituals. They were not allowed to study the Vedas or even hear the sacred chants. 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They were not allowed to eat food in the company of higher castes or marry their women. 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971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457200"/>
            <a:ext cx="6858000" cy="457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endParaRPr lang="en-US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76400" y="2362200"/>
            <a:ext cx="6934200" cy="4495800"/>
          </a:xfrm>
        </p:spPr>
        <p:txBody>
          <a:bodyPr rtlCol="0">
            <a:normAutofit fontScale="62500" lnSpcReduction="20000"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100" dirty="0" smtClean="0"/>
              <a:t>The lowest of the </a:t>
            </a:r>
            <a:r>
              <a:rPr lang="en-US" sz="5100" dirty="0" err="1" smtClean="0"/>
              <a:t>sudras</a:t>
            </a:r>
            <a:r>
              <a:rPr lang="en-US" sz="5100" dirty="0" smtClean="0"/>
              <a:t> were called </a:t>
            </a:r>
            <a:r>
              <a:rPr lang="en-US" sz="5100" dirty="0" err="1" smtClean="0"/>
              <a:t>harijan</a:t>
            </a:r>
            <a:r>
              <a:rPr lang="en-US" sz="5100" dirty="0" smtClean="0"/>
              <a:t> or the untouchables. They were outside of the caste system because of their religious practices, rites and unclean habits. 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100" dirty="0" smtClean="0"/>
              <a:t>In ancient times they were not allowed to enter a village or city during day time or walk in the same street where men of other castes walked.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828800" y="990600"/>
            <a:ext cx="7086600" cy="1384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+mn-lt"/>
                <a:cs typeface="+mn-cs"/>
              </a:rPr>
              <a:t>HARIJAN also called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Untouchables</a:t>
            </a:r>
            <a:endParaRPr lang="en-US" sz="2800" dirty="0">
              <a:latin typeface="+mn-lt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133600" y="274638"/>
            <a:ext cx="6324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>
                <a:latin typeface="+mj-lt"/>
                <a:ea typeface="+mj-ea"/>
                <a:cs typeface="+mj-cs"/>
              </a:rPr>
              <a:t>SUDRAS</a:t>
            </a:r>
            <a:endParaRPr lang="en-US" sz="4400" dirty="0">
              <a:latin typeface="+mj-lt"/>
              <a:ea typeface="+mj-ea"/>
              <a:cs typeface="+mj-cs"/>
            </a:endParaRPr>
          </a:p>
        </p:txBody>
      </p:sp>
      <p:pic>
        <p:nvPicPr>
          <p:cNvPr id="143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47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457200"/>
            <a:ext cx="6858000" cy="4572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/>
              <a:t/>
            </a:r>
            <a:br>
              <a:rPr lang="en-US" b="1" dirty="0" smtClean="0"/>
            </a:br>
            <a:endParaRPr lang="en-US" i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2362200"/>
            <a:ext cx="7391400" cy="4495800"/>
          </a:xfrm>
        </p:spPr>
        <p:txBody>
          <a:bodyPr rtlCol="0">
            <a:normAutofit fontScale="70000" lnSpcReduction="20000"/>
          </a:bodyPr>
          <a:lstStyle/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100" dirty="0" smtClean="0"/>
              <a:t>Even their shadow was considered impure and seeing an untouchable was considered bad luck. </a:t>
            </a:r>
          </a:p>
          <a:p>
            <a:pPr algn="l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5100" dirty="0" smtClean="0"/>
              <a:t>So they lived mostly on the edges of society, unknown and uncared for, and working in graveyards or as hunters, butchers and professional cleaners of human waste.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pic>
        <p:nvPicPr>
          <p:cNvPr id="1536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52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752600" y="990600"/>
            <a:ext cx="7010400" cy="13843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b="1" dirty="0">
              <a:latin typeface="+mn-lt"/>
              <a:cs typeface="+mn-cs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latin typeface="+mn-lt"/>
                <a:cs typeface="+mn-cs"/>
              </a:rPr>
              <a:t>HARIJAN also called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i="1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>Untouchables</a:t>
            </a:r>
            <a:endParaRPr lang="en-US" sz="2800" dirty="0">
              <a:latin typeface="+mn-lt"/>
              <a:cs typeface="+mn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752600" y="304800"/>
            <a:ext cx="632460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sz="4400" b="1" dirty="0">
                <a:latin typeface="+mj-lt"/>
                <a:ea typeface="+mj-ea"/>
                <a:cs typeface="+mj-cs"/>
              </a:rPr>
              <a:t>SUDRAS</a:t>
            </a:r>
            <a:endParaRPr lang="en-US" sz="44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1752600" y="76200"/>
            <a:ext cx="6934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500"/>
              </a:spcBef>
              <a:spcAft>
                <a:spcPts val="500"/>
              </a:spcAft>
              <a:defRPr/>
            </a:pPr>
            <a:r>
              <a:rPr lang="en-US" sz="4000" b="1" dirty="0">
                <a:latin typeface="+mj-lt"/>
                <a:cs typeface="+mn-cs"/>
              </a:rPr>
              <a:t>Varna </a:t>
            </a:r>
          </a:p>
        </p:txBody>
      </p:sp>
      <p:sp>
        <p:nvSpPr>
          <p:cNvPr id="59397" name="Freeform 5"/>
          <p:cNvSpPr>
            <a:spLocks noChangeArrowheads="1"/>
          </p:cNvSpPr>
          <p:nvPr/>
        </p:nvSpPr>
        <p:spPr bwMode="auto">
          <a:xfrm>
            <a:off x="2413000" y="4691063"/>
            <a:ext cx="5776913" cy="1290637"/>
          </a:xfrm>
          <a:custGeom>
            <a:avLst/>
            <a:gdLst>
              <a:gd name="T0" fmla="*/ 2147483647 w 3639"/>
              <a:gd name="T1" fmla="*/ 2147483647 h 813"/>
              <a:gd name="T2" fmla="*/ 2147483647 w 3639"/>
              <a:gd name="T3" fmla="*/ 2147483647 h 813"/>
              <a:gd name="T4" fmla="*/ 2147483647 w 3639"/>
              <a:gd name="T5" fmla="*/ 0 h 813"/>
              <a:gd name="T6" fmla="*/ 0 w 3639"/>
              <a:gd name="T7" fmla="*/ 0 h 813"/>
              <a:gd name="T8" fmla="*/ 0 60000 65536"/>
              <a:gd name="T9" fmla="*/ 0 60000 65536"/>
              <a:gd name="T10" fmla="*/ 0 60000 65536"/>
              <a:gd name="T11" fmla="*/ 0 60000 65536"/>
              <a:gd name="T12" fmla="*/ 0 w 3639"/>
              <a:gd name="T13" fmla="*/ 0 h 813"/>
              <a:gd name="T14" fmla="*/ 3639 w 3639"/>
              <a:gd name="T15" fmla="*/ 813 h 81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639" h="813">
                <a:moveTo>
                  <a:pt x="3489" y="813"/>
                </a:moveTo>
                <a:lnTo>
                  <a:pt x="3639" y="677"/>
                </a:lnTo>
                <a:lnTo>
                  <a:pt x="3194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E2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>
              <a:latin typeface="High Tower Text" pitchFamily="18" charset="0"/>
            </a:endParaRPr>
          </a:p>
        </p:txBody>
      </p:sp>
      <p:sp>
        <p:nvSpPr>
          <p:cNvPr id="59398" name="Freeform 6"/>
          <p:cNvSpPr>
            <a:spLocks noChangeArrowheads="1"/>
          </p:cNvSpPr>
          <p:nvPr/>
        </p:nvSpPr>
        <p:spPr bwMode="auto">
          <a:xfrm>
            <a:off x="2166938" y="4691063"/>
            <a:ext cx="5316537" cy="457200"/>
          </a:xfrm>
          <a:custGeom>
            <a:avLst/>
            <a:gdLst>
              <a:gd name="T0" fmla="*/ 0 w 3349"/>
              <a:gd name="T1" fmla="*/ 2147483647 h 288"/>
              <a:gd name="T2" fmla="*/ 2147483647 w 3349"/>
              <a:gd name="T3" fmla="*/ 2147483647 h 288"/>
              <a:gd name="T4" fmla="*/ 2147483647 w 3349"/>
              <a:gd name="T5" fmla="*/ 0 h 288"/>
              <a:gd name="T6" fmla="*/ 2147483647 w 3349"/>
              <a:gd name="T7" fmla="*/ 0 h 288"/>
              <a:gd name="T8" fmla="*/ 0 60000 65536"/>
              <a:gd name="T9" fmla="*/ 0 60000 65536"/>
              <a:gd name="T10" fmla="*/ 0 60000 65536"/>
              <a:gd name="T11" fmla="*/ 0 60000 65536"/>
              <a:gd name="T12" fmla="*/ 0 w 3349"/>
              <a:gd name="T13" fmla="*/ 0 h 288"/>
              <a:gd name="T14" fmla="*/ 3349 w 3349"/>
              <a:gd name="T15" fmla="*/ 288 h 2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349" h="288">
                <a:moveTo>
                  <a:pt x="0" y="137"/>
                </a:moveTo>
                <a:lnTo>
                  <a:pt x="3032" y="288"/>
                </a:lnTo>
                <a:lnTo>
                  <a:pt x="3349" y="0"/>
                </a:lnTo>
                <a:lnTo>
                  <a:pt x="155" y="0"/>
                </a:lnTo>
                <a:close/>
              </a:path>
            </a:pathLst>
          </a:custGeom>
          <a:solidFill>
            <a:srgbClr val="65B9F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>
              <a:latin typeface="High Tower Text" pitchFamily="18" charset="0"/>
            </a:endParaRPr>
          </a:p>
        </p:txBody>
      </p:sp>
      <p:sp>
        <p:nvSpPr>
          <p:cNvPr id="59399" name="Freeform 7"/>
          <p:cNvSpPr>
            <a:spLocks noChangeArrowheads="1"/>
          </p:cNvSpPr>
          <p:nvPr/>
        </p:nvSpPr>
        <p:spPr bwMode="auto">
          <a:xfrm>
            <a:off x="1474788" y="4895850"/>
            <a:ext cx="6489700" cy="1076325"/>
          </a:xfrm>
          <a:custGeom>
            <a:avLst/>
            <a:gdLst>
              <a:gd name="T0" fmla="*/ 0 w 4088"/>
              <a:gd name="T1" fmla="*/ 2147483647 h 678"/>
              <a:gd name="T2" fmla="*/ 2147483647 w 4088"/>
              <a:gd name="T3" fmla="*/ 2147483647 h 678"/>
              <a:gd name="T4" fmla="*/ 2147483647 w 4088"/>
              <a:gd name="T5" fmla="*/ 0 h 678"/>
              <a:gd name="T6" fmla="*/ 2147483647 w 4088"/>
              <a:gd name="T7" fmla="*/ 0 h 678"/>
              <a:gd name="T8" fmla="*/ 0 60000 65536"/>
              <a:gd name="T9" fmla="*/ 0 60000 65536"/>
              <a:gd name="T10" fmla="*/ 0 60000 65536"/>
              <a:gd name="T11" fmla="*/ 0 60000 65536"/>
              <a:gd name="T12" fmla="*/ 0 w 4088"/>
              <a:gd name="T13" fmla="*/ 0 h 678"/>
              <a:gd name="T14" fmla="*/ 4088 w 4088"/>
              <a:gd name="T15" fmla="*/ 678 h 67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088" h="678">
                <a:moveTo>
                  <a:pt x="0" y="678"/>
                </a:moveTo>
                <a:lnTo>
                  <a:pt x="4088" y="678"/>
                </a:lnTo>
                <a:lnTo>
                  <a:pt x="3640" y="0"/>
                </a:lnTo>
                <a:lnTo>
                  <a:pt x="447" y="0"/>
                </a:lnTo>
                <a:close/>
              </a:path>
            </a:pathLst>
          </a:custGeom>
          <a:solidFill>
            <a:srgbClr val="CDCDF3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>
              <a:latin typeface="High Tower Text" pitchFamily="18" charset="0"/>
            </a:endParaRPr>
          </a:p>
        </p:txBody>
      </p:sp>
      <p:sp>
        <p:nvSpPr>
          <p:cNvPr id="59400" name="Freeform 8"/>
          <p:cNvSpPr>
            <a:spLocks noChangeArrowheads="1"/>
          </p:cNvSpPr>
          <p:nvPr/>
        </p:nvSpPr>
        <p:spPr bwMode="auto">
          <a:xfrm>
            <a:off x="3168650" y="3519488"/>
            <a:ext cx="4222750" cy="1273175"/>
          </a:xfrm>
          <a:custGeom>
            <a:avLst/>
            <a:gdLst>
              <a:gd name="T0" fmla="*/ 2147483647 w 2660"/>
              <a:gd name="T1" fmla="*/ 2147483647 h 802"/>
              <a:gd name="T2" fmla="*/ 2147483647 w 2660"/>
              <a:gd name="T3" fmla="*/ 2147483647 h 802"/>
              <a:gd name="T4" fmla="*/ 2147483647 w 2660"/>
              <a:gd name="T5" fmla="*/ 0 h 802"/>
              <a:gd name="T6" fmla="*/ 0 w 2660"/>
              <a:gd name="T7" fmla="*/ 0 h 802"/>
              <a:gd name="T8" fmla="*/ 0 60000 65536"/>
              <a:gd name="T9" fmla="*/ 0 60000 65536"/>
              <a:gd name="T10" fmla="*/ 0 60000 65536"/>
              <a:gd name="T11" fmla="*/ 0 60000 65536"/>
              <a:gd name="T12" fmla="*/ 0 w 2660"/>
              <a:gd name="T13" fmla="*/ 0 h 802"/>
              <a:gd name="T14" fmla="*/ 2660 w 2660"/>
              <a:gd name="T15" fmla="*/ 802 h 8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0" h="802">
                <a:moveTo>
                  <a:pt x="2520" y="802"/>
                </a:moveTo>
                <a:lnTo>
                  <a:pt x="2660" y="663"/>
                </a:lnTo>
                <a:lnTo>
                  <a:pt x="221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E200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>
              <a:latin typeface="High Tower Text" pitchFamily="18" charset="0"/>
            </a:endParaRPr>
          </a:p>
        </p:txBody>
      </p:sp>
      <p:sp>
        <p:nvSpPr>
          <p:cNvPr id="59401" name="Freeform 9"/>
          <p:cNvSpPr>
            <a:spLocks noChangeArrowheads="1"/>
          </p:cNvSpPr>
          <p:nvPr/>
        </p:nvSpPr>
        <p:spPr bwMode="auto">
          <a:xfrm>
            <a:off x="2930525" y="3519488"/>
            <a:ext cx="3756025" cy="776287"/>
          </a:xfrm>
          <a:custGeom>
            <a:avLst/>
            <a:gdLst>
              <a:gd name="T0" fmla="*/ 0 w 2366"/>
              <a:gd name="T1" fmla="*/ 2147483647 h 489"/>
              <a:gd name="T2" fmla="*/ 2147483647 w 2366"/>
              <a:gd name="T3" fmla="*/ 2147483647 h 489"/>
              <a:gd name="T4" fmla="*/ 2147483647 w 2366"/>
              <a:gd name="T5" fmla="*/ 0 h 489"/>
              <a:gd name="T6" fmla="*/ 2147483647 w 2366"/>
              <a:gd name="T7" fmla="*/ 0 h 489"/>
              <a:gd name="T8" fmla="*/ 0 60000 65536"/>
              <a:gd name="T9" fmla="*/ 0 60000 65536"/>
              <a:gd name="T10" fmla="*/ 0 60000 65536"/>
              <a:gd name="T11" fmla="*/ 0 60000 65536"/>
              <a:gd name="T12" fmla="*/ 0 w 2366"/>
              <a:gd name="T13" fmla="*/ 0 h 489"/>
              <a:gd name="T14" fmla="*/ 2366 w 2366"/>
              <a:gd name="T15" fmla="*/ 489 h 4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366" h="489">
                <a:moveTo>
                  <a:pt x="0" y="135"/>
                </a:moveTo>
                <a:lnTo>
                  <a:pt x="1863" y="489"/>
                </a:lnTo>
                <a:lnTo>
                  <a:pt x="2366" y="0"/>
                </a:lnTo>
                <a:lnTo>
                  <a:pt x="150" y="0"/>
                </a:lnTo>
                <a:close/>
              </a:path>
            </a:pathLst>
          </a:custGeom>
          <a:solidFill>
            <a:srgbClr val="69FF69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>
              <a:latin typeface="High Tower Text" pitchFamily="18" charset="0"/>
            </a:endParaRPr>
          </a:p>
        </p:txBody>
      </p:sp>
      <p:sp>
        <p:nvSpPr>
          <p:cNvPr id="59402" name="Freeform 10"/>
          <p:cNvSpPr>
            <a:spLocks noChangeArrowheads="1"/>
          </p:cNvSpPr>
          <p:nvPr/>
        </p:nvSpPr>
        <p:spPr bwMode="auto">
          <a:xfrm>
            <a:off x="2252663" y="3724275"/>
            <a:ext cx="4910137" cy="1052513"/>
          </a:xfrm>
          <a:custGeom>
            <a:avLst/>
            <a:gdLst>
              <a:gd name="T0" fmla="*/ 0 w 3093"/>
              <a:gd name="T1" fmla="*/ 2147483647 h 663"/>
              <a:gd name="T2" fmla="*/ 2147483647 w 3093"/>
              <a:gd name="T3" fmla="*/ 2147483647 h 663"/>
              <a:gd name="T4" fmla="*/ 2147483647 w 3093"/>
              <a:gd name="T5" fmla="*/ 0 h 663"/>
              <a:gd name="T6" fmla="*/ 2147483647 w 3093"/>
              <a:gd name="T7" fmla="*/ 0 h 663"/>
              <a:gd name="T8" fmla="*/ 0 60000 65536"/>
              <a:gd name="T9" fmla="*/ 0 60000 65536"/>
              <a:gd name="T10" fmla="*/ 0 60000 65536"/>
              <a:gd name="T11" fmla="*/ 0 60000 65536"/>
              <a:gd name="T12" fmla="*/ 0 w 3093"/>
              <a:gd name="T13" fmla="*/ 0 h 663"/>
              <a:gd name="T14" fmla="*/ 3093 w 3093"/>
              <a:gd name="T15" fmla="*/ 663 h 66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93" h="663">
                <a:moveTo>
                  <a:pt x="0" y="663"/>
                </a:moveTo>
                <a:lnTo>
                  <a:pt x="3093" y="663"/>
                </a:lnTo>
                <a:lnTo>
                  <a:pt x="2651" y="0"/>
                </a:lnTo>
                <a:lnTo>
                  <a:pt x="433" y="0"/>
                </a:lnTo>
                <a:close/>
              </a:path>
            </a:pathLst>
          </a:custGeom>
          <a:solidFill>
            <a:srgbClr val="BDFFBD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>
              <a:latin typeface="High Tower Text" pitchFamily="18" charset="0"/>
            </a:endParaRPr>
          </a:p>
        </p:txBody>
      </p:sp>
      <p:sp>
        <p:nvSpPr>
          <p:cNvPr id="59403" name="Freeform 11"/>
          <p:cNvSpPr>
            <a:spLocks noChangeArrowheads="1"/>
          </p:cNvSpPr>
          <p:nvPr/>
        </p:nvSpPr>
        <p:spPr bwMode="auto">
          <a:xfrm>
            <a:off x="3959225" y="2352675"/>
            <a:ext cx="2644775" cy="1249363"/>
          </a:xfrm>
          <a:custGeom>
            <a:avLst/>
            <a:gdLst>
              <a:gd name="T0" fmla="*/ 2147483647 w 1666"/>
              <a:gd name="T1" fmla="*/ 2147483647 h 787"/>
              <a:gd name="T2" fmla="*/ 2147483647 w 1666"/>
              <a:gd name="T3" fmla="*/ 2147483647 h 787"/>
              <a:gd name="T4" fmla="*/ 2147483647 w 1666"/>
              <a:gd name="T5" fmla="*/ 0 h 787"/>
              <a:gd name="T6" fmla="*/ 0 w 1666"/>
              <a:gd name="T7" fmla="*/ 0 h 787"/>
              <a:gd name="T8" fmla="*/ 0 60000 65536"/>
              <a:gd name="T9" fmla="*/ 0 60000 65536"/>
              <a:gd name="T10" fmla="*/ 0 60000 65536"/>
              <a:gd name="T11" fmla="*/ 0 60000 65536"/>
              <a:gd name="T12" fmla="*/ 0 w 1666"/>
              <a:gd name="T13" fmla="*/ 0 h 787"/>
              <a:gd name="T14" fmla="*/ 1666 w 1666"/>
              <a:gd name="T15" fmla="*/ 787 h 7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666" h="787">
                <a:moveTo>
                  <a:pt x="1514" y="787"/>
                </a:moveTo>
                <a:lnTo>
                  <a:pt x="1666" y="655"/>
                </a:lnTo>
                <a:lnTo>
                  <a:pt x="123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719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>
              <a:latin typeface="High Tower Text" pitchFamily="18" charset="0"/>
            </a:endParaRPr>
          </a:p>
        </p:txBody>
      </p:sp>
      <p:sp>
        <p:nvSpPr>
          <p:cNvPr id="59404" name="Freeform 12"/>
          <p:cNvSpPr>
            <a:spLocks noChangeArrowheads="1"/>
          </p:cNvSpPr>
          <p:nvPr/>
        </p:nvSpPr>
        <p:spPr bwMode="auto">
          <a:xfrm>
            <a:off x="3729038" y="2352675"/>
            <a:ext cx="2197100" cy="465138"/>
          </a:xfrm>
          <a:custGeom>
            <a:avLst/>
            <a:gdLst>
              <a:gd name="T0" fmla="*/ 0 w 1384"/>
              <a:gd name="T1" fmla="*/ 2147483647 h 293"/>
              <a:gd name="T2" fmla="*/ 2147483647 w 1384"/>
              <a:gd name="T3" fmla="*/ 2147483647 h 293"/>
              <a:gd name="T4" fmla="*/ 2147483647 w 1384"/>
              <a:gd name="T5" fmla="*/ 0 h 293"/>
              <a:gd name="T6" fmla="*/ 2147483647 w 1384"/>
              <a:gd name="T7" fmla="*/ 0 h 293"/>
              <a:gd name="T8" fmla="*/ 0 60000 65536"/>
              <a:gd name="T9" fmla="*/ 0 60000 65536"/>
              <a:gd name="T10" fmla="*/ 0 60000 65536"/>
              <a:gd name="T11" fmla="*/ 0 60000 65536"/>
              <a:gd name="T12" fmla="*/ 0 w 1384"/>
              <a:gd name="T13" fmla="*/ 0 h 293"/>
              <a:gd name="T14" fmla="*/ 1384 w 1384"/>
              <a:gd name="T15" fmla="*/ 293 h 29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384" h="293">
                <a:moveTo>
                  <a:pt x="0" y="132"/>
                </a:moveTo>
                <a:lnTo>
                  <a:pt x="1073" y="293"/>
                </a:lnTo>
                <a:lnTo>
                  <a:pt x="1384" y="0"/>
                </a:lnTo>
                <a:lnTo>
                  <a:pt x="145" y="0"/>
                </a:lnTo>
                <a:close/>
              </a:path>
            </a:pathLst>
          </a:custGeom>
          <a:solidFill>
            <a:srgbClr val="FFC15D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>
              <a:latin typeface="High Tower Text" pitchFamily="18" charset="0"/>
            </a:endParaRPr>
          </a:p>
        </p:txBody>
      </p:sp>
      <p:sp>
        <p:nvSpPr>
          <p:cNvPr id="59405" name="Freeform 13"/>
          <p:cNvSpPr>
            <a:spLocks noChangeArrowheads="1"/>
          </p:cNvSpPr>
          <p:nvPr/>
        </p:nvSpPr>
        <p:spPr bwMode="auto">
          <a:xfrm>
            <a:off x="3040063" y="2560638"/>
            <a:ext cx="3335337" cy="1036637"/>
          </a:xfrm>
          <a:custGeom>
            <a:avLst/>
            <a:gdLst>
              <a:gd name="T0" fmla="*/ 0 w 2101"/>
              <a:gd name="T1" fmla="*/ 2147483647 h 653"/>
              <a:gd name="T2" fmla="*/ 2147483647 w 2101"/>
              <a:gd name="T3" fmla="*/ 2147483647 h 653"/>
              <a:gd name="T4" fmla="*/ 2147483647 w 2101"/>
              <a:gd name="T5" fmla="*/ 0 h 653"/>
              <a:gd name="T6" fmla="*/ 2147483647 w 2101"/>
              <a:gd name="T7" fmla="*/ 0 h 653"/>
              <a:gd name="T8" fmla="*/ 0 60000 65536"/>
              <a:gd name="T9" fmla="*/ 0 60000 65536"/>
              <a:gd name="T10" fmla="*/ 0 60000 65536"/>
              <a:gd name="T11" fmla="*/ 0 60000 65536"/>
              <a:gd name="T12" fmla="*/ 0 w 2101"/>
              <a:gd name="T13" fmla="*/ 0 h 653"/>
              <a:gd name="T14" fmla="*/ 2101 w 2101"/>
              <a:gd name="T15" fmla="*/ 653 h 6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01" h="653">
                <a:moveTo>
                  <a:pt x="0" y="653"/>
                </a:moveTo>
                <a:lnTo>
                  <a:pt x="2101" y="653"/>
                </a:lnTo>
                <a:lnTo>
                  <a:pt x="1676" y="0"/>
                </a:lnTo>
                <a:lnTo>
                  <a:pt x="434" y="0"/>
                </a:lnTo>
                <a:close/>
              </a:path>
            </a:pathLst>
          </a:custGeom>
          <a:solidFill>
            <a:srgbClr val="FDC47F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>
              <a:latin typeface="High Tower Text" pitchFamily="18" charset="0"/>
            </a:endParaRPr>
          </a:p>
        </p:txBody>
      </p:sp>
      <p:sp>
        <p:nvSpPr>
          <p:cNvPr id="59406" name="Freeform 14"/>
          <p:cNvSpPr>
            <a:spLocks noChangeArrowheads="1"/>
          </p:cNvSpPr>
          <p:nvPr/>
        </p:nvSpPr>
        <p:spPr bwMode="auto">
          <a:xfrm>
            <a:off x="3810000" y="1143000"/>
            <a:ext cx="1981200" cy="1295400"/>
          </a:xfrm>
          <a:custGeom>
            <a:avLst/>
            <a:gdLst>
              <a:gd name="T0" fmla="*/ 0 w 1128"/>
              <a:gd name="T1" fmla="*/ 2147483647 h 856"/>
              <a:gd name="T2" fmla="*/ 2147483647 w 1128"/>
              <a:gd name="T3" fmla="*/ 2147483647 h 856"/>
              <a:gd name="T4" fmla="*/ 2147483647 w 1128"/>
              <a:gd name="T5" fmla="*/ 0 h 856"/>
              <a:gd name="T6" fmla="*/ 0 60000 65536"/>
              <a:gd name="T7" fmla="*/ 0 60000 65536"/>
              <a:gd name="T8" fmla="*/ 0 60000 65536"/>
              <a:gd name="T9" fmla="*/ 0 w 1128"/>
              <a:gd name="T10" fmla="*/ 0 h 856"/>
              <a:gd name="T11" fmla="*/ 1128 w 1128"/>
              <a:gd name="T12" fmla="*/ 856 h 8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28" h="856">
                <a:moveTo>
                  <a:pt x="0" y="856"/>
                </a:moveTo>
                <a:lnTo>
                  <a:pt x="1128" y="856"/>
                </a:lnTo>
                <a:lnTo>
                  <a:pt x="561" y="0"/>
                </a:lnTo>
                <a:close/>
              </a:path>
            </a:pathLst>
          </a:custGeom>
          <a:solidFill>
            <a:srgbClr val="FFB7B7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>
              <a:latin typeface="High Tower Text" pitchFamily="18" charset="0"/>
            </a:endParaRPr>
          </a:p>
        </p:txBody>
      </p:sp>
      <p:sp>
        <p:nvSpPr>
          <p:cNvPr id="59407" name="Text Box 15"/>
          <p:cNvSpPr txBox="1">
            <a:spLocks noChangeArrowheads="1"/>
          </p:cNvSpPr>
          <p:nvPr/>
        </p:nvSpPr>
        <p:spPr bwMode="auto">
          <a:xfrm>
            <a:off x="2444750" y="5226050"/>
            <a:ext cx="4502150" cy="2762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ct val="15000"/>
              </a:spcAft>
              <a:defRPr/>
            </a:pPr>
            <a:r>
              <a:rPr lang="en-US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Shudras</a:t>
            </a:r>
            <a:endParaRPr lang="en-US" b="1" dirty="0">
              <a:effectLst>
                <a:outerShdw blurRad="38100" dist="38100" dir="2700000" algn="tl">
                  <a:srgbClr val="FFFFFF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9408" name="Text Box 16"/>
          <p:cNvSpPr txBox="1">
            <a:spLocks noChangeArrowheads="1"/>
          </p:cNvSpPr>
          <p:nvPr/>
        </p:nvSpPr>
        <p:spPr bwMode="auto">
          <a:xfrm>
            <a:off x="2995613" y="4076700"/>
            <a:ext cx="3406775" cy="307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ct val="15000"/>
              </a:spcAft>
              <a:defRPr/>
            </a:pPr>
            <a:r>
              <a:rPr lang="en-US" sz="2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Vaishyas</a:t>
            </a:r>
            <a:endParaRPr lang="en-US" sz="2000" b="1" dirty="0">
              <a:effectLst>
                <a:outerShdw blurRad="38100" dist="38100" dir="2700000" algn="tl">
                  <a:srgbClr val="FFFFFF"/>
                </a:outerShdw>
              </a:effectLst>
              <a:latin typeface="+mn-lt"/>
              <a:cs typeface="+mn-cs"/>
            </a:endParaRPr>
          </a:p>
        </p:txBody>
      </p:sp>
      <p:sp>
        <p:nvSpPr>
          <p:cNvPr id="59409" name="Text Box 17"/>
          <p:cNvSpPr txBox="1">
            <a:spLocks noChangeArrowheads="1"/>
          </p:cNvSpPr>
          <p:nvPr/>
        </p:nvSpPr>
        <p:spPr bwMode="auto">
          <a:xfrm>
            <a:off x="3733800" y="2908300"/>
            <a:ext cx="2130425" cy="307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ct val="15000"/>
              </a:spcAft>
              <a:defRPr/>
            </a:pPr>
            <a:r>
              <a:rPr lang="en-US" sz="2000" b="1" dirty="0" err="1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Kshatriyas</a:t>
            </a:r>
            <a:r>
              <a: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 </a:t>
            </a:r>
          </a:p>
        </p:txBody>
      </p:sp>
      <p:sp>
        <p:nvSpPr>
          <p:cNvPr id="59411" name="Text Box 19"/>
          <p:cNvSpPr txBox="1">
            <a:spLocks noChangeArrowheads="1"/>
          </p:cNvSpPr>
          <p:nvPr/>
        </p:nvSpPr>
        <p:spPr bwMode="auto">
          <a:xfrm>
            <a:off x="1676400" y="6248400"/>
            <a:ext cx="6172200" cy="3968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ct val="15000"/>
              </a:spcAft>
              <a:defRPr/>
            </a:pPr>
            <a:r>
              <a:rPr lang="en-US" sz="2600" dirty="0"/>
              <a:t>Outcasts [</a:t>
            </a:r>
            <a:r>
              <a:rPr lang="en-US" sz="2600" i="1" dirty="0" err="1"/>
              <a:t>Harijan</a:t>
            </a:r>
            <a:r>
              <a:rPr lang="en-US" sz="2600" dirty="0"/>
              <a:t>] </a:t>
            </a:r>
            <a:r>
              <a:rPr lang="en-US" sz="2600" dirty="0">
                <a:sym typeface="Wingdings" pitchFamily="2" charset="2"/>
              </a:rPr>
              <a:t> U</a:t>
            </a:r>
            <a:r>
              <a:rPr lang="en-US" sz="2600" dirty="0"/>
              <a:t>ntouchables</a:t>
            </a:r>
          </a:p>
        </p:txBody>
      </p:sp>
      <p:sp>
        <p:nvSpPr>
          <p:cNvPr id="59415" name="Text Box 23"/>
          <p:cNvSpPr txBox="1">
            <a:spLocks noChangeArrowheads="1"/>
          </p:cNvSpPr>
          <p:nvPr/>
        </p:nvSpPr>
        <p:spPr bwMode="auto">
          <a:xfrm>
            <a:off x="3736975" y="1981200"/>
            <a:ext cx="2130425" cy="3079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lIns="0" tIns="0" rIns="0" bIns="0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ct val="15000"/>
              </a:spcAft>
              <a:defRPr/>
            </a:pPr>
            <a:r>
              <a:rPr lang="en-US" sz="20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cs typeface="+mn-cs"/>
              </a:rPr>
              <a:t>Brahmins</a:t>
            </a:r>
          </a:p>
        </p:txBody>
      </p:sp>
      <p:sp>
        <p:nvSpPr>
          <p:cNvPr id="59417" name="Freeform 25"/>
          <p:cNvSpPr>
            <a:spLocks noChangeArrowheads="1"/>
          </p:cNvSpPr>
          <p:nvPr/>
        </p:nvSpPr>
        <p:spPr bwMode="auto">
          <a:xfrm>
            <a:off x="4819650" y="1152525"/>
            <a:ext cx="1047750" cy="1285875"/>
          </a:xfrm>
          <a:custGeom>
            <a:avLst/>
            <a:gdLst>
              <a:gd name="T0" fmla="*/ 2147483647 w 660"/>
              <a:gd name="T1" fmla="*/ 2147483647 h 810"/>
              <a:gd name="T2" fmla="*/ 2147483647 w 660"/>
              <a:gd name="T3" fmla="*/ 0 h 810"/>
              <a:gd name="T4" fmla="*/ 0 w 660"/>
              <a:gd name="T5" fmla="*/ 2147483647 h 810"/>
              <a:gd name="T6" fmla="*/ 2147483647 w 660"/>
              <a:gd name="T7" fmla="*/ 2147483647 h 810"/>
              <a:gd name="T8" fmla="*/ 2147483647 w 660"/>
              <a:gd name="T9" fmla="*/ 2147483647 h 810"/>
              <a:gd name="T10" fmla="*/ 2147483647 w 660"/>
              <a:gd name="T11" fmla="*/ 2147483647 h 81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60"/>
              <a:gd name="T19" fmla="*/ 0 h 810"/>
              <a:gd name="T20" fmla="*/ 660 w 660"/>
              <a:gd name="T21" fmla="*/ 810 h 81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60" h="810">
                <a:moveTo>
                  <a:pt x="660" y="762"/>
                </a:moveTo>
                <a:lnTo>
                  <a:pt x="24" y="0"/>
                </a:lnTo>
                <a:lnTo>
                  <a:pt x="0" y="6"/>
                </a:lnTo>
                <a:lnTo>
                  <a:pt x="588" y="810"/>
                </a:lnTo>
                <a:lnTo>
                  <a:pt x="642" y="774"/>
                </a:lnTo>
                <a:lnTo>
                  <a:pt x="660" y="762"/>
                </a:lnTo>
                <a:close/>
              </a:path>
            </a:pathLst>
          </a:custGeom>
          <a:solidFill>
            <a:srgbClr val="FF5D5D"/>
          </a:solidFill>
          <a:ln w="25400">
            <a:solidFill>
              <a:srgbClr val="000000"/>
            </a:solidFill>
            <a:round/>
            <a:headEnd/>
            <a:tailEnd/>
          </a:ln>
        </p:spPr>
        <p:txBody>
          <a:bodyPr wrap="none"/>
          <a:lstStyle/>
          <a:p>
            <a:endParaRPr lang="en-US">
              <a:latin typeface="High Tower Text" pitchFamily="18" charset="0"/>
            </a:endParaRPr>
          </a:p>
        </p:txBody>
      </p:sp>
      <p:pic>
        <p:nvPicPr>
          <p:cNvPr id="1640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447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04" name="Text Box 2"/>
          <p:cNvSpPr txBox="1">
            <a:spLocks noChangeArrowheads="1"/>
          </p:cNvSpPr>
          <p:nvPr/>
        </p:nvSpPr>
        <p:spPr bwMode="auto">
          <a:xfrm>
            <a:off x="6400800" y="1752600"/>
            <a:ext cx="25146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en-US" sz="4000" b="1">
                <a:latin typeface="High Tower Text" pitchFamily="18" charset="0"/>
              </a:rPr>
              <a:t>Social Hierarchy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10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59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9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10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10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10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10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10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10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10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1000"/>
                                        <p:tgtEl>
                                          <p:spTgt spid="59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59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 animBg="1"/>
      <p:bldP spid="59398" grpId="0" animBg="1"/>
      <p:bldP spid="59399" grpId="0" animBg="1"/>
      <p:bldP spid="59400" grpId="0" animBg="1"/>
      <p:bldP spid="59401" grpId="0" animBg="1"/>
      <p:bldP spid="59402" grpId="0" animBg="1"/>
      <p:bldP spid="59403" grpId="0" animBg="1"/>
      <p:bldP spid="59404" grpId="0" animBg="1"/>
      <p:bldP spid="59405" grpId="0" animBg="1"/>
      <p:bldP spid="59406" grpId="0" animBg="1"/>
      <p:bldP spid="59407" grpId="0"/>
      <p:bldP spid="59408" grpId="0"/>
      <p:bldP spid="59409" grpId="0"/>
      <p:bldP spid="59411" grpId="0" animBg="1"/>
      <p:bldP spid="59415" grpId="0"/>
      <p:bldP spid="594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Text Box 4"/>
          <p:cNvSpPr txBox="1">
            <a:spLocks noChangeArrowheads="1"/>
          </p:cNvSpPr>
          <p:nvPr/>
        </p:nvSpPr>
        <p:spPr bwMode="auto">
          <a:xfrm>
            <a:off x="1981200" y="2590800"/>
            <a:ext cx="25908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200">
                <a:latin typeface="High Tower Text" pitchFamily="18" charset="0"/>
              </a:rPr>
              <a:t> The mouth?</a:t>
            </a:r>
          </a:p>
          <a:p>
            <a:pPr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200">
                <a:latin typeface="High Tower Text" pitchFamily="18" charset="0"/>
              </a:rPr>
              <a:t> The arms?</a:t>
            </a:r>
          </a:p>
          <a:p>
            <a:pPr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200">
                <a:latin typeface="High Tower Text" pitchFamily="18" charset="0"/>
              </a:rPr>
              <a:t> The legs?</a:t>
            </a:r>
          </a:p>
          <a:p>
            <a:pPr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Char char="§"/>
            </a:pPr>
            <a:r>
              <a:rPr lang="en-US" sz="3200">
                <a:latin typeface="High Tower Text" pitchFamily="18" charset="0"/>
              </a:rPr>
              <a:t> The feet?</a:t>
            </a:r>
          </a:p>
        </p:txBody>
      </p:sp>
      <p:pic>
        <p:nvPicPr>
          <p:cNvPr id="17411" name="Picture 5" descr="Brahma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800" y="533400"/>
            <a:ext cx="2911475" cy="6096000"/>
          </a:xfrm>
          <a:prstGeom prst="rect">
            <a:avLst/>
          </a:prstGeom>
          <a:noFill/>
          <a:ln w="9525">
            <a:solidFill>
              <a:srgbClr val="CCC700"/>
            </a:solidFill>
            <a:miter lim="800000"/>
            <a:headEnd/>
            <a:tailEnd/>
          </a:ln>
        </p:spPr>
      </p:pic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1752600" y="1447800"/>
            <a:ext cx="3048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>
                <a:latin typeface="High Tower Text" pitchFamily="18" charset="0"/>
              </a:rPr>
              <a:t>WHO IS…</a:t>
            </a:r>
          </a:p>
        </p:txBody>
      </p:sp>
      <p:sp>
        <p:nvSpPr>
          <p:cNvPr id="61448" name="Rectangle 8"/>
          <p:cNvSpPr>
            <a:spLocks noChangeArrowheads="1"/>
          </p:cNvSpPr>
          <p:nvPr/>
        </p:nvSpPr>
        <p:spPr bwMode="auto">
          <a:xfrm>
            <a:off x="6934200" y="1752600"/>
            <a:ext cx="2209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C15D"/>
                </a:solidFill>
                <a:latin typeface="Comic Sans MS" pitchFamily="66" charset="0"/>
                <a:cs typeface="+mn-cs"/>
              </a:rPr>
              <a:t>Brahmins</a:t>
            </a:r>
            <a:endParaRPr lang="en-US" b="1" dirty="0">
              <a:solidFill>
                <a:schemeClr val="bg1"/>
              </a:solidFill>
              <a:latin typeface="Comic Sans MS" pitchFamily="66" charset="0"/>
              <a:cs typeface="+mn-cs"/>
            </a:endParaRPr>
          </a:p>
        </p:txBody>
      </p:sp>
      <p:sp>
        <p:nvSpPr>
          <p:cNvPr id="61449" name="Rectangle 9"/>
          <p:cNvSpPr>
            <a:spLocks noChangeArrowheads="1"/>
          </p:cNvSpPr>
          <p:nvPr/>
        </p:nvSpPr>
        <p:spPr bwMode="auto">
          <a:xfrm>
            <a:off x="5105400" y="2743200"/>
            <a:ext cx="1828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rgbClr val="FFC15D"/>
                </a:solidFill>
                <a:latin typeface="Comic Sans MS" pitchFamily="66" charset="0"/>
                <a:cs typeface="+mn-cs"/>
              </a:rPr>
              <a:t>Kshatriyas</a:t>
            </a:r>
            <a:endParaRPr lang="en-US" b="1" dirty="0">
              <a:solidFill>
                <a:schemeClr val="bg1"/>
              </a:solidFill>
              <a:latin typeface="Comic Sans MS" pitchFamily="66" charset="0"/>
              <a:cs typeface="+mn-cs"/>
            </a:endParaRPr>
          </a:p>
        </p:txBody>
      </p:sp>
      <p:sp>
        <p:nvSpPr>
          <p:cNvPr id="61450" name="Rectangle 10"/>
          <p:cNvSpPr>
            <a:spLocks noChangeArrowheads="1"/>
          </p:cNvSpPr>
          <p:nvPr/>
        </p:nvSpPr>
        <p:spPr bwMode="auto">
          <a:xfrm>
            <a:off x="7162800" y="42672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rgbClr val="FFC15D"/>
                </a:solidFill>
                <a:latin typeface="Comic Sans MS" pitchFamily="66" charset="0"/>
                <a:cs typeface="+mn-cs"/>
              </a:rPr>
              <a:t>Vaishyas</a:t>
            </a:r>
            <a:endParaRPr lang="en-US" b="1" dirty="0">
              <a:solidFill>
                <a:schemeClr val="bg1"/>
              </a:solidFill>
              <a:latin typeface="Comic Sans MS" pitchFamily="66" charset="0"/>
              <a:cs typeface="+mn-cs"/>
            </a:endParaRPr>
          </a:p>
        </p:txBody>
      </p:sp>
      <p:sp>
        <p:nvSpPr>
          <p:cNvPr id="61451" name="Rectangle 11"/>
          <p:cNvSpPr>
            <a:spLocks noChangeArrowheads="1"/>
          </p:cNvSpPr>
          <p:nvPr/>
        </p:nvSpPr>
        <p:spPr bwMode="auto">
          <a:xfrm>
            <a:off x="5715000" y="57912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solidFill>
                  <a:srgbClr val="FFC15D"/>
                </a:solidFill>
                <a:latin typeface="Comic Sans MS" pitchFamily="66" charset="0"/>
                <a:cs typeface="+mn-cs"/>
              </a:rPr>
              <a:t>Shudras</a:t>
            </a:r>
            <a:endParaRPr lang="en-US" b="1" dirty="0">
              <a:solidFill>
                <a:schemeClr val="bg1"/>
              </a:solidFill>
              <a:latin typeface="Comic Sans MS" pitchFamily="66" charset="0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743200" y="0"/>
            <a:ext cx="62484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latin typeface="+mj-lt"/>
                <a:cs typeface="+mn-cs"/>
              </a:rPr>
              <a:t>Varna </a:t>
            </a:r>
          </a:p>
        </p:txBody>
      </p:sp>
      <p:pic>
        <p:nvPicPr>
          <p:cNvPr id="174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447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61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614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1000"/>
                                        <p:tgtEl>
                                          <p:spTgt spid="614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1000"/>
                                        <p:tgtEl>
                                          <p:spTgt spid="614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8" grpId="0"/>
      <p:bldP spid="61449" grpId="0"/>
      <p:bldP spid="61450" grpId="0"/>
      <p:bldP spid="61451" grpId="0"/>
    </p:bldLst>
  </p:timing>
</p:sld>
</file>

<file path=ppt/theme/theme1.xml><?xml version="1.0" encoding="utf-8"?>
<a:theme xmlns:a="http://schemas.openxmlformats.org/drawingml/2006/main" name="Office Them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Custom 5">
      <a:majorFont>
        <a:latin typeface="Castellar"/>
        <a:ea typeface=""/>
        <a:cs typeface=""/>
      </a:majorFont>
      <a:minorFont>
        <a:latin typeface="High Tower Tex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1283</TotalTime>
  <Words>392</Words>
  <Application>Microsoft Office PowerPoint</Application>
  <PresentationFormat>On-screen Show (4:3)</PresentationFormat>
  <Paragraphs>86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Castellar</vt:lpstr>
      <vt:lpstr>High Tower Text</vt:lpstr>
      <vt:lpstr>Calibri</vt:lpstr>
      <vt:lpstr>Wingdings</vt:lpstr>
      <vt:lpstr>Comic Sans MS</vt:lpstr>
      <vt:lpstr>Office Theme</vt:lpstr>
      <vt:lpstr>The Caste System</vt:lpstr>
      <vt:lpstr>The Caste System</vt:lpstr>
      <vt:lpstr>The Caste System</vt:lpstr>
      <vt:lpstr>The Caste System</vt:lpstr>
      <vt:lpstr>The castes  upper class</vt:lpstr>
      <vt:lpstr>BRAHMAN</vt:lpstr>
      <vt:lpstr>KSHATRIYAS</vt:lpstr>
      <vt:lpstr>The castes  middle class</vt:lpstr>
      <vt:lpstr>VAISYAS</vt:lpstr>
      <vt:lpstr>The castes  lowest classes</vt:lpstr>
      <vt:lpstr>SUDRAS</vt:lpstr>
      <vt:lpstr> </vt:lpstr>
      <vt:lpstr> </vt:lpstr>
      <vt:lpstr>Slide 14</vt:lpstr>
      <vt:lpstr>Slide 15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Hindu Caste System</dc:title>
  <dc:creator>Valued Acer Customer</dc:creator>
  <cp:lastModifiedBy> </cp:lastModifiedBy>
  <cp:revision>26</cp:revision>
  <dcterms:created xsi:type="dcterms:W3CDTF">2008-12-04T02:42:24Z</dcterms:created>
  <dcterms:modified xsi:type="dcterms:W3CDTF">2010-11-04T15:54:41Z</dcterms:modified>
</cp:coreProperties>
</file>