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9" r:id="rId1"/>
  </p:sldMasterIdLst>
  <p:sldIdLst>
    <p:sldId id="256" r:id="rId2"/>
    <p:sldId id="265" r:id="rId3"/>
    <p:sldId id="257" r:id="rId4"/>
    <p:sldId id="258" r:id="rId5"/>
    <p:sldId id="259" r:id="rId6"/>
    <p:sldId id="260" r:id="rId7"/>
    <p:sldId id="261" r:id="rId8"/>
    <p:sldId id="262" r:id="rId9"/>
    <p:sldId id="266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51" autoAdjust="0"/>
    <p:restoredTop sz="94660"/>
  </p:normalViewPr>
  <p:slideViewPr>
    <p:cSldViewPr>
      <p:cViewPr varScale="1">
        <p:scale>
          <a:sx n="68" d="100"/>
          <a:sy n="68" d="100"/>
        </p:scale>
        <p:origin x="-15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DF94A8-9F40-4B2A-B5DA-AFD252CF14A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E20227-D354-40C6-AB33-FA751FC9921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601400-ACC6-4642-9472-A3782BB9D9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BE6F2D-B376-4653-9F60-F93EECB7897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A2590-7D02-4330-9E0F-642761BB4C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BF4186-0625-4EEE-BC58-855ED3BEDD2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E6DF52-BAE4-4F6B-A8B3-1DC4F75F15A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2F1086-A06A-417D-A748-5FFDC9E22E8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04A5369-EE30-4B53-8054-6F986768C38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845C13-FDD6-413A-B114-CB55F9814C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DD55D-57CD-4D76-AB91-D08B5A40A9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4BDB0AD8-69D4-4B77-9CB0-4ACEC38C0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0"/>
            <a:ext cx="7772400" cy="1736725"/>
          </a:xfrm>
        </p:spPr>
        <p:txBody>
          <a:bodyPr>
            <a:noAutofit/>
          </a:bodyPr>
          <a:lstStyle/>
          <a:p>
            <a:pPr algn="ctr"/>
            <a:r>
              <a:rPr lang="en-US" sz="11500" dirty="0">
                <a:solidFill>
                  <a:srgbClr val="FF0000"/>
                </a:solidFill>
              </a:rPr>
              <a:t>P</a:t>
            </a:r>
            <a:r>
              <a:rPr lang="en-US" sz="11500" dirty="0"/>
              <a:t>.</a:t>
            </a:r>
            <a:r>
              <a:rPr lang="en-US" sz="11500" dirty="0">
                <a:solidFill>
                  <a:srgbClr val="FF0000"/>
                </a:solidFill>
              </a:rPr>
              <a:t>E</a:t>
            </a:r>
            <a:r>
              <a:rPr lang="en-US" sz="11500" dirty="0"/>
              <a:t>.</a:t>
            </a:r>
            <a:r>
              <a:rPr lang="en-US" sz="11500" dirty="0">
                <a:solidFill>
                  <a:srgbClr val="FF0000"/>
                </a:solidFill>
              </a:rPr>
              <a:t>R</a:t>
            </a:r>
            <a:r>
              <a:rPr lang="en-US" sz="11500" dirty="0"/>
              <a:t>.</a:t>
            </a:r>
            <a:r>
              <a:rPr lang="en-US" sz="11500" dirty="0">
                <a:solidFill>
                  <a:srgbClr val="FF0000"/>
                </a:solidFill>
              </a:rPr>
              <a:t>S</a:t>
            </a:r>
            <a:r>
              <a:rPr lang="en-US" sz="11500" dirty="0"/>
              <a:t>.</a:t>
            </a:r>
            <a:r>
              <a:rPr lang="en-US" sz="11500" dirty="0">
                <a:solidFill>
                  <a:srgbClr val="FF0000"/>
                </a:solidFill>
              </a:rPr>
              <a:t>I</a:t>
            </a:r>
            <a:r>
              <a:rPr lang="en-US" sz="11500" dirty="0"/>
              <a:t>.</a:t>
            </a:r>
            <a:r>
              <a:rPr lang="en-US" sz="11500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5800" y="5105400"/>
            <a:ext cx="8077200" cy="1499616"/>
          </a:xfrm>
        </p:spPr>
        <p:txBody>
          <a:bodyPr>
            <a:normAutofit/>
          </a:bodyPr>
          <a:lstStyle/>
          <a:p>
            <a:r>
              <a:rPr lang="en-US" sz="3600" dirty="0"/>
              <a:t>This is a guide to help you obtain </a:t>
            </a:r>
            <a:r>
              <a:rPr lang="en-US" sz="3600" dirty="0" smtClean="0"/>
              <a:t>better analysis of historical texts and concepts.</a:t>
            </a:r>
            <a:endParaRPr lang="en-US" sz="3600" dirty="0"/>
          </a:p>
        </p:txBody>
      </p:sp>
      <p:pic>
        <p:nvPicPr>
          <p:cNvPr id="2057" name="Picture 9" descr="http://shadowofthelion.com/wp-content/uploads/2014/03/ancient-king-persia-111411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9144000" cy="3581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P.E.R.S.I.A</a:t>
            </a:r>
            <a:r>
              <a:rPr lang="en-US" dirty="0"/>
              <a:t> </a:t>
            </a:r>
            <a:r>
              <a:rPr lang="en-US" dirty="0" smtClean="0"/>
              <a:t> is </a:t>
            </a:r>
            <a:r>
              <a:rPr lang="en-US" dirty="0"/>
              <a:t>an Acronym</a:t>
            </a:r>
          </a:p>
        </p:txBody>
      </p:sp>
      <p:sp>
        <p:nvSpPr>
          <p:cNvPr id="2765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600200"/>
            <a:ext cx="8229600" cy="1066799"/>
          </a:xfrm>
        </p:spPr>
        <p:txBody>
          <a:bodyPr>
            <a:normAutofit lnSpcReduction="10000"/>
          </a:bodyPr>
          <a:lstStyle/>
          <a:p>
            <a:pPr algn="ctr">
              <a:buFont typeface="Arial" charset="0"/>
              <a:buNone/>
            </a:pPr>
            <a:r>
              <a:rPr lang="en-US" dirty="0"/>
              <a:t>Meaning each letter of the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word </a:t>
            </a:r>
            <a:r>
              <a:rPr lang="en-US" dirty="0"/>
              <a:t>stands for something else.</a:t>
            </a:r>
          </a:p>
        </p:txBody>
      </p:sp>
      <p:pic>
        <p:nvPicPr>
          <p:cNvPr id="27657" name="Picture 9" descr="http://us.cdn4.123rf.com/168nwm/bbbar/bbbar1112/bbbar111200191/11690882-team-acronym-together-everyone-achieves-more--teamwork-motivation-concept-of-chalk-handwriting-on-a-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743200"/>
            <a:ext cx="2590800" cy="3886200"/>
          </a:xfrm>
          <a:prstGeom prst="rect">
            <a:avLst/>
          </a:prstGeom>
          <a:noFill/>
        </p:spPr>
      </p:pic>
      <p:pic>
        <p:nvPicPr>
          <p:cNvPr id="27659" name="Picture 11" descr="http://www.aprilsmith.org/uploads/6/8/3/4/6834889/8051799_ori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62400" y="2895600"/>
            <a:ext cx="4991100" cy="3743325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648200" y="2895600"/>
            <a:ext cx="396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Causes of World War I</a:t>
            </a:r>
            <a:endParaRPr lang="en-US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P</a:t>
            </a:r>
            <a:r>
              <a:rPr lang="en-US" dirty="0"/>
              <a:t> stands for…</a:t>
            </a:r>
          </a:p>
        </p:txBody>
      </p:sp>
      <p:sp>
        <p:nvSpPr>
          <p:cNvPr id="307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228600" y="1524000"/>
            <a:ext cx="8540750" cy="1447800"/>
          </a:xfrm>
        </p:spPr>
        <p:txBody>
          <a:bodyPr>
            <a:normAutofit fontScale="92500" lnSpcReduction="20000"/>
          </a:bodyPr>
          <a:lstStyle/>
          <a:p>
            <a:pPr algn="ctr">
              <a:buFont typeface="Arial" charset="0"/>
              <a:buNone/>
            </a:pPr>
            <a:r>
              <a:rPr lang="en-US" sz="7700" b="1" dirty="0" smtClean="0"/>
              <a:t>Political </a:t>
            </a:r>
            <a:endParaRPr lang="en-US" sz="7700" b="1" dirty="0"/>
          </a:p>
          <a:p>
            <a:pPr algn="ctr">
              <a:buFont typeface="Arial" charset="0"/>
              <a:buNone/>
            </a:pPr>
            <a:r>
              <a:rPr lang="en-US" i="1" dirty="0"/>
              <a:t>meaning </a:t>
            </a:r>
            <a:r>
              <a:rPr lang="en-US" i="1" dirty="0" smtClean="0"/>
              <a:t>anything to do with government</a:t>
            </a:r>
            <a:endParaRPr lang="en-US" i="1" dirty="0"/>
          </a:p>
        </p:txBody>
      </p:sp>
      <p:sp>
        <p:nvSpPr>
          <p:cNvPr id="8" name="TextBox 7"/>
          <p:cNvSpPr txBox="1"/>
          <p:nvPr/>
        </p:nvSpPr>
        <p:spPr>
          <a:xfrm>
            <a:off x="838200" y="3276600"/>
            <a:ext cx="13273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Military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7620000" y="5943600"/>
            <a:ext cx="1295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Laws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895600" y="5715000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Types of Government</a:t>
            </a:r>
            <a:endParaRPr lang="en-US" sz="2800" dirty="0"/>
          </a:p>
        </p:txBody>
      </p:sp>
      <p:pic>
        <p:nvPicPr>
          <p:cNvPr id="3082" name="Picture 10" descr="http://www.archives.gov/exhibits/featured_documents/magna_carta/images/after-restoration-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43800" y="3505200"/>
            <a:ext cx="1371600" cy="2542636"/>
          </a:xfrm>
          <a:prstGeom prst="rect">
            <a:avLst/>
          </a:prstGeom>
          <a:noFill/>
        </p:spPr>
      </p:pic>
      <p:pic>
        <p:nvPicPr>
          <p:cNvPr id="3084" name="Picture 12" descr="http://amarketplaceofideas.com/wp-content/uploads/2009/01/spectrum-of-types-govern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95600" y="3200400"/>
            <a:ext cx="3771900" cy="2476501"/>
          </a:xfrm>
          <a:prstGeom prst="rect">
            <a:avLst/>
          </a:prstGeom>
          <a:noFill/>
        </p:spPr>
      </p:pic>
      <p:pic>
        <p:nvPicPr>
          <p:cNvPr id="3086" name="Picture 14" descr="https://familysearch.org/learn/wiki/en/images/2/2f/British_Military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8600" y="3810000"/>
            <a:ext cx="2410479" cy="2819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E</a:t>
            </a:r>
            <a:r>
              <a:rPr lang="en-US" dirty="0"/>
              <a:t> stands for… </a:t>
            </a:r>
          </a:p>
        </p:txBody>
      </p:sp>
      <p:sp>
        <p:nvSpPr>
          <p:cNvPr id="20483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371600"/>
            <a:ext cx="8229600" cy="1349009"/>
          </a:xfrm>
        </p:spPr>
        <p:txBody>
          <a:bodyPr>
            <a:normAutofit/>
          </a:bodyPr>
          <a:lstStyle/>
          <a:p>
            <a:pPr algn="ctr">
              <a:buFont typeface="Arial" charset="0"/>
              <a:buNone/>
            </a:pPr>
            <a:r>
              <a:rPr lang="en-US" sz="4400" b="1" dirty="0" smtClean="0"/>
              <a:t>Economics</a:t>
            </a:r>
            <a:r>
              <a:rPr lang="en-US" b="1" dirty="0" smtClean="0"/>
              <a:t> </a:t>
            </a:r>
            <a:endParaRPr lang="en-US" i="1" dirty="0"/>
          </a:p>
          <a:p>
            <a:pPr algn="ctr">
              <a:buFont typeface="Arial" charset="0"/>
              <a:buNone/>
            </a:pPr>
            <a:r>
              <a:rPr lang="en-US" i="1" dirty="0"/>
              <a:t>meaning </a:t>
            </a:r>
            <a:r>
              <a:rPr lang="en-US" i="1" dirty="0" smtClean="0"/>
              <a:t>anything to do with trade</a:t>
            </a:r>
            <a:endParaRPr lang="en-US" i="1" dirty="0"/>
          </a:p>
        </p:txBody>
      </p:sp>
      <p:pic>
        <p:nvPicPr>
          <p:cNvPr id="20494" name="Picture 14" descr="http://b68389.medialib.glogster.com/media/e48dcdf3e32e4432a969fd6d2602956f8d05ce2959edc68b38deacdefafc7d39/trade-routes-of-ancient-rom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3429000"/>
            <a:ext cx="4381500" cy="3188758"/>
          </a:xfrm>
          <a:prstGeom prst="rect">
            <a:avLst/>
          </a:prstGeom>
          <a:noFill/>
        </p:spPr>
      </p:pic>
      <p:pic>
        <p:nvPicPr>
          <p:cNvPr id="20496" name="Picture 16" descr="http://c3e308.medialib.glogster.com/media/ae/aea2d5c62706b85007ac49bbb4adbd5793082cefa223ea66b4258ce1ea3b93bb/triangle-trade-pn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743200"/>
            <a:ext cx="4163961" cy="29337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R</a:t>
            </a:r>
            <a:r>
              <a:rPr lang="en-US" dirty="0"/>
              <a:t> stands for…</a:t>
            </a:r>
          </a:p>
        </p:txBody>
      </p:sp>
      <p:sp>
        <p:nvSpPr>
          <p:cNvPr id="21507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447800"/>
            <a:ext cx="8229600" cy="1828800"/>
          </a:xfrm>
        </p:spPr>
        <p:txBody>
          <a:bodyPr>
            <a:normAutofit/>
          </a:bodyPr>
          <a:lstStyle/>
          <a:p>
            <a:pPr algn="ctr">
              <a:buFont typeface="Arial" charset="0"/>
              <a:buNone/>
            </a:pPr>
            <a:r>
              <a:rPr lang="en-US" sz="4400" b="1" dirty="0" smtClean="0"/>
              <a:t>Religion</a:t>
            </a:r>
            <a:endParaRPr lang="en-US" sz="4400" b="1" dirty="0"/>
          </a:p>
          <a:p>
            <a:pPr algn="ctr">
              <a:buFont typeface="Arial" charset="0"/>
              <a:buNone/>
            </a:pPr>
            <a:r>
              <a:rPr lang="en-US" dirty="0"/>
              <a:t>meaning a strong spiritual belief or faith followed within </a:t>
            </a:r>
            <a:r>
              <a:rPr lang="en-US" dirty="0" smtClean="0"/>
              <a:t>a country/nation/state</a:t>
            </a:r>
            <a:endParaRPr lang="en-US" b="1" dirty="0"/>
          </a:p>
        </p:txBody>
      </p:sp>
      <p:pic>
        <p:nvPicPr>
          <p:cNvPr id="21511" name="Picture 7" descr="j03009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48400" y="3581400"/>
            <a:ext cx="1798638" cy="1706563"/>
          </a:xfrm>
          <a:prstGeom prst="rect">
            <a:avLst/>
          </a:prstGeom>
          <a:noFill/>
        </p:spPr>
      </p:pic>
      <p:pic>
        <p:nvPicPr>
          <p:cNvPr id="21514" name="Picture 10" descr="http://bhaktivedantacollege.com/wp-content/uploads/2013/10/depositphotos_5323634-Five-Major-World-Religions-on-Arrow-Sign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429000"/>
            <a:ext cx="3109803" cy="3133725"/>
          </a:xfrm>
          <a:prstGeom prst="rect">
            <a:avLst/>
          </a:prstGeom>
          <a:noFill/>
        </p:spPr>
      </p:pic>
      <p:pic>
        <p:nvPicPr>
          <p:cNvPr id="21516" name="Picture 12" descr="http://shintoreligion.wikispaces.com/file/view/Shinto_copy.jpg/156384615/411x614/Shinto_cop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3352800"/>
            <a:ext cx="1344649" cy="2009304"/>
          </a:xfrm>
          <a:prstGeom prst="rect">
            <a:avLst/>
          </a:prstGeom>
          <a:noFill/>
        </p:spPr>
      </p:pic>
      <p:pic>
        <p:nvPicPr>
          <p:cNvPr id="21518" name="Picture 14" descr="http://khanlearning.weebly.com/uploads/1/3/8/8/13884014/8227267_orig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5410200"/>
            <a:ext cx="5667375" cy="12192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S</a:t>
            </a:r>
            <a:r>
              <a:rPr lang="en-US" dirty="0"/>
              <a:t> stands for… </a:t>
            </a:r>
          </a:p>
        </p:txBody>
      </p:sp>
      <p:sp>
        <p:nvSpPr>
          <p:cNvPr id="22531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457200" y="1447801"/>
            <a:ext cx="8229600" cy="1676400"/>
          </a:xfrm>
        </p:spPr>
        <p:txBody>
          <a:bodyPr>
            <a:normAutofit lnSpcReduction="10000"/>
          </a:bodyPr>
          <a:lstStyle/>
          <a:p>
            <a:pPr algn="ctr">
              <a:buFont typeface="Arial" charset="0"/>
              <a:buNone/>
            </a:pPr>
            <a:r>
              <a:rPr lang="en-US" sz="4800" b="1" dirty="0" smtClean="0"/>
              <a:t>Social</a:t>
            </a:r>
            <a:endParaRPr lang="en-US" sz="4800" b="1" dirty="0"/>
          </a:p>
          <a:p>
            <a:pPr algn="ctr">
              <a:buFont typeface="Arial" charset="0"/>
              <a:buNone/>
            </a:pPr>
            <a:r>
              <a:rPr lang="en-US" i="1" dirty="0" smtClean="0"/>
              <a:t>Anything to do with people, society, </a:t>
            </a:r>
            <a:br>
              <a:rPr lang="en-US" i="1" dirty="0" smtClean="0"/>
            </a:br>
            <a:r>
              <a:rPr lang="en-US" i="1" dirty="0" smtClean="0"/>
              <a:t>culture, social class</a:t>
            </a:r>
            <a:endParaRPr lang="en-US" i="1" dirty="0"/>
          </a:p>
        </p:txBody>
      </p:sp>
      <p:pic>
        <p:nvPicPr>
          <p:cNvPr id="22541" name="Picture 1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200401"/>
            <a:ext cx="91440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I </a:t>
            </a:r>
            <a:r>
              <a:rPr lang="en-US" dirty="0"/>
              <a:t>stands for…</a:t>
            </a:r>
          </a:p>
        </p:txBody>
      </p:sp>
      <p:sp>
        <p:nvSpPr>
          <p:cNvPr id="23555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3400" y="1447801"/>
            <a:ext cx="8229600" cy="1600200"/>
          </a:xfrm>
        </p:spPr>
        <p:txBody>
          <a:bodyPr>
            <a:normAutofit lnSpcReduction="10000"/>
          </a:bodyPr>
          <a:lstStyle/>
          <a:p>
            <a:pPr algn="ctr">
              <a:buFont typeface="Arial" charset="0"/>
              <a:buNone/>
            </a:pPr>
            <a:r>
              <a:rPr lang="en-US" sz="4000" b="1" dirty="0" smtClean="0"/>
              <a:t>Intellectual</a:t>
            </a:r>
            <a:endParaRPr lang="en-US" sz="4000" b="1" dirty="0"/>
          </a:p>
          <a:p>
            <a:pPr algn="ctr">
              <a:buFont typeface="Arial" charset="0"/>
              <a:buNone/>
            </a:pPr>
            <a:r>
              <a:rPr lang="en-US" i="1" dirty="0" smtClean="0"/>
              <a:t>Anything to do with education, the arts, </a:t>
            </a:r>
            <a:br>
              <a:rPr lang="en-US" i="1" dirty="0" smtClean="0"/>
            </a:br>
            <a:r>
              <a:rPr lang="en-US" i="1" dirty="0" smtClean="0"/>
              <a:t>science, and technology.</a:t>
            </a:r>
            <a:endParaRPr lang="en-US" i="1" dirty="0"/>
          </a:p>
        </p:txBody>
      </p:sp>
      <p:pic>
        <p:nvPicPr>
          <p:cNvPr id="23562" name="Picture 10" descr="http://classes.design.ucla.edu/Spring07/9-1/uploaded_images/0789207133-78922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971800"/>
            <a:ext cx="2828925" cy="3743325"/>
          </a:xfrm>
          <a:prstGeom prst="rect">
            <a:avLst/>
          </a:prstGeom>
          <a:noFill/>
        </p:spPr>
      </p:pic>
      <p:pic>
        <p:nvPicPr>
          <p:cNvPr id="23564" name="Picture 12" descr="http://www.orbisglobal.com/wp-content/uploads/2011/08/learning_art_scienc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81400" y="2971800"/>
            <a:ext cx="5257800" cy="37067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</a:t>
            </a:r>
            <a:r>
              <a:rPr lang="en-US" dirty="0"/>
              <a:t> stands for…</a:t>
            </a:r>
          </a:p>
        </p:txBody>
      </p:sp>
      <p:sp>
        <p:nvSpPr>
          <p:cNvPr id="24579" name="Rectangle 3"/>
          <p:cNvSpPr>
            <a:spLocks noGrp="1" noRot="1" noChangeArrowheads="1"/>
          </p:cNvSpPr>
          <p:nvPr>
            <p:ph idx="1"/>
          </p:nvPr>
        </p:nvSpPr>
        <p:spPr>
          <a:xfrm>
            <a:off x="533400" y="1447801"/>
            <a:ext cx="8229600" cy="1600200"/>
          </a:xfrm>
        </p:spPr>
        <p:txBody>
          <a:bodyPr>
            <a:normAutofit fontScale="92500" lnSpcReduction="10000"/>
          </a:bodyPr>
          <a:lstStyle/>
          <a:p>
            <a:pPr algn="ctr">
              <a:buFont typeface="Arial" charset="0"/>
              <a:buNone/>
            </a:pPr>
            <a:r>
              <a:rPr lang="en-US" sz="4400" b="1" dirty="0" smtClean="0"/>
              <a:t>Area</a:t>
            </a:r>
            <a:endParaRPr lang="en-US" sz="4400" b="1" dirty="0"/>
          </a:p>
          <a:p>
            <a:pPr>
              <a:buFont typeface="Arial" charset="0"/>
              <a:buNone/>
            </a:pPr>
            <a:r>
              <a:rPr lang="en-US" dirty="0"/>
              <a:t>Meaning the geographic location of a particular </a:t>
            </a:r>
            <a:r>
              <a:rPr lang="en-US" dirty="0" smtClean="0"/>
              <a:t>country and the effects geography has on it.</a:t>
            </a:r>
            <a:endParaRPr lang="en-US" dirty="0"/>
          </a:p>
        </p:txBody>
      </p:sp>
      <p:pic>
        <p:nvPicPr>
          <p:cNvPr id="24584" name="Picture 8" descr="http://upload.wikimedia.org/wikipedia/en/f/fc/Ggas_human_so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200400"/>
            <a:ext cx="2362200" cy="3456878"/>
          </a:xfrm>
          <a:prstGeom prst="rect">
            <a:avLst/>
          </a:prstGeom>
          <a:noFill/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3124200"/>
            <a:ext cx="5410200" cy="3533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33800" y="1775191"/>
            <a:ext cx="4953000" cy="4625609"/>
          </a:xfrm>
        </p:spPr>
        <p:txBody>
          <a:bodyPr/>
          <a:lstStyle/>
          <a:p>
            <a:pPr algn="ctr">
              <a:buNone/>
            </a:pPr>
            <a:r>
              <a:rPr lang="en-US" dirty="0" smtClean="0"/>
              <a:t>Complete the </a:t>
            </a:r>
            <a:r>
              <a:rPr lang="en-US" b="1" dirty="0" smtClean="0">
                <a:solidFill>
                  <a:srgbClr val="FF0000"/>
                </a:solidFill>
              </a:rPr>
              <a:t>PERSIA</a:t>
            </a:r>
            <a:r>
              <a:rPr lang="en-US" dirty="0" smtClean="0"/>
              <a:t> worksheet assigning a category to each passage.</a:t>
            </a:r>
            <a:endParaRPr lang="en-US" dirty="0"/>
          </a:p>
        </p:txBody>
      </p:sp>
      <p:pic>
        <p:nvPicPr>
          <p:cNvPr id="51202" name="Picture 2" descr="http://sd.keepcalm-o-matic.co.uk/i/keep-calm-its-activity-time-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05000"/>
            <a:ext cx="3810000" cy="44431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323</TotalTime>
  <Words>134</Words>
  <Application>Microsoft Office PowerPoint</Application>
  <PresentationFormat>On-screen Show (4:3)</PresentationFormat>
  <Paragraphs>28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Tahoma</vt:lpstr>
      <vt:lpstr>Times New Roman</vt:lpstr>
      <vt:lpstr>Wingdings</vt:lpstr>
      <vt:lpstr>Module</vt:lpstr>
      <vt:lpstr>P.E.R.S.I.A</vt:lpstr>
      <vt:lpstr>P.E.R.S.I.A  is an Acronym</vt:lpstr>
      <vt:lpstr>P stands for…</vt:lpstr>
      <vt:lpstr>E stands for… </vt:lpstr>
      <vt:lpstr>R stands for…</vt:lpstr>
      <vt:lpstr>S stands for… </vt:lpstr>
      <vt:lpstr>I stands for…</vt:lpstr>
      <vt:lpstr>A stands for…</vt:lpstr>
      <vt:lpstr>Activity</vt:lpstr>
    </vt:vector>
  </TitlesOfParts>
  <Company>Indiana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P.E.R.S.I.A</dc:title>
  <dc:creator>Sara Miraldi</dc:creator>
  <cp:lastModifiedBy>Alex Ott</cp:lastModifiedBy>
  <cp:revision>29</cp:revision>
  <dcterms:created xsi:type="dcterms:W3CDTF">2009-09-01T17:34:32Z</dcterms:created>
  <dcterms:modified xsi:type="dcterms:W3CDTF">2015-01-25T01:43:48Z</dcterms:modified>
</cp:coreProperties>
</file>