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19"/>
  </p:notesMasterIdLst>
  <p:sldIdLst>
    <p:sldId id="256" r:id="rId2"/>
    <p:sldId id="288" r:id="rId3"/>
    <p:sldId id="281" r:id="rId4"/>
    <p:sldId id="257" r:id="rId5"/>
    <p:sldId id="282" r:id="rId6"/>
    <p:sldId id="285" r:id="rId7"/>
    <p:sldId id="286" r:id="rId8"/>
    <p:sldId id="283" r:id="rId9"/>
    <p:sldId id="260" r:id="rId10"/>
    <p:sldId id="262" r:id="rId11"/>
    <p:sldId id="264" r:id="rId12"/>
    <p:sldId id="265" r:id="rId13"/>
    <p:sldId id="266" r:id="rId14"/>
    <p:sldId id="277" r:id="rId15"/>
    <p:sldId id="269" r:id="rId16"/>
    <p:sldId id="287" r:id="rId17"/>
    <p:sldId id="289" r:id="rId18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12" autoAdjust="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75540-7BF1-4082-89B7-34BAB0DE362E}" type="datetimeFigureOut">
              <a:rPr lang="en-US" smtClean="0"/>
              <a:pPr/>
              <a:t>4/19/2011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91305-C86E-4106-BFCD-EE91F96763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91305-C86E-4106-BFCD-EE91F96763A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ltGray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FFAB925-3CEF-4E4D-9D1B-08CD4A8F41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86B1F-9CB6-4EA4-894A-92050E1392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A29C7-CD8D-446B-995F-2272A72A6F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57400"/>
            <a:ext cx="38862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862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34D3C7-F864-4D69-AC6F-EFDCBCD773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FD579-F7BE-43E1-BD51-B9CF44F93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89758-5790-4FC1-AE1B-7DACEA42E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E35F63-6D13-4C4E-B5EF-45E3946A9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A4EF4-F7A6-4861-A9A3-5685234D4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713C6B-5F89-40B3-930A-96618E3487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7AB935-B235-45ED-B991-81D79BF957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8200"/>
            <a:ext cx="2057400" cy="5287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8200"/>
            <a:ext cx="6019800" cy="5287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2F59A-9140-4FB7-823C-AAED61A8AF6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A5A8D5C-DD47-47A5-ADEE-5777EB88C96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61ACD8B-F985-4708-8838-27968CE9D82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ltGray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38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057400"/>
            <a:ext cx="792480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A3EDF3AF-507B-440D-85EC-74D80DF223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p:transition>
    <p:random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Alex\Desktop\Victorian%20Britain%20-%20BETA%202010-11\Queen%20Victoria.wmv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Alex\Desktop\Jack%20the%20Ripper.wmv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533400"/>
            <a:ext cx="8382000" cy="1371600"/>
          </a:xfrm>
        </p:spPr>
        <p:txBody>
          <a:bodyPr/>
          <a:lstStyle/>
          <a:p>
            <a:r>
              <a:rPr lang="en-US" sz="6600" dirty="0">
                <a:latin typeface="Algerian" pitchFamily="82" charset="0"/>
              </a:rPr>
              <a:t>The Victorian </a:t>
            </a:r>
            <a:r>
              <a:rPr lang="en-US" sz="6600" dirty="0" smtClean="0">
                <a:latin typeface="Algerian" pitchFamily="82" charset="0"/>
              </a:rPr>
              <a:t>Age</a:t>
            </a:r>
            <a:endParaRPr lang="en-US" sz="6600" dirty="0">
              <a:latin typeface="Algerian" pitchFamily="82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600200"/>
            <a:ext cx="6400800" cy="533400"/>
          </a:xfrm>
        </p:spPr>
        <p:txBody>
          <a:bodyPr/>
          <a:lstStyle/>
          <a:p>
            <a:r>
              <a:rPr lang="en-US" b="1" dirty="0"/>
              <a:t>1830-1901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133600"/>
            <a:ext cx="7543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AIM: </a:t>
            </a:r>
            <a:r>
              <a:rPr 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effect did Britain have on the world during the Age of Victoria</a:t>
            </a:r>
            <a:r>
              <a:rPr lang="en-US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505200"/>
            <a:ext cx="5356489" cy="304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5791200" y="3352800"/>
            <a:ext cx="3352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rgbClr val="FFFF00"/>
                </a:solidFill>
              </a:rPr>
              <a:t>Do </a:t>
            </a:r>
            <a:r>
              <a:rPr lang="en-US" sz="2400" dirty="0" smtClean="0">
                <a:solidFill>
                  <a:srgbClr val="FFFF00"/>
                </a:solidFill>
              </a:rPr>
              <a:t>Now:</a:t>
            </a:r>
          </a:p>
          <a:p>
            <a:pPr lvl="0"/>
            <a:r>
              <a:rPr lang="en-US" sz="2400" dirty="0" smtClean="0">
                <a:solidFill>
                  <a:srgbClr val="FFFF00"/>
                </a:solidFill>
              </a:rPr>
              <a:t>Put them in order: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 Age of Exploration</a:t>
            </a:r>
          </a:p>
          <a:p>
            <a:pPr lvl="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 Industrial Revolution</a:t>
            </a:r>
          </a:p>
          <a:p>
            <a:pPr lvl="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 Neolithic Revolution</a:t>
            </a:r>
          </a:p>
          <a:p>
            <a:pPr lvl="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 Age of Enlightenment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 Roman Empire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 Middle Ages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FFFF"/>
                </a:solidFill>
              </a:rPr>
              <a:t> French Revolution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Queen Victori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914400" y="1524000"/>
            <a:ext cx="7992533" cy="4495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52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Queen Victoria  (r. 1837-1901)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8580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 smtClean="0"/>
              <a:t>Her Majesty Victoria, by the Grace of God, of the United Kingdom of Great Britain and Ireland Queen, Defender of the Faith, Empress of India</a:t>
            </a:r>
            <a:endParaRPr 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447800"/>
            <a:ext cx="2826505" cy="39885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581400" y="1447800"/>
            <a:ext cx="5562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 dirty="0" smtClean="0"/>
              <a:t> </a:t>
            </a:r>
            <a:r>
              <a:rPr lang="en-US" sz="2000" dirty="0" smtClean="0"/>
              <a:t>Reigned for 63ys 7 </a:t>
            </a:r>
            <a:r>
              <a:rPr lang="en-US" sz="2000" dirty="0" err="1" smtClean="0"/>
              <a:t>mos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smtClean="0"/>
              <a:t>Empire was at the greatest extent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smtClean="0"/>
              <a:t>Industrial Revolution at height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smtClean="0"/>
              <a:t>Imperialism at height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smtClean="0"/>
              <a:t>Married Prince Albert has 9 children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2000" dirty="0" smtClean="0"/>
              <a:t>Albert dies in 1861 (mourns for rest of her life)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en-US" sz="6000" dirty="0">
                <a:solidFill>
                  <a:srgbClr val="C00000"/>
                </a:solidFill>
                <a:latin typeface="Curlz MT" pitchFamily="82" charset="0"/>
              </a:rPr>
              <a:t>A Time of Change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5334000"/>
            <a:ext cx="9144000" cy="1524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Shift </a:t>
            </a:r>
            <a:r>
              <a:rPr lang="en-US" sz="2800" b="1" dirty="0">
                <a:solidFill>
                  <a:srgbClr val="FFFF00"/>
                </a:solidFill>
              </a:rPr>
              <a:t>from ownership of land to modern urban </a:t>
            </a:r>
            <a:r>
              <a:rPr lang="en-US" sz="2800" b="1" dirty="0" smtClean="0">
                <a:solidFill>
                  <a:srgbClr val="FFFF00"/>
                </a:solidFill>
              </a:rPr>
              <a:t>economy </a:t>
            </a:r>
          </a:p>
          <a:p>
            <a:pPr>
              <a:lnSpc>
                <a:spcPct val="80000"/>
              </a:lnSpc>
            </a:pPr>
            <a:r>
              <a:rPr lang="en-US" dirty="0" smtClean="0"/>
              <a:t>Impact of industrialism &amp; an increase </a:t>
            </a:r>
            <a:r>
              <a:rPr lang="en-US" dirty="0"/>
              <a:t>in </a:t>
            </a:r>
            <a:r>
              <a:rPr lang="en-US" dirty="0" smtClean="0"/>
              <a:t>wealth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World’s foremost imperial </a:t>
            </a:r>
            <a:r>
              <a:rPr lang="en-US" dirty="0" smtClean="0"/>
              <a:t>power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762000"/>
            <a:ext cx="8915400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1" hangingPunct="1">
              <a:lnSpc>
                <a:spcPct val="80000"/>
              </a:lnSpc>
              <a:spcBef>
                <a:spcPct val="20000"/>
              </a:spcBef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London</a:t>
            </a:r>
            <a:r>
              <a:rPr lang="en-US" sz="3200" b="1" kern="0" dirty="0">
                <a:solidFill>
                  <a:srgbClr val="FFFFFF"/>
                </a:solidFill>
                <a:latin typeface="Garamond"/>
              </a:rPr>
              <a:t> becomes 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most important city in Europe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6400" y="12192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From a city of 2 million to 6 million people</a:t>
            </a:r>
            <a:endParaRPr 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914400"/>
            <a:ext cx="2627858" cy="4267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990600" y="1066800"/>
            <a:ext cx="533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“The sun never sets on the </a:t>
            </a:r>
            <a:b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</a:br>
            <a:r>
              <a:rPr kumimoji="0" lang="en-US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aramond"/>
                <a:ea typeface="+mj-ea"/>
                <a:cs typeface="+mj-cs"/>
              </a:rPr>
              <a:t>British Empire.”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5181600"/>
            <a:ext cx="800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kern="0" dirty="0">
                <a:solidFill>
                  <a:srgbClr val="FFFFFF"/>
                </a:solidFill>
                <a:latin typeface="Garamond"/>
                <a:ea typeface="+mj-ea"/>
                <a:cs typeface="+mj-cs"/>
              </a:rPr>
              <a:t>England was a imperial nation gaining </a:t>
            </a:r>
            <a:r>
              <a:rPr lang="en-US" sz="3600" b="1" kern="0" dirty="0" smtClean="0">
                <a:solidFill>
                  <a:srgbClr val="FFFFFF"/>
                </a:solidFill>
                <a:latin typeface="Garamond"/>
                <a:ea typeface="+mj-ea"/>
                <a:cs typeface="+mj-cs"/>
              </a:rPr>
              <a:t>control </a:t>
            </a:r>
            <a:r>
              <a:rPr lang="en-US" sz="3600" b="1" kern="0" dirty="0">
                <a:solidFill>
                  <a:srgbClr val="FFFFFF"/>
                </a:solidFill>
                <a:latin typeface="Garamond"/>
                <a:ea typeface="+mj-ea"/>
                <a:cs typeface="+mj-cs"/>
              </a:rPr>
              <a:t>of countries around the world. 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1219200" y="3505200"/>
            <a:ext cx="5410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During Victoria’s reign, 25% of the world’s </a:t>
            </a:r>
            <a:r>
              <a:rPr lang="en-US" sz="2000" dirty="0" smtClean="0">
                <a:solidFill>
                  <a:srgbClr val="FFFFFF"/>
                </a:solidFill>
              </a:rPr>
              <a:t>population</a:t>
            </a:r>
            <a:r>
              <a:rPr lang="en-US" sz="2000" dirty="0">
                <a:solidFill>
                  <a:srgbClr val="FFFFFF"/>
                </a:solidFill>
              </a:rPr>
              <a:t>, was part of the British Empire</a:t>
            </a:r>
            <a:endParaRPr lang="en-US" sz="2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itishv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" y="0"/>
            <a:ext cx="914399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762000"/>
            <a:ext cx="6553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u="sng" dirty="0" smtClean="0"/>
              <a:t>Imperialism</a:t>
            </a:r>
            <a:r>
              <a:rPr lang="en-US" sz="3200" dirty="0" smtClean="0"/>
              <a:t>:  policy of extending a nation’s authority be acquiring territory or by dominating their politics and economy.</a:t>
            </a: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371599"/>
            <a:ext cx="3200400" cy="4680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Imperialism World in Han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2288976"/>
            <a:ext cx="3810000" cy="456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Early Victorian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 (1830-1848)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371600"/>
            <a:ext cx="4038600" cy="45339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In 1830, the Liverpool and Manchester Railway opened, the first public railway line in the world</a:t>
            </a:r>
            <a:r>
              <a:rPr lang="en-US" sz="2800" dirty="0" smtClean="0"/>
              <a:t>.</a:t>
            </a:r>
            <a:br>
              <a:rPr lang="en-US" sz="2800" dirty="0" smtClean="0"/>
            </a:b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By 1850, railway lines connected England’s major </a:t>
            </a:r>
            <a:r>
              <a:rPr lang="en-US" sz="2800" dirty="0" smtClean="0"/>
              <a:t>cities.</a:t>
            </a:r>
            <a:br>
              <a:rPr lang="en-US" sz="2800" dirty="0" smtClean="0"/>
            </a:b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By 1900 , England had 15,195 lines of railroad and an underground rail system beneath London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16388" name="Picture 4" descr="untitled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1447800"/>
            <a:ext cx="4021149" cy="3010118"/>
          </a:xfrm>
          <a:noFill/>
          <a:ln/>
        </p:spPr>
      </p:pic>
      <p:sp>
        <p:nvSpPr>
          <p:cNvPr id="7" name="Rectangle 6"/>
          <p:cNvSpPr/>
          <p:nvPr/>
        </p:nvSpPr>
        <p:spPr>
          <a:xfrm>
            <a:off x="4572000" y="4611231"/>
            <a:ext cx="4114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/>
              </a:rPr>
              <a:t>The train transformed  England’s landscape, supported the growth of commerce, and shrank the distance between cities.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Time of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Troubles (1830’s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1840’s)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447800"/>
            <a:ext cx="4495800" cy="4533900"/>
          </a:xfrm>
        </p:spPr>
        <p:txBody>
          <a:bodyPr/>
          <a:lstStyle/>
          <a:p>
            <a:r>
              <a:rPr lang="en-US" b="1" dirty="0"/>
              <a:t>Unemployment</a:t>
            </a:r>
          </a:p>
          <a:p>
            <a:r>
              <a:rPr lang="en-US" b="1" dirty="0"/>
              <a:t>Poverty</a:t>
            </a:r>
          </a:p>
          <a:p>
            <a:r>
              <a:rPr lang="en-US" b="1" dirty="0"/>
              <a:t>Rioting</a:t>
            </a:r>
          </a:p>
          <a:p>
            <a:r>
              <a:rPr lang="en-US" b="1" dirty="0"/>
              <a:t>Slums in large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cities</a:t>
            </a:r>
            <a:endParaRPr lang="en-US" b="1" dirty="0"/>
          </a:p>
          <a:p>
            <a:r>
              <a:rPr lang="en-US" b="1" dirty="0"/>
              <a:t>Working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conditions </a:t>
            </a:r>
            <a:r>
              <a:rPr lang="en-US" b="1" dirty="0"/>
              <a:t>for women and </a:t>
            </a:r>
            <a:r>
              <a:rPr lang="en-US" b="1" dirty="0" smtClean="0"/>
              <a:t>children </a:t>
            </a:r>
            <a:r>
              <a:rPr lang="en-US" b="1" dirty="0"/>
              <a:t>were terrible</a:t>
            </a:r>
          </a:p>
          <a:p>
            <a:endParaRPr lang="en-US" sz="2800" dirty="0"/>
          </a:p>
        </p:txBody>
      </p:sp>
      <p:pic>
        <p:nvPicPr>
          <p:cNvPr id="1946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1600200"/>
            <a:ext cx="4445000" cy="3200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5257800" y="51054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 “Great Stink” London (1858)</a:t>
            </a:r>
            <a:endParaRPr 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7772400" cy="762000"/>
          </a:xfrm>
        </p:spPr>
        <p:txBody>
          <a:bodyPr/>
          <a:lstStyle/>
          <a:p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The Mid-Victorian </a:t>
            </a:r>
            <a:r>
              <a:rPr lang="en-US" sz="36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Period (1848-1870)</a:t>
            </a:r>
            <a:endParaRPr lang="en-US" sz="36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524000"/>
            <a:ext cx="7162800" cy="2590800"/>
          </a:xfrm>
        </p:spPr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of prosperity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of improvement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of stability</a:t>
            </a:r>
          </a:p>
          <a:p>
            <a:pPr algn="l">
              <a:buFont typeface="Arial" pitchFamily="34" charset="0"/>
              <a:buChar char="•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of optimism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91000"/>
            <a:ext cx="914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295400"/>
            <a:ext cx="5943600" cy="4215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638800"/>
            <a:ext cx="9144000" cy="1219200"/>
          </a:xfrm>
          <a:solidFill>
            <a:srgbClr val="000000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Erected to display the exhibits of modern industry and science </a:t>
            </a: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1851 Great Exhibition</a:t>
            </a:r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building symbolized the triumphs of Victorian industry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 </a:t>
            </a:r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599" y="762000"/>
            <a:ext cx="710881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524000" y="1219200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4">
                    <a:lumMod val="10000"/>
                  </a:schemeClr>
                </a:solidFill>
              </a:rPr>
              <a:t>The Crystal Palace</a:t>
            </a:r>
            <a:endParaRPr lang="en-US" sz="4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British Empire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371600"/>
            <a:ext cx="4495800" cy="45339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 dirty="0" smtClean="0"/>
              <a:t>Many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British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saw the expansion of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empire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a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moral </a:t>
            </a:r>
            <a:b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responsibility to</a:t>
            </a:r>
            <a:b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civilize the world</a:t>
            </a:r>
            <a:r>
              <a:rPr lang="en-US" sz="3600" dirty="0" smtClean="0"/>
              <a:t>.</a:t>
            </a:r>
            <a:br>
              <a:rPr lang="en-US" sz="3600" dirty="0" smtClean="0"/>
            </a:br>
            <a:endParaRPr lang="en-US" sz="3600" dirty="0"/>
          </a:p>
          <a:p>
            <a:pPr>
              <a:lnSpc>
                <a:spcPct val="80000"/>
              </a:lnSpc>
            </a:pPr>
            <a:r>
              <a:rPr lang="en-US" sz="3600" dirty="0"/>
              <a:t>Missionaries spread Christianity in India,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Asia</a:t>
            </a:r>
            <a:r>
              <a:rPr lang="en-US" sz="3600" dirty="0"/>
              <a:t>, and Africa.</a:t>
            </a:r>
          </a:p>
          <a:p>
            <a:pPr>
              <a:lnSpc>
                <a:spcPct val="80000"/>
              </a:lnSpc>
            </a:pP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4343400" y="4495800"/>
            <a:ext cx="4191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/>
              </a:rPr>
              <a:t>“White </a:t>
            </a:r>
            <a:r>
              <a:rPr lang="en-US" sz="3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/>
              </a:rPr>
              <a:t>Man’s Burden”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676400"/>
            <a:ext cx="4114800" cy="2746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untitled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495800" y="1371600"/>
            <a:ext cx="4122331" cy="4800084"/>
          </a:xfrm>
          <a:noFill/>
          <a:ln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0"/>
            <a:ext cx="4495800" cy="944562"/>
          </a:xfrm>
        </p:spPr>
        <p:txBody>
          <a:bodyPr/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Victorian Novel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752600"/>
            <a:ext cx="4038600" cy="45339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b="1" dirty="0" smtClean="0"/>
              <a:t>   </a:t>
            </a:r>
            <a:r>
              <a:rPr lang="en-US" sz="5400" b="1" dirty="0" smtClean="0"/>
              <a:t>T</a:t>
            </a:r>
            <a:r>
              <a:rPr lang="en-US" b="1" dirty="0" smtClean="0"/>
              <a:t>he </a:t>
            </a:r>
            <a:r>
              <a:rPr lang="en-US" b="1" dirty="0"/>
              <a:t>novel was the dominant form in Victorian </a:t>
            </a:r>
            <a:r>
              <a:rPr lang="en-US" b="1" dirty="0" smtClean="0"/>
              <a:t>literature</a:t>
            </a:r>
          </a:p>
          <a:p>
            <a:pPr>
              <a:lnSpc>
                <a:spcPct val="80000"/>
              </a:lnSpc>
              <a:buNone/>
            </a:pPr>
            <a:r>
              <a:rPr lang="en-US" b="1" dirty="0" smtClean="0"/>
              <a:t>   </a:t>
            </a:r>
            <a:r>
              <a:rPr lang="en-US" sz="5400" b="1" dirty="0" smtClean="0"/>
              <a:t>S</a:t>
            </a:r>
            <a:r>
              <a:rPr lang="en-US" b="1" dirty="0" smtClean="0"/>
              <a:t>ome dealt with </a:t>
            </a:r>
            <a:br>
              <a:rPr lang="en-US" b="1" dirty="0" smtClean="0"/>
            </a:br>
            <a:r>
              <a:rPr lang="en-US" b="1" dirty="0" smtClean="0"/>
              <a:t>the </a:t>
            </a:r>
            <a:r>
              <a:rPr lang="en-US" b="1" dirty="0" smtClean="0">
                <a:solidFill>
                  <a:srgbClr val="FFFF00"/>
                </a:solidFill>
              </a:rPr>
              <a:t>social anxieties </a:t>
            </a:r>
            <a:r>
              <a:rPr lang="en-US" b="1" dirty="0" smtClean="0"/>
              <a:t>of the day. </a:t>
            </a:r>
            <a:br>
              <a:rPr lang="en-US" b="1" dirty="0" smtClean="0"/>
            </a:br>
            <a:r>
              <a:rPr lang="en-US" sz="2800" b="1" dirty="0" smtClean="0"/>
              <a:t>(technology, work, social class, welfare)</a:t>
            </a:r>
            <a:endParaRPr lang="en-US" b="1" dirty="0"/>
          </a:p>
        </p:txBody>
      </p:sp>
      <p:pic>
        <p:nvPicPr>
          <p:cNvPr id="53256" name="Picture 8" descr="untitled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9825" y="7467600"/>
            <a:ext cx="2924175" cy="4524375"/>
          </a:xfrm>
          <a:prstGeom prst="rect">
            <a:avLst/>
          </a:prstGeom>
          <a:noFill/>
        </p:spPr>
      </p:pic>
      <p:pic>
        <p:nvPicPr>
          <p:cNvPr id="5326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914400"/>
            <a:ext cx="2087366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4876800" y="7620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1899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934200" y="6858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1886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400800" y="48768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1838</a:t>
            </a:r>
            <a:endParaRPr lang="en-US" b="1" dirty="0"/>
          </a:p>
        </p:txBody>
      </p:sp>
      <p:pic>
        <p:nvPicPr>
          <p:cNvPr id="53261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0" y="4495800"/>
            <a:ext cx="207645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4876800" y="4191000"/>
            <a:ext cx="762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1848</a:t>
            </a:r>
            <a:endParaRPr lang="en-US" b="1" dirty="0"/>
          </a:p>
        </p:txBody>
      </p:sp>
      <p:pic>
        <p:nvPicPr>
          <p:cNvPr id="53252" name="Picture 4" descr="untitled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7086600" y="4038600"/>
            <a:ext cx="1600200" cy="2579763"/>
          </a:xfrm>
          <a:noFill/>
          <a:ln/>
        </p:spPr>
      </p:pic>
      <p:pic>
        <p:nvPicPr>
          <p:cNvPr id="53263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67200" y="1143000"/>
            <a:ext cx="2000250" cy="303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Spenc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0"/>
            <a:ext cx="3172075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791200" y="3810000"/>
            <a:ext cx="3003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Herbert Spencer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0"/>
            <a:ext cx="3191447" cy="4419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400" y="5181600"/>
            <a:ext cx="3657600" cy="1676400"/>
          </a:xfrm>
        </p:spPr>
        <p:txBody>
          <a:bodyPr/>
          <a:lstStyle/>
          <a:p>
            <a:r>
              <a:rPr lang="en-US" sz="6000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rigoldPS" pitchFamily="66" charset="0"/>
              </a:rPr>
              <a:t>Social Changes</a:t>
            </a:r>
            <a:endParaRPr lang="en-US" sz="6000" dirty="0">
              <a:solidFill>
                <a:schemeClr val="tx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rigoldPS" pitchFamily="66" charset="0"/>
            </a:endParaRP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228600"/>
            <a:ext cx="4876800" cy="36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-0.5099 -4.44444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3329 L 3.33333E-6 0.44393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62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Using Darwinism to fix Social Problems?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05200" y="914400"/>
            <a:ext cx="5638800" cy="4358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u="sng" dirty="0" smtClean="0">
                <a:latin typeface="Comic Sans MS" pitchFamily="66" charset="0"/>
              </a:rPr>
              <a:t>Herbert Spencer  </a:t>
            </a:r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Applied Darwinism to human society</a:t>
            </a:r>
            <a:endParaRPr lang="en-US" sz="28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US" sz="28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latin typeface="Comic Sans MS" pitchFamily="66" charset="0"/>
              </a:rPr>
              <a:t>A</a:t>
            </a:r>
            <a:r>
              <a:rPr lang="en-US" sz="2800" dirty="0" smtClean="0">
                <a:latin typeface="Comic Sans MS" pitchFamily="66" charset="0"/>
              </a:rPr>
              <a:t>s in nature, survival properly belongs to the fittest, those most able to survive.  </a:t>
            </a:r>
          </a:p>
          <a:p>
            <a:pPr>
              <a:lnSpc>
                <a:spcPct val="90000"/>
              </a:lnSpc>
            </a:pPr>
            <a:endParaRPr lang="en-US" sz="2800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Social Darwinism </a:t>
            </a:r>
            <a:r>
              <a:rPr lang="en-US" sz="2800" dirty="0" smtClean="0">
                <a:latin typeface="Comic Sans MS" pitchFamily="66" charset="0"/>
              </a:rPr>
              <a:t>was used by many </a:t>
            </a:r>
            <a:r>
              <a:rPr lang="en-US" sz="2800" dirty="0" smtClean="0">
                <a:solidFill>
                  <a:srgbClr val="FFFF00"/>
                </a:solidFill>
                <a:latin typeface="Comic Sans MS" pitchFamily="66" charset="0"/>
              </a:rPr>
              <a:t>Victorians to justify social inequalities based on race, social or economic class, or gender</a:t>
            </a:r>
            <a:endParaRPr lang="en-US" sz="28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7400" y="5486400"/>
            <a:ext cx="5288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“survival of the fittest” 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143000"/>
            <a:ext cx="3581400" cy="3581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ack the Ripper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1524000" y="1066800"/>
            <a:ext cx="6299200" cy="47244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The Victorian Age&amp;quot;&quot;/&gt;&lt;property id=&quot;20307&quot; value=&quot;256&quot;/&gt;&lt;/object&gt;&lt;object type=&quot;3&quot; unique_id=&quot;10004&quot;&gt;&lt;property id=&quot;20148&quot; value=&quot;5&quot;/&gt;&lt;property id=&quot;20300&quot; value=&quot;Slide 3&quot;/&gt;&lt;property id=&quot;20307&quot; value=&quot;281&quot;/&gt;&lt;/object&gt;&lt;object type=&quot;3&quot; unique_id=&quot;10005&quot;&gt;&lt;property id=&quot;20148&quot; value=&quot;5&quot;/&gt;&lt;property id=&quot;20300&quot; value=&quot;Slide 4 - &amp;quot;A Time of Change&amp;quot;&quot;/&gt;&lt;property id=&quot;20307&quot; value=&quot;257&quot;/&gt;&lt;/object&gt;&lt;object type=&quot;3&quot; unique_id=&quot;10008&quot;&gt;&lt;property id=&quot;20148&quot; value=&quot;5&quot;/&gt;&lt;property id=&quot;20300&quot; value=&quot;Slide 9 - &amp;quot;The Early Victorian Period (1830-1848)&amp;quot;&quot;/&gt;&lt;property id=&quot;20307&quot; value=&quot;260&quot;/&gt;&lt;/object&gt;&lt;object type=&quot;3&quot; unique_id=&quot;10010&quot;&gt;&lt;property id=&quot;20148&quot; value=&quot;5&quot;/&gt;&lt;property id=&quot;20300&quot; value=&quot;Slide 10 - &amp;quot;The Time of Troubles (1830’s and 1840’s)&amp;quot;&quot;/&gt;&lt;property id=&quot;20307&quot; value=&quot;262&quot;/&gt;&lt;/object&gt;&lt;object type=&quot;3&quot; unique_id=&quot;10012&quot;&gt;&lt;property id=&quot;20148&quot; value=&quot;5&quot;/&gt;&lt;property id=&quot;20300&quot; value=&quot;Slide 11 - &amp;quot;The Mid-Victorian Period (1848-1870)&amp;quot;&quot;/&gt;&lt;property id=&quot;20307&quot; value=&quot;264&quot;/&gt;&lt;/object&gt;&lt;object type=&quot;3&quot; unique_id=&quot;10013&quot;&gt;&lt;property id=&quot;20148&quot; value=&quot;5&quot;/&gt;&lt;property id=&quot;20300&quot; value=&quot;Slide 12&quot;/&gt;&lt;property id=&quot;20307&quot; value=&quot;265&quot;/&gt;&lt;/object&gt;&lt;object type=&quot;3&quot; unique_id=&quot;10014&quot;&gt;&lt;property id=&quot;20148&quot; value=&quot;5&quot;/&gt;&lt;property id=&quot;20300&quot; value=&quot;Slide 13 - &amp;quot;The British Empire&amp;quot;&quot;/&gt;&lt;property id=&quot;20307&quot; value=&quot;266&quot;/&gt;&lt;/object&gt;&lt;object type=&quot;3&quot; unique_id=&quot;10017&quot;&gt;&lt;property id=&quot;20148&quot; value=&quot;5&quot;/&gt;&lt;property id=&quot;20300&quot; value=&quot;Slide 15 - &amp;quot;Social Changes&amp;quot;&quot;/&gt;&lt;property id=&quot;20307&quot; value=&quot;269&quot;/&gt;&lt;/object&gt;&lt;object type=&quot;3&quot; unique_id=&quot;10025&quot;&gt;&lt;property id=&quot;20148&quot; value=&quot;5&quot;/&gt;&lt;property id=&quot;20300&quot; value=&quot;Slide 14 - &amp;quot;The Victorian Novel&amp;quot;&quot;/&gt;&lt;property id=&quot;20307&quot; value=&quot;277&quot;/&gt;&lt;/object&gt;&lt;object type=&quot;3&quot; unique_id=&quot;10312&quot;&gt;&lt;property id=&quot;20148&quot; value=&quot;5&quot;/&gt;&lt;property id=&quot;20300&quot; value=&quot;Slide 5&quot;/&gt;&lt;property id=&quot;20307&quot; value=&quot;282&quot;/&gt;&lt;/object&gt;&lt;object type=&quot;3&quot; unique_id=&quot;10313&quot;&gt;&lt;property id=&quot;20148&quot; value=&quot;5&quot;/&gt;&lt;property id=&quot;20300&quot; value=&quot;Slide 6&quot;/&gt;&lt;property id=&quot;20307&quot; value=&quot;285&quot;/&gt;&lt;/object&gt;&lt;object type=&quot;3&quot; unique_id=&quot;10314&quot;&gt;&lt;property id=&quot;20148&quot; value=&quot;5&quot;/&gt;&lt;property id=&quot;20300&quot; value=&quot;Slide 7&quot;/&gt;&lt;property id=&quot;20307&quot; value=&quot;286&quot;/&gt;&lt;/object&gt;&lt;object type=&quot;3&quot; unique_id=&quot;10315&quot;&gt;&lt;property id=&quot;20148&quot; value=&quot;5&quot;/&gt;&lt;property id=&quot;20300&quot; value=&quot;Slide 8&quot;/&gt;&lt;property id=&quot;20307&quot; value=&quot;283&quot;/&gt;&lt;/object&gt;&lt;object type=&quot;3&quot; unique_id=&quot;10316&quot;&gt;&lt;property id=&quot;20148&quot; value=&quot;5&quot;/&gt;&lt;property id=&quot;20300&quot; value=&quot;Slide 16 - &amp;quot;Using Darwinism to fix Social Problems?&amp;quot;&quot;/&gt;&lt;property id=&quot;20307&quot; value=&quot;287&quot;/&gt;&lt;/object&gt;&lt;object type=&quot;3&quot; unique_id=&quot;10318&quot;&gt;&lt;property id=&quot;20148&quot; value=&quot;5&quot;/&gt;&lt;property id=&quot;20300&quot; value=&quot;Slide 2&quot;/&gt;&lt;property id=&quot;20307&quot; value=&quot;288&quot;/&gt;&lt;/object&gt;&lt;object type=&quot;3&quot; unique_id=&quot;10319&quot;&gt;&lt;property id=&quot;20148&quot; value=&quot;5&quot;/&gt;&lt;property id=&quot;20300&quot; value=&quot;Slide 17&quot;/&gt;&lt;property id=&quot;20307&quot; value=&quot;289&quot;/&gt;&lt;/object&gt;&lt;/object&gt;&lt;object type=&quot;8&quot; unique_id=&quot;1005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Theme1">
  <a:themeElements>
    <a:clrScheme name="Default Design 13">
      <a:dk1>
        <a:srgbClr val="808080"/>
      </a:dk1>
      <a:lt1>
        <a:srgbClr val="FFFFFF"/>
      </a:lt1>
      <a:dk2>
        <a:srgbClr val="5E2420"/>
      </a:dk2>
      <a:lt2>
        <a:srgbClr val="FFFFFF"/>
      </a:lt2>
      <a:accent1>
        <a:srgbClr val="D29F29"/>
      </a:accent1>
      <a:accent2>
        <a:srgbClr val="C04527"/>
      </a:accent2>
      <a:accent3>
        <a:srgbClr val="B6ACAB"/>
      </a:accent3>
      <a:accent4>
        <a:srgbClr val="DADADA"/>
      </a:accent4>
      <a:accent5>
        <a:srgbClr val="E5CDAC"/>
      </a:accent5>
      <a:accent6>
        <a:srgbClr val="AE3E22"/>
      </a:accent6>
      <a:hlink>
        <a:srgbClr val="B89749"/>
      </a:hlink>
      <a:folHlink>
        <a:srgbClr val="B58346"/>
      </a:folHlink>
    </a:clrScheme>
    <a:fontScheme name="Default Desig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808080"/>
        </a:dk1>
        <a:lt1>
          <a:srgbClr val="FFFFFF"/>
        </a:lt1>
        <a:dk2>
          <a:srgbClr val="5E2420"/>
        </a:dk2>
        <a:lt2>
          <a:srgbClr val="FFFFFF"/>
        </a:lt2>
        <a:accent1>
          <a:srgbClr val="D29F29"/>
        </a:accent1>
        <a:accent2>
          <a:srgbClr val="C04527"/>
        </a:accent2>
        <a:accent3>
          <a:srgbClr val="B6ACAB"/>
        </a:accent3>
        <a:accent4>
          <a:srgbClr val="DADADA"/>
        </a:accent4>
        <a:accent5>
          <a:srgbClr val="E5CDAC"/>
        </a:accent5>
        <a:accent6>
          <a:srgbClr val="AE3E22"/>
        </a:accent6>
        <a:hlink>
          <a:srgbClr val="B89749"/>
        </a:hlink>
        <a:folHlink>
          <a:srgbClr val="B5834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5C1F00"/>
        </a:dk1>
        <a:lt1>
          <a:srgbClr val="FFFFFF"/>
        </a:lt1>
        <a:dk2>
          <a:srgbClr val="5E2420"/>
        </a:dk2>
        <a:lt2>
          <a:srgbClr val="FFFFFF"/>
        </a:lt2>
        <a:accent1>
          <a:srgbClr val="713E39"/>
        </a:accent1>
        <a:accent2>
          <a:srgbClr val="BE7960"/>
        </a:accent2>
        <a:accent3>
          <a:srgbClr val="B6ACAB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1950</TotalTime>
  <Words>446</Words>
  <Application>Microsoft Office PowerPoint</Application>
  <PresentationFormat>On-screen Show (4:3)</PresentationFormat>
  <Paragraphs>88</Paragraphs>
  <Slides>17</Slides>
  <Notes>17</Notes>
  <HiddenSlides>1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Theme1</vt:lpstr>
      <vt:lpstr>The Victorian Age</vt:lpstr>
      <vt:lpstr>Slide 2</vt:lpstr>
      <vt:lpstr>Slide 3</vt:lpstr>
      <vt:lpstr>A Time of Change</vt:lpstr>
      <vt:lpstr>Slide 5</vt:lpstr>
      <vt:lpstr>Slide 6</vt:lpstr>
      <vt:lpstr>Slide 7</vt:lpstr>
      <vt:lpstr>Slide 8</vt:lpstr>
      <vt:lpstr>The Early Victorian Period (1830-1848)</vt:lpstr>
      <vt:lpstr>The Time of Troubles (1830’s and 1840’s)</vt:lpstr>
      <vt:lpstr>The Mid-Victorian Period (1848-1870)</vt:lpstr>
      <vt:lpstr>Slide 12</vt:lpstr>
      <vt:lpstr>The British Empire</vt:lpstr>
      <vt:lpstr>The Victorian Novel</vt:lpstr>
      <vt:lpstr>Social Changes</vt:lpstr>
      <vt:lpstr>Using Darwinism to fix Social Problems?</vt:lpstr>
      <vt:lpstr>Slide 17</vt:lpstr>
    </vt:vector>
  </TitlesOfParts>
  <Company>MSUM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Victorian Period</dc:title>
  <dc:creator>Sue Johnston</dc:creator>
  <cp:lastModifiedBy> </cp:lastModifiedBy>
  <cp:revision>30</cp:revision>
  <dcterms:created xsi:type="dcterms:W3CDTF">2004-03-07T17:27:26Z</dcterms:created>
  <dcterms:modified xsi:type="dcterms:W3CDTF">2011-04-19T18:03:20Z</dcterms:modified>
</cp:coreProperties>
</file>