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287" r:id="rId3"/>
    <p:sldId id="258" r:id="rId4"/>
    <p:sldId id="259" r:id="rId5"/>
    <p:sldId id="261" r:id="rId6"/>
    <p:sldId id="262" r:id="rId7"/>
    <p:sldId id="263" r:id="rId8"/>
    <p:sldId id="290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91" r:id="rId17"/>
    <p:sldId id="288" r:id="rId18"/>
    <p:sldId id="272" r:id="rId19"/>
    <p:sldId id="277" r:id="rId20"/>
    <p:sldId id="273" r:id="rId21"/>
    <p:sldId id="286" r:id="rId22"/>
    <p:sldId id="285" r:id="rId23"/>
    <p:sldId id="278" r:id="rId24"/>
    <p:sldId id="279" r:id="rId25"/>
    <p:sldId id="284" r:id="rId26"/>
    <p:sldId id="280" r:id="rId27"/>
    <p:sldId id="281" r:id="rId28"/>
    <p:sldId id="282" r:id="rId29"/>
    <p:sldId id="283" r:id="rId30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1119" autoAdjust="0"/>
  </p:normalViewPr>
  <p:slideViewPr>
    <p:cSldViewPr>
      <p:cViewPr>
        <p:scale>
          <a:sx n="94" d="100"/>
          <a:sy n="94" d="100"/>
        </p:scale>
        <p:origin x="25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pPr>
              <a:defRPr/>
            </a:pPr>
            <a:fld id="{22780394-CB26-4DDD-9E10-9125AE895B87}" type="datetimeFigureOut">
              <a:rPr lang="en-US"/>
              <a:pPr>
                <a:defRPr/>
              </a:pPr>
              <a:t>3/9/2017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pPr>
              <a:defRPr/>
            </a:pPr>
            <a:fld id="{8488B641-45E9-456B-9C35-47F240CCE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181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4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114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17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65225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87850"/>
            <a:ext cx="5559425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114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772525"/>
            <a:ext cx="30114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2D2AA4B-6DF0-4DBA-9B64-B3E5439EA2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9254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5ACC07-BD88-48B1-9569-FFC10E00C437}" type="slidenum">
              <a:rPr lang="en-US" altLang="en-US" smtClean="0"/>
              <a:pPr eaLnBrk="1" hangingPunct="1"/>
              <a:t>3</a:t>
            </a:fld>
            <a:endParaRPr lang="en-US" altLang="en-US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Formed in 1885 - Claimed to represent all Indians.</a:t>
            </a:r>
          </a:p>
          <a:p>
            <a:pPr eaLnBrk="1" hangingPunct="1"/>
            <a:r>
              <a:rPr lang="en-US" altLang="en-US" smtClean="0"/>
              <a:t>Members were middle class professionals, western educated elite Indians. Growth of Indian nationalism - presented grievances to the British.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00AF07-0A2E-49CF-9463-3B0131D1E4EC}" type="slidenum">
              <a:rPr lang="en-US" altLang="en-US" smtClean="0"/>
              <a:pPr eaLnBrk="1" hangingPunct="1"/>
              <a:t>4</a:t>
            </a:fld>
            <a:endParaRPr lang="en-US" altLang="en-US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smtClean="0"/>
              <a:t>Formed in 1906 – concerned about the future of Muslims, minority group in India; Muslims mistrust Hindu domination in the Congress Party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C2932C5-C934-42DE-ABD8-E2F364A5DFAA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b="1" smtClean="0"/>
              <a:t>Gandhi was a stretcher-bearer with the Ambulance Corps.  This picture is in South Africa, 1899 during the Boer War.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F2DF945-2CF2-4070-B4AC-5A6C5BD77DCA}" type="slidenum">
              <a:rPr lang="en-US" altLang="en-US" smtClean="0"/>
              <a:pPr eaLnBrk="1" hangingPunct="1"/>
              <a:t>6</a:t>
            </a:fld>
            <a:endParaRPr lang="en-US" altLang="en-US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 eaLnBrk="1" hangingPunct="1"/>
            <a:r>
              <a:rPr lang="en-US" altLang="en-US" b="1" smtClean="0"/>
              <a:t>British general banned public meetings in the city of Amritsar</a:t>
            </a:r>
          </a:p>
          <a:p>
            <a:pPr lvl="1" eaLnBrk="1" hangingPunct="1"/>
            <a:r>
              <a:rPr lang="en-US" altLang="en-US" b="1" smtClean="0"/>
              <a:t>Many people ignored the order and conducted an independence meeting</a:t>
            </a:r>
          </a:p>
          <a:p>
            <a:pPr lvl="1" eaLnBrk="1" hangingPunct="1"/>
            <a:r>
              <a:rPr lang="en-US" altLang="en-US" b="1" smtClean="0"/>
              <a:t>The General and his troops opened fire of the crowd killing 379 and wounding 1100</a:t>
            </a:r>
            <a:r>
              <a:rPr lang="en-US" altLang="en-US" b="1" smtClean="0">
                <a:solidFill>
                  <a:schemeClr val="folHlink"/>
                </a:solidFill>
              </a:rPr>
              <a:t> 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7A4992E-9B52-462A-B166-326BB54357DA}" type="slidenum">
              <a:rPr lang="en-US" altLang="en-US" smtClean="0"/>
              <a:pPr eaLnBrk="1" hangingPunct="1"/>
              <a:t>8</a:t>
            </a:fld>
            <a:endParaRPr lang="en-US" altLang="en-US" smtClean="0"/>
          </a:p>
        </p:txBody>
      </p:sp>
      <p:sp>
        <p:nvSpPr>
          <p:cNvPr id="3686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8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/>
          </a:p>
        </p:txBody>
      </p:sp>
      <p:sp>
        <p:nvSpPr>
          <p:cNvPr id="36869" name="Header Placeholder 3"/>
          <p:cNvSpPr txBox="1">
            <a:spLocks noGrp="1"/>
          </p:cNvSpPr>
          <p:nvPr/>
        </p:nvSpPr>
        <p:spPr bwMode="auto">
          <a:xfrm>
            <a:off x="0" y="0"/>
            <a:ext cx="3011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92" tIns="46246" rIns="92492" bIns="46246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/>
              <a:t>Main Details of Partition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CB2523-D381-4C0A-8C7C-E84DDD6D741E}" type="slidenum">
              <a:rPr lang="en-US" altLang="en-US" smtClean="0"/>
              <a:pPr eaLnBrk="1" hangingPunct="1"/>
              <a:t>9</a:t>
            </a:fld>
            <a:endParaRPr lang="en-US" altLang="en-US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b="1" smtClean="0"/>
              <a:t>Gandhi emerges as spiritual leader for Indian Independence</a:t>
            </a:r>
          </a:p>
          <a:p>
            <a:pPr lvl="1" eaLnBrk="1" hangingPunct="1"/>
            <a:r>
              <a:rPr lang="en-US" altLang="en-US" b="1" smtClean="0"/>
              <a:t>Satyagraha = “soul force” </a:t>
            </a:r>
            <a:r>
              <a:rPr lang="en-US" altLang="en-US" sz="1000" b="1" smtClean="0"/>
              <a:t>Opponents must be weaned from error by patience and compassion</a:t>
            </a:r>
            <a:r>
              <a:rPr lang="en-US" altLang="en-US" smtClean="0"/>
              <a:t> </a:t>
            </a:r>
            <a:endParaRPr lang="en-US" altLang="en-US" b="1" smtClean="0"/>
          </a:p>
          <a:p>
            <a:pPr lvl="1" eaLnBrk="1" hangingPunct="1"/>
            <a:r>
              <a:rPr lang="en-US" altLang="en-US" b="1" smtClean="0"/>
              <a:t>Ahimsa = “Love for all”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7CB4CE-674C-4784-AC65-BB44C495D88B}" type="slidenum">
              <a:rPr lang="en-US" altLang="en-US" smtClean="0"/>
              <a:pPr eaLnBrk="1" hangingPunct="1"/>
              <a:t>11</a:t>
            </a:fld>
            <a:endParaRPr lang="en-US" alt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– especially textiles.  He encouraged homespun clothing and wore a dhoti, simple white garment traditionally worn by villagers.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F17BFA-B9BF-48BB-92A8-B915FF4DE253}" type="slidenum">
              <a:rPr lang="en-US" altLang="en-US" smtClean="0"/>
              <a:pPr eaLnBrk="1" hangingPunct="1"/>
              <a:t>14</a:t>
            </a:fld>
            <a:endParaRPr lang="en-US" altLang="en-US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mtClean="0"/>
              <a:t>In 1947, the Indian subcontinent won its independence from Great Britain, creating the world’s largest democracy with over one billion people.  However, Muslim League leader </a:t>
            </a:r>
            <a:r>
              <a:rPr lang="en-US" altLang="en-US" b="1" smtClean="0"/>
              <a:t>Muhammad Ali Jinnah</a:t>
            </a:r>
            <a:r>
              <a:rPr lang="en-US" altLang="en-US" b="1" smtClean="0">
                <a:solidFill>
                  <a:srgbClr val="FF0000"/>
                </a:solidFill>
              </a:rPr>
              <a:t> </a:t>
            </a:r>
            <a:r>
              <a:rPr lang="en-US" altLang="en-US" smtClean="0"/>
              <a:t>insisted that Muslims have their own state. </a:t>
            </a:r>
          </a:p>
          <a:p>
            <a:pPr eaLnBrk="1" hangingPunct="1"/>
            <a:r>
              <a:rPr lang="en-US" altLang="en-US" smtClean="0"/>
              <a:t>Lucknow Pact –</a:t>
            </a:r>
          </a:p>
          <a:p>
            <a:pPr lvl="1" eaLnBrk="1" hangingPunct="1"/>
            <a:r>
              <a:rPr lang="en-US" altLang="en-US" smtClean="0"/>
              <a:t>Would have given Indians self-government, more parliamentary freedoms, equality in the army, and remain a part of the British Commonwealth</a:t>
            </a:r>
          </a:p>
          <a:p>
            <a:pPr lvl="1" eaLnBrk="1" hangingPunct="1"/>
            <a:r>
              <a:rPr lang="en-US" altLang="en-US" smtClean="0"/>
              <a:t>Congress and Muslim League agreed to give voice to areas where each was a minority</a:t>
            </a:r>
          </a:p>
          <a:p>
            <a:pPr lvl="1" eaLnBrk="1" hangingPunct="1"/>
            <a:r>
              <a:rPr lang="en-US" altLang="en-US" smtClean="0"/>
              <a:t>Rejected by the British due to World War I – No time to deal with India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189ECC-54C9-4FD9-94C9-8F7D07924B01}" type="slidenum">
              <a:rPr lang="en-US" altLang="en-US" smtClean="0"/>
              <a:pPr eaLnBrk="1" hangingPunct="1"/>
              <a:t>15</a:t>
            </a:fld>
            <a:endParaRPr lang="en-US" alt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30188" indent="-230188" eaLnBrk="1" hangingPunct="1"/>
            <a:r>
              <a:rPr lang="en-US" altLang="en-US" b="1" smtClean="0"/>
              <a:t>All Independence talks were postponed for duration of war</a:t>
            </a:r>
          </a:p>
          <a:p>
            <a:pPr marL="230188" indent="-230188" eaLnBrk="1" hangingPunct="1"/>
            <a:r>
              <a:rPr lang="en-US" altLang="en-US" b="1" smtClean="0"/>
              <a:t>Britain declares war for India without consulting them</a:t>
            </a:r>
          </a:p>
          <a:p>
            <a:pPr marL="230188" indent="-230188" eaLnBrk="1" hangingPunct="1"/>
            <a:r>
              <a:rPr lang="en-US" altLang="en-US" b="1" smtClean="0"/>
              <a:t>Many members in Congress, start a non-cooperation campaign to protest war – Muslims support British for equal say at independence negotiations</a:t>
            </a:r>
          </a:p>
          <a:p>
            <a:pPr marL="230188" indent="-23018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13C267F-25A2-418B-B84A-149BEA7DC564}" type="slidenum">
              <a:rPr lang="en-US" altLang="en-US" smtClean="0"/>
              <a:pPr eaLnBrk="1" hangingPunct="1"/>
              <a:t>17</a:t>
            </a:fld>
            <a:endParaRPr lang="en-US" altLang="en-US" smtClean="0"/>
          </a:p>
        </p:txBody>
      </p:sp>
      <p:sp>
        <p:nvSpPr>
          <p:cNvPr id="4198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8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1989" name="Header Placeholder 4"/>
          <p:cNvSpPr txBox="1">
            <a:spLocks noGrp="1"/>
          </p:cNvSpPr>
          <p:nvPr/>
        </p:nvSpPr>
        <p:spPr bwMode="auto">
          <a:xfrm>
            <a:off x="0" y="0"/>
            <a:ext cx="3011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92" tIns="46246" rIns="92492" bIns="46246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/>
              <a:t>Main Details of Partition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F36151-D2E6-4E86-98C5-FE8168624B6F}" type="slidenum">
              <a:rPr lang="en-US" altLang="en-US" smtClean="0"/>
              <a:pPr eaLnBrk="1" hangingPunct="1"/>
              <a:t>22</a:t>
            </a:fld>
            <a:endParaRPr lang="en-US" alt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Sikhs were caught in the middle of the partition area – the Punjab.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4F7C4B-683E-4E1E-B8A3-B3C8CAC510ED}" type="slidenum">
              <a:rPr lang="en-US" altLang="en-US" smtClean="0"/>
              <a:pPr eaLnBrk="1" hangingPunct="1"/>
              <a:t>23</a:t>
            </a:fld>
            <a:endParaRPr lang="en-US" alt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Gandhi opposes violence and fasts to make the horrors stop</a:t>
            </a:r>
          </a:p>
          <a:p>
            <a:pPr eaLnBrk="1" hangingPunct="1"/>
            <a:r>
              <a:rPr lang="en-US" altLang="en-US" smtClean="0"/>
              <a:t>Gandhi becomes a victim when he was assassinated on January 30, 1948 by a Hindu extremist who thought Gandhi was too protective of Muslims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70D2E1-5CE2-492F-8157-8103CF00BE1F}" type="slidenum">
              <a:rPr lang="en-US" altLang="en-US" smtClean="0"/>
              <a:pPr eaLnBrk="1" hangingPunct="1"/>
              <a:t>24</a:t>
            </a:fld>
            <a:endParaRPr lang="en-US" altLang="en-US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b="1" smtClean="0"/>
              <a:t>Jawaharal Nehru</a:t>
            </a:r>
            <a:r>
              <a:rPr lang="en-US" altLang="en-US" smtClean="0"/>
              <a:t> was India’s first Prime Minister.  He introduced a Western-style secular government based on universal suffrage, religious freedom, social equality and the abolition of the caste system.  The Indian economy successfully combined government-run industry with </a:t>
            </a:r>
            <a:r>
              <a:rPr lang="en-US" altLang="en-US" b="1" smtClean="0"/>
              <a:t>Private enterprise</a:t>
            </a:r>
            <a:r>
              <a:rPr lang="en-US" altLang="en-US" smtClean="0"/>
              <a:t>. 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BD2BE-1908-4E97-B616-875300979B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38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AE790-C51E-4D49-976C-E09906ACE3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025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A562C-F65F-412D-94A2-502D71C060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833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218BF-31C3-4A6A-BEFB-59CBEA3687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916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73CD4-1BF7-4C97-8CA1-9B52AA6FEF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863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8A2DB-25BA-4FC3-A19F-F80D4A7B8F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27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79F30-4774-46C7-BC52-E419E32C9F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17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E5A6B-EFF8-444F-99E0-F23A9CBE6A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74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DFCA3-53C3-489C-A1FC-7095C4A844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08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8D86B-30CA-478D-A460-E328037708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33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3D28B-80EF-4C0C-9F83-AC896DB287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209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732C9-7AEB-43BB-AECE-D32FDB24E8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811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C0A52EE-2F42-46A8-A352-7162EF35CB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W3uk95VGes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youtube.com/watch?v=8rmUiLwy7kI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28600"/>
            <a:ext cx="7162800" cy="11430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chemeClr val="tx1"/>
                </a:solidFill>
              </a:rPr>
              <a:t>Indian Independence and Partition</a:t>
            </a:r>
          </a:p>
        </p:txBody>
      </p:sp>
      <p:pic>
        <p:nvPicPr>
          <p:cNvPr id="2051" name="Picture 5" descr="indian-fla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2133600"/>
            <a:ext cx="33670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6" descr="pakista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4699000"/>
            <a:ext cx="25527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8" descr="Gandhi_sep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/>
          <a:stretch>
            <a:fillRect/>
          </a:stretch>
        </p:blipFill>
        <p:spPr bwMode="auto">
          <a:xfrm>
            <a:off x="5867400" y="4267200"/>
            <a:ext cx="1841500" cy="2286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5" descr="jinna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981200"/>
            <a:ext cx="1766887" cy="2514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Sepoy Rebellion 1857-1859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A mutiny arose by Indian troops stationed in Delhi.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Results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mtClean="0"/>
              <a:t>1.) British and Indian attitudes changed towards British rule of India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mtClean="0"/>
              <a:t>2.) Year long insurrection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mtClean="0"/>
              <a:t>3.) Dissolution of the British East India Company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mtClean="0"/>
              <a:t>4.) Beginning of British Raj, when Great Britain ruled India directly</a:t>
            </a:r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27500"/>
            <a:ext cx="41148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38800" y="1219200"/>
            <a:ext cx="3276600" cy="12954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 smtClean="0">
                <a:solidFill>
                  <a:schemeClr val="accent2"/>
                </a:solidFill>
              </a:rPr>
              <a:t>India: Indian National Congress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3733800"/>
            <a:ext cx="8458200" cy="29718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Goals: Democracy, Local Self-Rule, Prevent mass peasant uprising (like China) by keeping power centered on middle class leaders.</a:t>
            </a:r>
          </a:p>
        </p:txBody>
      </p:sp>
      <p:pic>
        <p:nvPicPr>
          <p:cNvPr id="4100" name="Picture 6" descr="748462241_a28daab7ff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296863"/>
            <a:ext cx="5114925" cy="336073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696200" cy="6096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accent2"/>
                </a:solidFill>
              </a:rPr>
              <a:t>India: The Muslim League Forms, 1906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257800" y="914400"/>
            <a:ext cx="38862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>
                <a:solidFill>
                  <a:schemeClr val="accent2"/>
                </a:solidFill>
              </a:rPr>
              <a:t>Goals: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>
                <a:solidFill>
                  <a:schemeClr val="accent2"/>
                </a:solidFill>
              </a:rPr>
              <a:t>Protect the interests, liberties and rights of Muslims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>
                <a:solidFill>
                  <a:schemeClr val="accent2"/>
                </a:solidFill>
              </a:rPr>
              <a:t>Promote an understanding between the Muslim community and other Indians - discourage violence.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>
                <a:solidFill>
                  <a:schemeClr val="accent2"/>
                </a:solidFill>
              </a:rPr>
              <a:t>Muslims mistrusted Hindu domination of the INC.</a:t>
            </a:r>
          </a:p>
        </p:txBody>
      </p:sp>
      <p:pic>
        <p:nvPicPr>
          <p:cNvPr id="5124" name="Picture 6" descr="lucknow-packt-19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4953000" cy="38115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457200"/>
            <a:ext cx="8839200" cy="25146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smtClean="0"/>
              <a:t>WWI:  1914-1919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smtClean="0"/>
              <a:t>Britain promises India self-rule if they help fight in the war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smtClean="0"/>
              <a:t>Gandhi supports war effort in hopes of achieving self-rule for India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smtClean="0"/>
              <a:t>When war ends, Britain made a few reforms and refused to grant India self-government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b="1" smtClean="0"/>
          </a:p>
        </p:txBody>
      </p:sp>
      <p:pic>
        <p:nvPicPr>
          <p:cNvPr id="6147" name="Picture 6" descr="Gandhi_Boer_W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24200"/>
            <a:ext cx="5867400" cy="353218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48200" y="152400"/>
            <a:ext cx="4038600" cy="5334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chemeClr val="tx1"/>
                </a:solidFill>
              </a:rPr>
              <a:t>Major Events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990600"/>
            <a:ext cx="4572000" cy="1905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2800" b="1" smtClean="0"/>
              <a:t>The Amritsar Massacre of 1919</a:t>
            </a:r>
          </a:p>
          <a:p>
            <a:pPr eaLnBrk="1" hangingPunct="1">
              <a:buFontTx/>
              <a:buNone/>
            </a:pPr>
            <a:endParaRPr lang="en-US" altLang="en-US" sz="2800" b="1" smtClean="0">
              <a:solidFill>
                <a:schemeClr val="folHlink"/>
              </a:solidFill>
            </a:endParaRP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4038600" cy="5334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chemeClr val="tx1"/>
                </a:solidFill>
              </a:rPr>
              <a:t>Major Events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6172200" y="6156325"/>
            <a:ext cx="198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latin typeface="Times New Roman" charset="0"/>
                <a:ea typeface="ＭＳ Ｐゴシック" pitchFamily="1" charset="-128"/>
              </a:rPr>
              <a:t>General Dyer</a:t>
            </a:r>
          </a:p>
        </p:txBody>
      </p:sp>
      <p:pic>
        <p:nvPicPr>
          <p:cNvPr id="7173" name="Picture 10" descr="dy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388" y="266700"/>
            <a:ext cx="4037012" cy="58293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Rectangle 11"/>
          <p:cNvSpPr>
            <a:spLocks noChangeArrowheads="1"/>
          </p:cNvSpPr>
          <p:nvPr/>
        </p:nvSpPr>
        <p:spPr bwMode="auto">
          <a:xfrm>
            <a:off x="228600" y="2667000"/>
            <a:ext cx="4419600" cy="2514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200" b="1">
                <a:latin typeface="Times New Roman" charset="0"/>
                <a:ea typeface="ＭＳ Ｐゴシック" pitchFamily="1" charset="-128"/>
              </a:rPr>
              <a:t>How did the Amritsar massacre change the attitude and goals of the Indian National Congress and Muslim League?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381000" y="5867400"/>
            <a:ext cx="8458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latin typeface="Times New Roman" charset="0"/>
                <a:ea typeface="ＭＳ Ｐゴシック" pitchFamily="1" charset="-128"/>
              </a:rPr>
              <a:t>Gandhi said, “Cooperation in any shape or form with this satanic government is sinful.” </a:t>
            </a:r>
          </a:p>
        </p:txBody>
      </p:sp>
      <p:pic>
        <p:nvPicPr>
          <p:cNvPr id="8195" name="Picture 5" descr="amritsar_massac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6425"/>
            <a:ext cx="8458200" cy="51085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Mohandas Gandhi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1600200"/>
            <a:ext cx="4648200" cy="4953000"/>
          </a:xfrm>
        </p:spPr>
        <p:txBody>
          <a:bodyPr/>
          <a:lstStyle/>
          <a:p>
            <a:pPr eaLnBrk="1" hangingPunct="1"/>
            <a:r>
              <a:rPr lang="en-US" altLang="en-US" sz="1800" smtClean="0"/>
              <a:t>Mohandas Gandhi (1869-1948) was one of the major spiritual and political figures in the move for Indian independence</a:t>
            </a:r>
          </a:p>
          <a:p>
            <a:pPr eaLnBrk="1" hangingPunct="1"/>
            <a:r>
              <a:rPr lang="en-US" altLang="en-US" sz="1800" smtClean="0"/>
              <a:t>For years, Gandhi struggled to keep the Muslims active in Congress so India would not have to suffer the consequence of separation and losing unity.</a:t>
            </a:r>
          </a:p>
          <a:p>
            <a:pPr eaLnBrk="1" hangingPunct="1"/>
            <a:r>
              <a:rPr lang="en-US" altLang="en-US" sz="1800" smtClean="0"/>
              <a:t>Not only did Gandhi use non-violent and non-cooperative methods, but he also repudiated much of the hatred that some Indians felt towards Hindus and Muslims.</a:t>
            </a:r>
          </a:p>
          <a:p>
            <a:pPr algn="ctr" eaLnBrk="1" hangingPunct="1">
              <a:buFontTx/>
              <a:buNone/>
            </a:pPr>
            <a:endParaRPr lang="en-US" altLang="en-US" sz="1800" i="1" smtClean="0"/>
          </a:p>
          <a:p>
            <a:pPr algn="ctr" eaLnBrk="1" hangingPunct="1">
              <a:buFontTx/>
              <a:buNone/>
            </a:pPr>
            <a:r>
              <a:rPr lang="en-US" altLang="en-US" sz="1800" i="1" smtClean="0"/>
              <a:t>"Leave India to God. If that is too much, </a:t>
            </a:r>
          </a:p>
          <a:p>
            <a:pPr algn="ctr" eaLnBrk="1" hangingPunct="1">
              <a:buFontTx/>
              <a:buNone/>
            </a:pPr>
            <a:r>
              <a:rPr lang="en-US" altLang="en-US" sz="1800" i="1" smtClean="0"/>
              <a:t>then leave her to anarchy." </a:t>
            </a:r>
          </a:p>
          <a:p>
            <a:pPr algn="ctr" eaLnBrk="1" hangingPunct="1">
              <a:buFontTx/>
              <a:buNone/>
            </a:pPr>
            <a:r>
              <a:rPr lang="en-US" altLang="en-US" sz="1800" smtClean="0"/>
              <a:t>--Gandhi, May 1942 </a:t>
            </a:r>
          </a:p>
        </p:txBody>
      </p:sp>
      <p:pic>
        <p:nvPicPr>
          <p:cNvPr id="9220" name="Picture 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7488" y="1752600"/>
            <a:ext cx="2733675" cy="3463925"/>
          </a:xfrm>
        </p:spPr>
      </p:pic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5486400" y="5257800"/>
            <a:ext cx="25908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>
                <a:cs typeface="Arial" charset="0"/>
              </a:rPr>
              <a:t>Above: Mohandas Gandhi pictured in 1930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447800"/>
            <a:ext cx="4800600" cy="52578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2800" b="1" smtClean="0">
                <a:solidFill>
                  <a:schemeClr val="accent2"/>
                </a:solidFill>
              </a:rPr>
              <a:t>Civil Disobedience is the refusing to obey unjust laws and purposely breaking them</a:t>
            </a:r>
          </a:p>
          <a:p>
            <a:pPr eaLnBrk="1" hangingPunct="1"/>
            <a:r>
              <a:rPr lang="en-US" altLang="en-US" sz="2800" b="1" smtClean="0">
                <a:solidFill>
                  <a:schemeClr val="accent2"/>
                </a:solidFill>
              </a:rPr>
              <a:t>Passive resistance is non-violent protests using two major aspects</a:t>
            </a:r>
            <a:r>
              <a:rPr lang="en-US" altLang="en-US" sz="2800" b="1" smtClean="0"/>
              <a:t>:</a:t>
            </a:r>
          </a:p>
          <a:p>
            <a:pPr lvl="1" eaLnBrk="1" hangingPunct="1"/>
            <a:r>
              <a:rPr lang="en-US" altLang="en-US" sz="2400" b="1" smtClean="0"/>
              <a:t>Satyagraha (“truth or soul force”) </a:t>
            </a:r>
          </a:p>
          <a:p>
            <a:pPr lvl="1" eaLnBrk="1" hangingPunct="1"/>
            <a:r>
              <a:rPr lang="en-US" altLang="en-US" sz="2400" b="1" smtClean="0"/>
              <a:t>Ahimsa (causing no harm to any living thing)</a:t>
            </a:r>
          </a:p>
          <a:p>
            <a:pPr eaLnBrk="1" hangingPunct="1">
              <a:buFontTx/>
              <a:buNone/>
            </a:pPr>
            <a:endParaRPr lang="en-US" altLang="en-US" sz="2800" b="1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9144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chemeClr val="tx1"/>
                </a:solidFill>
              </a:rPr>
              <a:t>Mohandas K. Gandhi, </a:t>
            </a:r>
            <a:br>
              <a:rPr lang="en-US" altLang="en-US" sz="3600" b="1" smtClean="0">
                <a:solidFill>
                  <a:schemeClr val="tx1"/>
                </a:solidFill>
              </a:rPr>
            </a:br>
            <a:r>
              <a:rPr lang="en-US" altLang="en-US" sz="3600" b="1" smtClean="0">
                <a:solidFill>
                  <a:schemeClr val="tx1"/>
                </a:solidFill>
              </a:rPr>
              <a:t>The “Mahatma” or Great Soul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257800" y="5133975"/>
            <a:ext cx="36576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latin typeface="Times New Roman" charset="0"/>
                <a:ea typeface="ＭＳ Ｐゴシック" pitchFamily="1" charset="-128"/>
              </a:rPr>
              <a:t>“Satyagraha is a weapon of the strong; it admits of no violence under any circumstance whatsoever; and it ever insists upon truth.”</a:t>
            </a:r>
            <a:endParaRPr lang="en-US" altLang="en-US">
              <a:latin typeface="Times New Roman" charset="0"/>
              <a:ea typeface="ＭＳ Ｐゴシック" pitchFamily="1" charset="-128"/>
            </a:endParaRPr>
          </a:p>
        </p:txBody>
      </p:sp>
      <p:pic>
        <p:nvPicPr>
          <p:cNvPr id="10245" name="Picture 8" descr="Gandhi_sep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/>
          <a:stretch>
            <a:fillRect/>
          </a:stretch>
        </p:blipFill>
        <p:spPr bwMode="auto">
          <a:xfrm>
            <a:off x="5540375" y="1219200"/>
            <a:ext cx="3070225" cy="3810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371600"/>
            <a:ext cx="3657600" cy="27432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altLang="en-US" sz="2800" b="1" smtClean="0">
                <a:solidFill>
                  <a:schemeClr val="folHlink"/>
                </a:solidFill>
              </a:rPr>
              <a:t>According to Gandhi, what are his three goals to win independence from Great Britain?</a:t>
            </a:r>
          </a:p>
          <a:p>
            <a:pPr algn="ctr" eaLnBrk="1" hangingPunct="1">
              <a:buFontTx/>
              <a:buNone/>
            </a:pPr>
            <a:endParaRPr lang="en-US" altLang="en-US" sz="2800" b="1" smtClean="0">
              <a:solidFill>
                <a:schemeClr val="folHlink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4724400" cy="10668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chemeClr val="tx1"/>
                </a:solidFill>
              </a:rPr>
              <a:t>Message to the Masses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5334000"/>
            <a:ext cx="7239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latin typeface="Times New Roman" charset="0"/>
                <a:ea typeface="ＭＳ Ｐゴシック" pitchFamily="1" charset="-128"/>
              </a:rPr>
              <a:t>3.  Must defy the British – Not through violence</a:t>
            </a:r>
            <a:endParaRPr lang="en-US" altLang="en-US" sz="2400">
              <a:latin typeface="Times New Roman" charset="0"/>
              <a:ea typeface="ＭＳ Ｐゴシック" pitchFamily="1" charset="-128"/>
            </a:endParaRPr>
          </a:p>
        </p:txBody>
      </p:sp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0" y="4038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latin typeface="Times New Roman" charset="0"/>
                <a:ea typeface="ＭＳ Ｐゴシック" pitchFamily="1" charset="-128"/>
              </a:rPr>
              <a:t>1. Hindu-Muslim Unity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0" y="4648200"/>
            <a:ext cx="830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latin typeface="Times New Roman" charset="0"/>
                <a:ea typeface="ＭＳ Ｐゴシック" pitchFamily="1" charset="-128"/>
              </a:rPr>
              <a:t>2. Must end “untouchability”</a:t>
            </a:r>
          </a:p>
        </p:txBody>
      </p:sp>
      <p:pic>
        <p:nvPicPr>
          <p:cNvPr id="11271" name="Picture 9" descr="force-mp-gandhi20and20crow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47800"/>
            <a:ext cx="4729163" cy="3719513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4800600"/>
            <a:ext cx="8610600" cy="16764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Boycotts British goods </a:t>
            </a:r>
          </a:p>
          <a:p>
            <a:pPr eaLnBrk="1" hangingPunct="1"/>
            <a:r>
              <a:rPr lang="en-US" altLang="en-US" sz="2800" smtClean="0"/>
              <a:t>Goes on Hunger strikes in prison and to stop violent protests.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8382000" cy="5334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chemeClr val="tx1"/>
                </a:solidFill>
              </a:rPr>
              <a:t>Gandhi Leads Non-Violent Protests</a:t>
            </a:r>
          </a:p>
        </p:txBody>
      </p:sp>
      <p:pic>
        <p:nvPicPr>
          <p:cNvPr id="12292" name="Picture 10" descr="Hindu_M_Gandhi_spinning_whe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762000"/>
            <a:ext cx="4953000" cy="3946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U0265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14400"/>
            <a:ext cx="4800600" cy="3413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8382000" cy="5334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 smtClean="0"/>
              <a:t>The Salt March</a:t>
            </a:r>
          </a:p>
        </p:txBody>
      </p:sp>
      <p:pic>
        <p:nvPicPr>
          <p:cNvPr id="13316" name="Picture 4" descr="Salt_March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3714750" cy="5419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4038600" y="4419600"/>
            <a:ext cx="50292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British law claimed that the British had sole right to produce and sell salt in India</a:t>
            </a:r>
          </a:p>
          <a:p>
            <a:pPr eaLnBrk="1" hangingPunct="1">
              <a:buFontTx/>
              <a:buAutoNum type="arabicPeriod"/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Gandhi wrote to Viceroy stating his intent to break the law</a:t>
            </a:r>
          </a:p>
          <a:p>
            <a:pPr eaLnBrk="1" hangingPunct="1">
              <a:buFontTx/>
              <a:buAutoNum type="arabicPeriod"/>
            </a:pPr>
            <a:r>
              <a:rPr lang="en-US" altLang="en-US" sz="20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  <a:hlinkClick r:id="rId3"/>
              </a:rPr>
              <a:t>With 78 followers he marched 240 miles to the sea.  By the time he reached the sea, thousands of people had joined the march</a:t>
            </a:r>
            <a:endParaRPr lang="en-US" altLang="en-US" sz="2000">
              <a:solidFill>
                <a:schemeClr val="accent2"/>
              </a:solidFill>
              <a:latin typeface="Times New Roman" charset="0"/>
              <a:ea typeface="ＭＳ Ｐゴシック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4419600" y="152400"/>
            <a:ext cx="4191000" cy="5334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b="1" smtClean="0"/>
              <a:t>The Salt March</a:t>
            </a:r>
          </a:p>
        </p:txBody>
      </p:sp>
      <p:sp>
        <p:nvSpPr>
          <p:cNvPr id="14339" name="Text Box 11"/>
          <p:cNvSpPr txBox="1">
            <a:spLocks noChangeArrowheads="1"/>
          </p:cNvSpPr>
          <p:nvPr/>
        </p:nvSpPr>
        <p:spPr bwMode="auto">
          <a:xfrm>
            <a:off x="4114800" y="838200"/>
            <a:ext cx="4800600" cy="2378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4.   Gandhi and others harvested salt from the sea and were arrested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5.   Reporters around the world reported the incident.  The event embarrassed the British government who prided themselves on their democratic traditions.</a:t>
            </a:r>
          </a:p>
        </p:txBody>
      </p:sp>
      <p:pic>
        <p:nvPicPr>
          <p:cNvPr id="14340" name="Picture 13" descr="map-saltm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3959225" cy="5562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15" descr="saltmar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352800"/>
            <a:ext cx="4419600" cy="3060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Text Box 16"/>
          <p:cNvSpPr txBox="1">
            <a:spLocks noChangeArrowheads="1"/>
          </p:cNvSpPr>
          <p:nvPr/>
        </p:nvSpPr>
        <p:spPr bwMode="auto">
          <a:xfrm>
            <a:off x="0" y="5819775"/>
            <a:ext cx="434340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latin typeface="Times New Roman" charset="0"/>
                <a:ea typeface="ＭＳ Ｐゴシック" pitchFamily="1" charset="-128"/>
              </a:rPr>
              <a:t>March 12, 1930, Gandhi and 78 male satyagrahis started their 23-day-long journey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41550" y="350838"/>
            <a:ext cx="5949950" cy="7620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chemeClr val="tx1"/>
                </a:solidFill>
              </a:rPr>
              <a:t>Muhammad Ali Jinnah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91000" y="1600200"/>
            <a:ext cx="4800600" cy="464820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A. Middle Class lawyer educated in Britain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B. First supported Hindu-Muslim Unity – called “Ambassador of Hindu-Muslim Unity”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C. Proposed Lucknow Pact </a:t>
            </a:r>
          </a:p>
          <a:p>
            <a:pPr lvl="1" eaLnBrk="1" hangingPunct="1"/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  <p:pic>
        <p:nvPicPr>
          <p:cNvPr id="15364" name="Picture 5" descr="jinn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152400"/>
            <a:ext cx="1766888" cy="2514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7" descr="Jinnah_Gandh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33700"/>
            <a:ext cx="3810000" cy="29337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0" y="152400"/>
            <a:ext cx="5334000" cy="7620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chemeClr val="tx1"/>
                </a:solidFill>
              </a:rPr>
              <a:t>Muhammad Ali Jinnah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0" y="990600"/>
            <a:ext cx="5334000" cy="28194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D. Disagreement with Gandhi led to Muslim- Congress split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E. Jinnah began to fear Hindu domination of Congress – A “Hindu Raj”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F. Began to support the idea for an independent Muslim homeland, Pakistan or “land of the pure”.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smtClean="0">
              <a:solidFill>
                <a:schemeClr val="folHlink"/>
              </a:solidFill>
            </a:endParaRPr>
          </a:p>
        </p:txBody>
      </p:sp>
      <p:pic>
        <p:nvPicPr>
          <p:cNvPr id="16388" name="Picture 7" descr="part_india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3856038" cy="548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33" descr="250px-Newly-arrived_Indian_troo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57600"/>
            <a:ext cx="3276600" cy="28527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Gandhi Dies</a:t>
            </a:r>
          </a:p>
        </p:txBody>
      </p:sp>
      <p:sp>
        <p:nvSpPr>
          <p:cNvPr id="17411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2743200" cy="4525963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Gandhi was assassinated in 1948</a:t>
            </a:r>
          </a:p>
          <a:p>
            <a:pPr eaLnBrk="1" hangingPunct="1"/>
            <a:r>
              <a:rPr lang="en-US" altLang="en-US" sz="2400" smtClean="0"/>
              <a:t>It was the 6</a:t>
            </a:r>
            <a:r>
              <a:rPr lang="en-US" altLang="en-US" sz="2400" baseline="30000" smtClean="0"/>
              <a:t>th</a:t>
            </a:r>
            <a:r>
              <a:rPr lang="en-US" altLang="en-US" sz="2400" smtClean="0"/>
              <a:t> attempt on his life</a:t>
            </a:r>
          </a:p>
          <a:p>
            <a:pPr eaLnBrk="1" hangingPunct="1"/>
            <a:r>
              <a:rPr lang="en-US" altLang="en-US" sz="2400" smtClean="0"/>
              <a:t>Assassin was angry at Gandhi for preaching peace with Pakistan</a:t>
            </a:r>
          </a:p>
          <a:p>
            <a:pPr eaLnBrk="1" hangingPunct="1"/>
            <a:endParaRPr lang="en-US" altLang="en-US" sz="2400" smtClean="0"/>
          </a:p>
        </p:txBody>
      </p:sp>
      <p:sp>
        <p:nvSpPr>
          <p:cNvPr id="17412" name="Rectangle 11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altLang="en-US" sz="2400" smtClean="0"/>
          </a:p>
        </p:txBody>
      </p:sp>
      <p:pic>
        <p:nvPicPr>
          <p:cNvPr id="17413" name="Picture 13" descr="2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447800"/>
            <a:ext cx="55626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is the Partition of India?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219200"/>
            <a:ext cx="46482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solidFill>
                  <a:srgbClr val="FF0000"/>
                </a:solidFill>
              </a:rPr>
              <a:t>The partition of India is the 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solidFill>
                  <a:srgbClr val="FF0000"/>
                </a:solidFill>
              </a:rPr>
              <a:t>separation of India </a:t>
            </a:r>
            <a:r>
              <a:rPr lang="en-US" altLang="en-US" sz="2000" smtClean="0"/>
              <a:t>on Aug. 14, 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1947 and Aug. 15, 1947 </a:t>
            </a:r>
            <a:r>
              <a:rPr lang="en-US" altLang="en-US" sz="2000" smtClean="0">
                <a:solidFill>
                  <a:schemeClr val="accent2"/>
                </a:solidFill>
              </a:rPr>
              <a:t>into</a:t>
            </a:r>
            <a:r>
              <a:rPr lang="en-US" altLang="en-US" sz="2000" smtClean="0"/>
              <a:t> the 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states of the Dominion of </a:t>
            </a:r>
            <a:r>
              <a:rPr lang="en-US" altLang="en-US" sz="2000" smtClean="0">
                <a:solidFill>
                  <a:srgbClr val="FF0000"/>
                </a:solidFill>
              </a:rPr>
              <a:t>Pakistan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and the Union of </a:t>
            </a:r>
            <a:r>
              <a:rPr lang="en-US" altLang="en-US" sz="2000" smtClean="0">
                <a:solidFill>
                  <a:srgbClr val="FF0000"/>
                </a:solidFill>
              </a:rPr>
              <a:t>India,</a:t>
            </a:r>
            <a:r>
              <a:rPr lang="en-US" altLang="en-US" sz="2000" smtClean="0"/>
              <a:t> respectively.</a:t>
            </a:r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r>
              <a:rPr lang="en-US" altLang="en-US" sz="2000" smtClean="0"/>
              <a:t>India was separated on the day of 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gaining independence from British, 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due to tensions between the Hindus </a:t>
            </a:r>
          </a:p>
          <a:p>
            <a:pPr eaLnBrk="1" hangingPunct="1">
              <a:buFontTx/>
              <a:buNone/>
            </a:pPr>
            <a:r>
              <a:rPr lang="en-US" altLang="en-US" sz="2000" smtClean="0"/>
              <a:t>and the Muslims living in the country.  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solidFill>
                  <a:srgbClr val="FF0000"/>
                </a:solidFill>
              </a:rPr>
              <a:t>India gained independence after 350 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solidFill>
                  <a:srgbClr val="FF0000"/>
                </a:solidFill>
              </a:rPr>
              <a:t>years of British presence in the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solidFill>
                  <a:srgbClr val="FF0000"/>
                </a:solidFill>
              </a:rPr>
              <a:t>country.</a:t>
            </a:r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endParaRPr lang="en-US" altLang="en-US" sz="2000" smtClean="0"/>
          </a:p>
        </p:txBody>
      </p:sp>
      <p:pic>
        <p:nvPicPr>
          <p:cNvPr id="3086" name="Picture 14" descr="India_ma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219200"/>
            <a:ext cx="4033838" cy="4062413"/>
          </a:xfrm>
        </p:spPr>
      </p:pic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4876800" y="5943600"/>
            <a:ext cx="3810000" cy="284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>
                <a:cs typeface="Arial" charset="0"/>
              </a:rPr>
              <a:t>Above: A current day map of India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/>
      <p:bldP spid="3083" grpId="0"/>
      <p:bldP spid="308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696200" cy="7620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chemeClr val="tx1"/>
                </a:solidFill>
              </a:rPr>
              <a:t>India Independence and Partition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90600"/>
            <a:ext cx="8686800" cy="11430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Grants full Independence to India in 1947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smtClean="0"/>
              <a:t>Partitions India by creating East and West Pakistan to avoid religious conflict – Gandhi not pleased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smtClean="0"/>
          </a:p>
        </p:txBody>
      </p:sp>
      <p:pic>
        <p:nvPicPr>
          <p:cNvPr id="19460" name="Picture 13" descr="1947%20August_Getty%20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133600"/>
            <a:ext cx="4038600" cy="30194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14" descr="tser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2133600"/>
            <a:ext cx="3971925" cy="30670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2" name="Text Box 15"/>
          <p:cNvSpPr txBox="1">
            <a:spLocks noChangeArrowheads="1"/>
          </p:cNvSpPr>
          <p:nvPr/>
        </p:nvSpPr>
        <p:spPr bwMode="auto">
          <a:xfrm>
            <a:off x="4800600" y="5334000"/>
            <a:ext cx="4038600" cy="1016000"/>
          </a:xfrm>
          <a:prstGeom prst="rect">
            <a:avLst/>
          </a:prstGeom>
          <a:solidFill>
            <a:schemeClr val="bg2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latin typeface="Times New Roman" charset="0"/>
                <a:ea typeface="ＭＳ Ｐゴシック" pitchFamily="1" charset="-128"/>
              </a:rPr>
              <a:t>Jinnah was able to get equal say at negotiations and refused to accept living under “Hindu Rule.”</a:t>
            </a:r>
          </a:p>
        </p:txBody>
      </p:sp>
      <p:sp>
        <p:nvSpPr>
          <p:cNvPr id="19463" name="Text Box 16"/>
          <p:cNvSpPr txBox="1">
            <a:spLocks noChangeArrowheads="1"/>
          </p:cNvSpPr>
          <p:nvPr/>
        </p:nvSpPr>
        <p:spPr bwMode="auto">
          <a:xfrm>
            <a:off x="304800" y="5276850"/>
            <a:ext cx="4267200" cy="1200150"/>
          </a:xfrm>
          <a:prstGeom prst="rect">
            <a:avLst/>
          </a:prstGeom>
          <a:solidFill>
            <a:schemeClr val="bg2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latin typeface="Times New Roman" charset="0"/>
                <a:ea typeface="ＭＳ Ｐゴシック" pitchFamily="1" charset="-128"/>
              </a:rPr>
              <a:t>Jinnah planned to say a joke when he met Lady Mountbatten when he said, “A rose between two thorns.”  However, he thought she would be in the middle.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152400"/>
            <a:ext cx="7378700" cy="7620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tx1"/>
                </a:solidFill>
              </a:rPr>
              <a:t>Indian Independence and Partition</a:t>
            </a:r>
            <a:r>
              <a:rPr lang="en-US" altLang="en-US" b="1" smtClean="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85800" y="5791200"/>
            <a:ext cx="822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India was, therefore, partitioned into two nations:  </a:t>
            </a:r>
            <a:r>
              <a:rPr lang="en-US" altLang="en-US" sz="2000" b="1" i="1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India</a:t>
            </a:r>
            <a:r>
              <a:rPr lang="en-US" altLang="en-US" sz="2000" i="1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 </a:t>
            </a:r>
            <a:r>
              <a:rPr lang="en-US" altLang="en-US" sz="20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in the center and </a:t>
            </a:r>
            <a:r>
              <a:rPr lang="en-US" altLang="en-US" sz="2000" b="1" i="1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Pakistan</a:t>
            </a:r>
            <a:r>
              <a:rPr lang="en-US" altLang="en-US" sz="20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 to the west and east.  Burma (Myanmar) and Ceylon (Sri Lanka) became independent the following year. </a:t>
            </a:r>
          </a:p>
        </p:txBody>
      </p:sp>
      <p:pic>
        <p:nvPicPr>
          <p:cNvPr id="20484" name="Picture 13" descr="indiapar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39813"/>
            <a:ext cx="6705600" cy="476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Map of the Indian Sub-contin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5181600" cy="45053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7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696200" cy="7620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600" b="1" smtClean="0"/>
              <a:t>India Independence and Partition</a:t>
            </a:r>
          </a:p>
        </p:txBody>
      </p:sp>
      <p:sp>
        <p:nvSpPr>
          <p:cNvPr id="21508" name="Text Box 17"/>
          <p:cNvSpPr txBox="1">
            <a:spLocks noChangeArrowheads="1"/>
          </p:cNvSpPr>
          <p:nvPr/>
        </p:nvSpPr>
        <p:spPr bwMode="auto">
          <a:xfrm>
            <a:off x="228600" y="1219200"/>
            <a:ext cx="1295400" cy="1749425"/>
          </a:xfrm>
          <a:prstGeom prst="rect">
            <a:avLst/>
          </a:prstGeom>
          <a:solidFill>
            <a:schemeClr val="bg2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3366"/>
                </a:solidFill>
                <a:latin typeface="Times New Roman" charset="0"/>
                <a:ea typeface="ＭＳ Ｐゴシック" pitchFamily="1" charset="-128"/>
              </a:rPr>
              <a:t>Why was Pakistan created with such odd borders?</a:t>
            </a:r>
          </a:p>
        </p:txBody>
      </p:sp>
      <p:sp>
        <p:nvSpPr>
          <p:cNvPr id="21509" name="Text Box 18"/>
          <p:cNvSpPr txBox="1">
            <a:spLocks noChangeArrowheads="1"/>
          </p:cNvSpPr>
          <p:nvPr/>
        </p:nvSpPr>
        <p:spPr bwMode="auto">
          <a:xfrm>
            <a:off x="228600" y="3324225"/>
            <a:ext cx="1295400" cy="2847975"/>
          </a:xfrm>
          <a:prstGeom prst="rect">
            <a:avLst/>
          </a:prstGeom>
          <a:solidFill>
            <a:schemeClr val="bg2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3366"/>
                </a:solidFill>
                <a:latin typeface="Times New Roman" charset="0"/>
                <a:ea typeface="ＭＳ Ｐゴシック" pitchFamily="1" charset="-128"/>
              </a:rPr>
              <a:t>What do you think will happen with the Muslims in India and the Hindus in Pakistan?</a:t>
            </a:r>
          </a:p>
        </p:txBody>
      </p:sp>
      <p:sp>
        <p:nvSpPr>
          <p:cNvPr id="216083" name="Line 19"/>
          <p:cNvSpPr>
            <a:spLocks noChangeShapeType="1"/>
          </p:cNvSpPr>
          <p:nvPr/>
        </p:nvSpPr>
        <p:spPr bwMode="auto">
          <a:xfrm flipH="1" flipV="1">
            <a:off x="3352800" y="2438400"/>
            <a:ext cx="762000" cy="7620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6084" name="Line 20"/>
          <p:cNvSpPr>
            <a:spLocks noChangeShapeType="1"/>
          </p:cNvSpPr>
          <p:nvPr/>
        </p:nvSpPr>
        <p:spPr bwMode="auto">
          <a:xfrm flipV="1">
            <a:off x="5105400" y="3429000"/>
            <a:ext cx="914400" cy="3810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6085" name="Line 21"/>
          <p:cNvSpPr>
            <a:spLocks noChangeShapeType="1"/>
          </p:cNvSpPr>
          <p:nvPr/>
        </p:nvSpPr>
        <p:spPr bwMode="auto">
          <a:xfrm>
            <a:off x="3200400" y="2667000"/>
            <a:ext cx="990600" cy="1219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6086" name="Line 22"/>
          <p:cNvSpPr>
            <a:spLocks noChangeShapeType="1"/>
          </p:cNvSpPr>
          <p:nvPr/>
        </p:nvSpPr>
        <p:spPr bwMode="auto">
          <a:xfrm flipH="1" flipV="1">
            <a:off x="4724400" y="3200400"/>
            <a:ext cx="1295400" cy="76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6087" name="Text Box 23"/>
          <p:cNvSpPr txBox="1">
            <a:spLocks noChangeArrowheads="1"/>
          </p:cNvSpPr>
          <p:nvPr/>
        </p:nvSpPr>
        <p:spPr bwMode="auto">
          <a:xfrm rot="2714938">
            <a:off x="3509168" y="2739232"/>
            <a:ext cx="1090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Times New Roman" charset="0"/>
                <a:ea typeface="ＭＳ Ｐゴシック" pitchFamily="1" charset="-128"/>
              </a:rPr>
              <a:t>Muslims</a:t>
            </a:r>
          </a:p>
        </p:txBody>
      </p:sp>
      <p:sp>
        <p:nvSpPr>
          <p:cNvPr id="216088" name="Text Box 24"/>
          <p:cNvSpPr txBox="1">
            <a:spLocks noChangeArrowheads="1"/>
          </p:cNvSpPr>
          <p:nvPr/>
        </p:nvSpPr>
        <p:spPr bwMode="auto">
          <a:xfrm rot="-1533451">
            <a:off x="4953000" y="3625850"/>
            <a:ext cx="1090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Times New Roman" charset="0"/>
                <a:ea typeface="ＭＳ Ｐゴシック" pitchFamily="1" charset="-128"/>
              </a:rPr>
              <a:t>Muslims</a:t>
            </a:r>
          </a:p>
        </p:txBody>
      </p:sp>
      <p:sp>
        <p:nvSpPr>
          <p:cNvPr id="216089" name="Text Box 25"/>
          <p:cNvSpPr txBox="1">
            <a:spLocks noChangeArrowheads="1"/>
          </p:cNvSpPr>
          <p:nvPr/>
        </p:nvSpPr>
        <p:spPr bwMode="auto">
          <a:xfrm rot="3048552">
            <a:off x="3406775" y="3070225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Times New Roman" charset="0"/>
                <a:ea typeface="ＭＳ Ｐゴシック" pitchFamily="1" charset="-128"/>
              </a:rPr>
              <a:t>Hindus</a:t>
            </a:r>
          </a:p>
        </p:txBody>
      </p:sp>
      <p:sp>
        <p:nvSpPr>
          <p:cNvPr id="216090" name="Text Box 26"/>
          <p:cNvSpPr txBox="1">
            <a:spLocks noChangeArrowheads="1"/>
          </p:cNvSpPr>
          <p:nvPr/>
        </p:nvSpPr>
        <p:spPr bwMode="auto">
          <a:xfrm>
            <a:off x="5029200" y="2940050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Times New Roman" charset="0"/>
                <a:ea typeface="ＭＳ Ｐゴシック" pitchFamily="1" charset="-128"/>
              </a:rPr>
              <a:t>Hindus</a:t>
            </a:r>
          </a:p>
        </p:txBody>
      </p:sp>
      <p:sp>
        <p:nvSpPr>
          <p:cNvPr id="21518" name="Text Box 17"/>
          <p:cNvSpPr txBox="1">
            <a:spLocks noChangeArrowheads="1"/>
          </p:cNvSpPr>
          <p:nvPr/>
        </p:nvSpPr>
        <p:spPr bwMode="auto">
          <a:xfrm>
            <a:off x="7086600" y="1219200"/>
            <a:ext cx="1295400" cy="2986088"/>
          </a:xfrm>
          <a:prstGeom prst="rect">
            <a:avLst/>
          </a:prstGeom>
          <a:solidFill>
            <a:schemeClr val="bg2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3366"/>
                </a:solidFill>
                <a:latin typeface="Times New Roman" charset="0"/>
                <a:ea typeface="ＭＳ Ｐゴシック" pitchFamily="1" charset="-128"/>
              </a:rPr>
              <a:t>12.5 Million people displaced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3366"/>
                </a:solidFill>
                <a:latin typeface="Times New Roman" charset="0"/>
                <a:ea typeface="ＭＳ Ｐゴシック" pitchFamily="1" charset="-128"/>
              </a:rPr>
              <a:t>500,000 killed or injured in riots and religious attack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6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60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6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60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6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60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6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6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6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60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83" grpId="0" animBg="1"/>
      <p:bldP spid="216084" grpId="0" animBg="1"/>
      <p:bldP spid="216085" grpId="0" animBg="1"/>
      <p:bldP spid="216086" grpId="0" animBg="1"/>
      <p:bldP spid="216087" grpId="0"/>
      <p:bldP spid="216088" grpId="0"/>
      <p:bldP spid="216089" grpId="0"/>
      <p:bldP spid="2160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 descr="Partition_of_Punjab,_India_19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9600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9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3886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1" descr="Refugee-camp-Ind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4438650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3" descr="old-and-rare-photographs-from-indian-history-22-7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" t="7326" r="6593" b="-1099"/>
          <a:stretch>
            <a:fillRect/>
          </a:stretch>
        </p:blipFill>
        <p:spPr bwMode="auto">
          <a:xfrm>
            <a:off x="4343400" y="2895600"/>
            <a:ext cx="4572000" cy="370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"/>
            <a:ext cx="7620000" cy="551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762000" y="5715000"/>
            <a:ext cx="7772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/>
              <a:t>Golden Temple of the Sikhs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chemeClr val="tx1"/>
                </a:solidFill>
              </a:rPr>
              <a:t>Indian Independence and Partition</a:t>
            </a:r>
            <a:r>
              <a:rPr lang="en-US" altLang="en-US" sz="4000" b="1" smtClean="0">
                <a:solidFill>
                  <a:schemeClr val="folHlink"/>
                </a:solidFill>
              </a:rPr>
              <a:t> </a:t>
            </a:r>
          </a:p>
        </p:txBody>
      </p:sp>
      <p:pic>
        <p:nvPicPr>
          <p:cNvPr id="24579" name="Picture 7" descr="Rural Sikhs in a long oxcart train headed towards India. 1947. Margaret Bourke-White."/>
          <p:cNvPicPr>
            <a:picLocks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198688"/>
            <a:ext cx="3962400" cy="2641600"/>
          </a:xfrm>
          <a:noFill/>
        </p:spPr>
      </p:pic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762000" y="5181600"/>
            <a:ext cx="81534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Due to this Hindu-Muslim split, a Great Migration occurred where Hindus in Pakistan and Muslims in India left their homes in an attempt to go where they felt accepted.</a:t>
            </a:r>
            <a:r>
              <a:rPr lang="en-US" altLang="en-US" sz="2000">
                <a:latin typeface="Times New Roman" charset="0"/>
                <a:ea typeface="ＭＳ Ｐゴシック" pitchFamily="1" charset="-128"/>
              </a:rPr>
              <a:t>  Unfortunately, this led to horrendous violence that killed millions of people. </a:t>
            </a:r>
          </a:p>
        </p:txBody>
      </p:sp>
      <p:pic>
        <p:nvPicPr>
          <p:cNvPr id="24581" name="Picture 10" descr="Two Muslim men (in a rural refugee train headed towards Pakistan)"/>
          <p:cNvPicPr>
            <a:picLocks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328863"/>
            <a:ext cx="4119563" cy="24717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04800"/>
            <a:ext cx="7378700" cy="6096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tx1"/>
                </a:solidFill>
              </a:rPr>
              <a:t>Indian Independence and Partition</a:t>
            </a:r>
            <a:r>
              <a:rPr lang="en-US" altLang="en-US" sz="4000" b="1" smtClean="0">
                <a:solidFill>
                  <a:schemeClr val="folHlink"/>
                </a:solidFill>
              </a:rPr>
              <a:t> </a:t>
            </a:r>
          </a:p>
        </p:txBody>
      </p:sp>
      <p:pic>
        <p:nvPicPr>
          <p:cNvPr id="25603" name="Picture 7" descr="Jawaharlal-Nehru"/>
          <p:cNvPicPr>
            <a:picLocks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1595438"/>
            <a:ext cx="3032125" cy="3819525"/>
          </a:xfr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457200" y="1143000"/>
            <a:ext cx="4648200" cy="350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Nehru led the developing nations in practicing </a:t>
            </a:r>
            <a:r>
              <a:rPr lang="en-US" altLang="en-US" sz="3200" b="1">
                <a:solidFill>
                  <a:schemeClr val="accent2"/>
                </a:solidFill>
              </a:rPr>
              <a:t>Non-alignment</a:t>
            </a:r>
            <a:r>
              <a:rPr lang="en-US" altLang="en-US" sz="32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 with the Superpowers and thus, received enormous aid from both the U.S. and the U.S.S.R.</a:t>
            </a:r>
            <a:r>
              <a:rPr lang="en-US" altLang="en-US" sz="3200">
                <a:latin typeface="Times New Roman" charset="0"/>
                <a:ea typeface="ＭＳ Ｐゴシック" pitchFamily="1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52400"/>
            <a:ext cx="7378700" cy="6096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tx1"/>
                </a:solidFill>
              </a:rPr>
              <a:t>Indian Independence and Partition</a:t>
            </a:r>
            <a:r>
              <a:rPr lang="en-US" altLang="en-US" sz="4000" b="1" smtClean="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6019800" cy="3597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Kashmir Region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 Muslim majority with Hindu Maharaja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Conflict starts immediately after Maharaja is forced to flee.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India goes to war with Pakistan over control of Kashmir in October of 1947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UN negotiates a line of control and cease fire but no peace is reached.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Both countries claim all of Kashmir</a:t>
            </a:r>
          </a:p>
        </p:txBody>
      </p:sp>
      <p:pic>
        <p:nvPicPr>
          <p:cNvPr id="26628" name="Picture 11" descr="pic0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648200"/>
            <a:ext cx="2743200" cy="2057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10" descr="Image result for kashmi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24669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AutoShape 14" descr="Image result for kashmir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1" name="AutoShape 16" descr="Image result for kashmir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6632" name="Picture 18" descr="_50128189_000107569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57600"/>
            <a:ext cx="28956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7378700" cy="6096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tx1"/>
                </a:solidFill>
              </a:rPr>
              <a:t>Indian Independence and Partition</a:t>
            </a:r>
            <a:r>
              <a:rPr lang="en-US" altLang="en-US" sz="4000" b="1" smtClean="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4191000" y="4708525"/>
            <a:ext cx="44958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latin typeface="Times New Roman" charset="0"/>
                <a:ea typeface="ＭＳ Ｐゴシック" pitchFamily="1" charset="-128"/>
              </a:rPr>
              <a:t>Religious and political conflict remained a problem.  In the 1980s, Sikhs demanded an independent state of </a:t>
            </a:r>
            <a:r>
              <a:rPr lang="en-US" altLang="en-US" sz="2000" b="1" i="1">
                <a:latin typeface="Times New Roman" charset="0"/>
                <a:ea typeface="ＭＳ Ｐゴシック" pitchFamily="1" charset="-128"/>
              </a:rPr>
              <a:t>Punjab</a:t>
            </a:r>
            <a:r>
              <a:rPr lang="en-US" altLang="en-US" sz="2000">
                <a:latin typeface="Times New Roman" charset="0"/>
                <a:ea typeface="ＭＳ Ｐゴシック" pitchFamily="1" charset="-128"/>
              </a:rPr>
              <a:t> and assassinated Prime Minister, </a:t>
            </a:r>
            <a:r>
              <a:rPr lang="en-US" altLang="en-US" b="1">
                <a:solidFill>
                  <a:srgbClr val="FF0000"/>
                </a:solidFill>
              </a:rPr>
              <a:t>Indira Gandhi</a:t>
            </a:r>
            <a:r>
              <a:rPr lang="en-US" altLang="en-US" sz="2000">
                <a:latin typeface="Times New Roman" charset="0"/>
                <a:ea typeface="ＭＳ Ｐゴシック" pitchFamily="1" charset="-128"/>
              </a:rPr>
              <a:t> (Nehru’s Daughter) in 1984.</a:t>
            </a:r>
          </a:p>
        </p:txBody>
      </p:sp>
      <p:pic>
        <p:nvPicPr>
          <p:cNvPr id="27652" name="Picture 7" descr="http://www.sscnet.ucla.edu/southasia/History/Independent/indira.jpg"/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338" y="1752600"/>
            <a:ext cx="3573462" cy="4191000"/>
          </a:xfrm>
          <a:noFill/>
        </p:spPr>
      </p:pic>
      <p:pic>
        <p:nvPicPr>
          <p:cNvPr id="27653" name="Picture 10" descr="_42942193_203burn-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668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52400"/>
            <a:ext cx="7378700" cy="6096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tx1"/>
                </a:solidFill>
              </a:rPr>
              <a:t>Indian Independence and Partition</a:t>
            </a:r>
            <a:r>
              <a:rPr lang="en-US" altLang="en-US" sz="4000" b="1" smtClean="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990600" y="838200"/>
            <a:ext cx="7239000" cy="3136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>
                <a:latin typeface="Times New Roman" charset="0"/>
                <a:ea typeface="ＭＳ Ｐゴシック" pitchFamily="1" charset="-128"/>
              </a:rPr>
              <a:t>Other Developments in the region:  After fierce fighting, Bangladesh (East Pakistan) split from West Pakistan in 1971.  In 1983, an endless war erupted in Sri Lanka with </a:t>
            </a:r>
            <a:r>
              <a:rPr lang="en-US" altLang="en-US" sz="2200" b="1" i="1">
                <a:latin typeface="Times New Roman" charset="0"/>
                <a:ea typeface="ＭＳ Ｐゴシック" pitchFamily="1" charset="-128"/>
              </a:rPr>
              <a:t>Hindu Tamils</a:t>
            </a:r>
            <a:r>
              <a:rPr lang="en-US" altLang="en-US" sz="2200">
                <a:latin typeface="Times New Roman" charset="0"/>
                <a:ea typeface="ＭＳ Ｐゴシック" pitchFamily="1" charset="-128"/>
              </a:rPr>
              <a:t>, the minority who wanted their own independent nation, fighting against the majority </a:t>
            </a:r>
            <a:r>
              <a:rPr lang="en-US" altLang="en-US" sz="2200" b="1" i="1">
                <a:latin typeface="Times New Roman" charset="0"/>
                <a:ea typeface="ＭＳ Ｐゴシック" pitchFamily="1" charset="-128"/>
              </a:rPr>
              <a:t>Buddhist</a:t>
            </a:r>
            <a:r>
              <a:rPr lang="en-US" altLang="en-US" sz="2200" b="1">
                <a:latin typeface="Times New Roman" charset="0"/>
                <a:ea typeface="ＭＳ Ｐゴシック" pitchFamily="1" charset="-128"/>
              </a:rPr>
              <a:t> </a:t>
            </a:r>
            <a:r>
              <a:rPr lang="en-US" altLang="en-US" sz="2200" b="1" i="1">
                <a:latin typeface="Times New Roman" charset="0"/>
                <a:ea typeface="ＭＳ Ｐゴシック" pitchFamily="1" charset="-128"/>
              </a:rPr>
              <a:t>Sinhalese</a:t>
            </a:r>
            <a:r>
              <a:rPr lang="en-US" altLang="en-US" sz="2200">
                <a:latin typeface="Times New Roman" charset="0"/>
                <a:ea typeface="ＭＳ Ｐゴシック" pitchFamily="1" charset="-128"/>
              </a:rPr>
              <a:t>.  In the first of these clashes, India sent troops to restore order. As a result, the Terrorist group known as the Tamil Tigers assassinated Prime Minister </a:t>
            </a:r>
            <a:r>
              <a:rPr lang="en-US" altLang="en-US" sz="2400" b="1">
                <a:solidFill>
                  <a:srgbClr val="FF0000"/>
                </a:solidFill>
                <a:latin typeface="Times New Roman" charset="0"/>
              </a:rPr>
              <a:t>Rajiv Gandhi</a:t>
            </a:r>
            <a:r>
              <a:rPr lang="en-US" altLang="en-US" b="1">
                <a:solidFill>
                  <a:srgbClr val="FF0000"/>
                </a:solidFill>
              </a:rPr>
              <a:t> </a:t>
            </a:r>
            <a:r>
              <a:rPr lang="en-US" altLang="en-US" sz="2200">
                <a:latin typeface="Times New Roman" charset="0"/>
                <a:ea typeface="ＭＳ Ｐゴシック" pitchFamily="1" charset="-128"/>
              </a:rPr>
              <a:t>(Indira Gandhi’s son) in 1991.  Terrorism continues there today. </a:t>
            </a:r>
          </a:p>
        </p:txBody>
      </p:sp>
      <p:pic>
        <p:nvPicPr>
          <p:cNvPr id="28676" name="Picture 9" descr="tamil tiger trai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4362450"/>
            <a:ext cx="3413125" cy="2266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11" descr="_143139_Copy_of_rajivcoff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35475"/>
            <a:ext cx="36576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0"/>
            <a:ext cx="7378700" cy="609600"/>
          </a:xfrm>
          <a:solidFill>
            <a:schemeClr val="accent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tx1"/>
                </a:solidFill>
              </a:rPr>
              <a:t>Indian Independence and Partition</a:t>
            </a:r>
            <a:r>
              <a:rPr lang="en-US" altLang="en-US" sz="4000" b="1" smtClean="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85800" y="3886200"/>
            <a:ext cx="82296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Relations between Pakistan and India remain tense.  Both nations want to control the </a:t>
            </a:r>
            <a:r>
              <a:rPr lang="en-US" altLang="en-US" sz="2800" b="1" i="1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Jammu </a:t>
            </a:r>
            <a:r>
              <a:rPr lang="en-US" altLang="en-US" sz="28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and </a:t>
            </a:r>
            <a:r>
              <a:rPr lang="en-US" altLang="en-US" sz="2800" b="1" i="1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Kasmir</a:t>
            </a:r>
            <a:r>
              <a:rPr lang="en-US" altLang="en-US" sz="2800">
                <a:solidFill>
                  <a:schemeClr val="accent2"/>
                </a:solidFill>
                <a:latin typeface="Times New Roman" charset="0"/>
                <a:ea typeface="ＭＳ Ｐゴシック" pitchFamily="1" charset="-128"/>
              </a:rPr>
              <a:t> regions near the Pakistan-India border.  Tensions based on religious and ethnic claims continued to increase after both India and Pakistan tested nuclear weapons in 1998.</a:t>
            </a:r>
          </a:p>
        </p:txBody>
      </p:sp>
      <p:pic>
        <p:nvPicPr>
          <p:cNvPr id="29700" name="Picture 7" descr="Army personnel patrol the India-Pakistan border at Balakot vi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09600"/>
            <a:ext cx="5029200" cy="3343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bre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85800"/>
            <a:ext cx="7696200" cy="587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2490</TotalTime>
  <Words>1664</Words>
  <Application>Microsoft Office PowerPoint</Application>
  <PresentationFormat>On-screen Show (4:3)</PresentationFormat>
  <Paragraphs>157</Paragraphs>
  <Slides>29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Times New Roman</vt:lpstr>
      <vt:lpstr>ＭＳ Ｐゴシック</vt:lpstr>
      <vt:lpstr>Default Design</vt:lpstr>
      <vt:lpstr>Indian Independence and Partition</vt:lpstr>
      <vt:lpstr>Sepoy Rebellion 1857-1859</vt:lpstr>
      <vt:lpstr>India: Indian National Congress</vt:lpstr>
      <vt:lpstr>India: The Muslim League Forms, 1906</vt:lpstr>
      <vt:lpstr>Major Events</vt:lpstr>
      <vt:lpstr>Major Events</vt:lpstr>
      <vt:lpstr>PowerPoint Presentation</vt:lpstr>
      <vt:lpstr>Mohandas Gandhi</vt:lpstr>
      <vt:lpstr>Mohandas K. Gandhi,  The “Mahatma” or Great Soul</vt:lpstr>
      <vt:lpstr>Message to the Masses</vt:lpstr>
      <vt:lpstr>Gandhi Leads Non-Violent Protests</vt:lpstr>
      <vt:lpstr>The Salt March</vt:lpstr>
      <vt:lpstr>The Salt March</vt:lpstr>
      <vt:lpstr>Muhammad Ali Jinnah</vt:lpstr>
      <vt:lpstr>Muhammad Ali Jinnah</vt:lpstr>
      <vt:lpstr>Gandhi Dies</vt:lpstr>
      <vt:lpstr>What is the Partition of India?</vt:lpstr>
      <vt:lpstr>India Independence and Partition</vt:lpstr>
      <vt:lpstr>Indian Independence and Partition </vt:lpstr>
      <vt:lpstr>India Independence and Partition</vt:lpstr>
      <vt:lpstr>PowerPoint Presentation</vt:lpstr>
      <vt:lpstr>PowerPoint Presentation</vt:lpstr>
      <vt:lpstr>Indian Independence and Partition </vt:lpstr>
      <vt:lpstr>Indian Independence and Partition </vt:lpstr>
      <vt:lpstr>Indian Independence and Partition </vt:lpstr>
      <vt:lpstr>Indian Independence and Partition </vt:lpstr>
      <vt:lpstr>Indian Independence and Partition </vt:lpstr>
      <vt:lpstr>Indian Independence and Partition </vt:lpstr>
      <vt:lpstr>PowerPoint Presentation</vt:lpstr>
    </vt:vector>
  </TitlesOfParts>
  <Company>Mounds View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Independence and Partition</dc:title>
  <dc:creator>0 0</dc:creator>
  <cp:lastModifiedBy>Tokio Marine Management</cp:lastModifiedBy>
  <cp:revision>14</cp:revision>
  <cp:lastPrinted>2015-09-16T13:44:52Z</cp:lastPrinted>
  <dcterms:created xsi:type="dcterms:W3CDTF">2012-01-03T17:55:11Z</dcterms:created>
  <dcterms:modified xsi:type="dcterms:W3CDTF">2017-03-09T12:25:36Z</dcterms:modified>
</cp:coreProperties>
</file>