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sldIdLst>
    <p:sldId id="256" r:id="rId2"/>
    <p:sldId id="258" r:id="rId3"/>
    <p:sldId id="257" r:id="rId4"/>
    <p:sldId id="272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  <p:sldId id="271" r:id="rId19"/>
    <p:sldId id="274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800080"/>
    <a:srgbClr val="FFFF00"/>
    <a:srgbClr val="0000FF"/>
    <a:srgbClr val="CC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661" autoAdjust="0"/>
    <p:restoredTop sz="94660"/>
  </p:normalViewPr>
  <p:slideViewPr>
    <p:cSldViewPr>
      <p:cViewPr>
        <p:scale>
          <a:sx n="94" d="100"/>
          <a:sy n="94" d="100"/>
        </p:scale>
        <p:origin x="-108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94FDBAF-F08E-4B45-A760-F897D0395EB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6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560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E0E33B-ACBF-40E3-99D6-964E5A42F4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9054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A883DC-5D27-4DC0-BE87-4C0916E1E7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092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415C07-1CC5-4E92-844C-F42762A569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955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B38227-B836-45F0-B8CF-640B03037C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0693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6E3D4B-14A2-4DB6-9B09-BADD82035E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8281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B78A8E-C044-4F3F-A4EE-F8733A8C7D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599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F347C-3221-47F6-94E7-1DB3168E1B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434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24E079-5CF2-4583-9A90-FCDAB7A317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41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FAF03E-A0EE-4F5F-B2EF-170AD24B82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8445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D76019-863B-4C55-8F79-ECA101AC06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7218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AA869CC-15FB-4C0A-B8FE-6D00490E3C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0301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3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B2DB629-CB13-42C9-9C2B-E42CADFCB4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8500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DA7C4D73-9B30-4DF0-9B3C-3905D2E6AFC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5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457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5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457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5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457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5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457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5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457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b="1">
                <a:solidFill>
                  <a:schemeClr val="tx1"/>
                </a:solidFill>
              </a:rPr>
              <a:t>The 30  Years’ War</a:t>
            </a:r>
            <a:br>
              <a:rPr lang="en-US" altLang="en-US" b="1">
                <a:solidFill>
                  <a:schemeClr val="tx1"/>
                </a:solidFill>
              </a:rPr>
            </a:br>
            <a:r>
              <a:rPr lang="en-US" altLang="en-US" b="1">
                <a:solidFill>
                  <a:schemeClr val="tx1"/>
                </a:solidFill>
              </a:rPr>
              <a:t>1618-1648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sz="1800" dirty="0" smtClean="0"/>
              <a:t>AP European History</a:t>
            </a:r>
          </a:p>
          <a:p>
            <a:r>
              <a:rPr lang="en-US" altLang="en-US" sz="1800" dirty="0" smtClean="0"/>
              <a:t>Mr. </a:t>
            </a:r>
            <a:r>
              <a:rPr lang="en-US" altLang="en-US" sz="1800" dirty="0" err="1" smtClean="0"/>
              <a:t>Ott</a:t>
            </a:r>
            <a:r>
              <a:rPr lang="en-US" altLang="en-US" sz="1800" dirty="0" smtClean="0"/>
              <a:t> @ Park East High School</a:t>
            </a:r>
            <a:endParaRPr lang="en-US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5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altLang="en-US">
                <a:solidFill>
                  <a:schemeClr val="tx1"/>
                </a:solidFill>
              </a:rPr>
              <a:t>Historical Background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8839200" cy="5562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b="1"/>
              <a:t>Because of the execution of Jan Hus in 1415, Bohemia was a hotbed of contention between Protestants and Catholics.  (</a:t>
            </a:r>
            <a:r>
              <a:rPr lang="en-US" altLang="en-US" sz="2400"/>
              <a:t>Bohemia consisted of Bohemia, Silesia, Moravia and Lusatia).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By 1600, Protestants outnumbered Catholics in Bohemia but the Protestants were fragmented into denominations or sects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Emperor Rudolph II issued a Letter of Majesty granting some limited freedoms and tolerance to Protestants but Rudolph died before Protestants fully enjoyed the limited freedoms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Catholics forbade Protestants to build churches in towns where Protestant churches did not already exist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Ferdinand II was to be the new King of Bohemia and Protestants feared for the worst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utoUpdateAnimBg="0"/>
      <p:bldP spid="512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>
                <a:solidFill>
                  <a:schemeClr val="tx1"/>
                </a:solidFill>
              </a:rPr>
              <a:t>The Defenestration of Prague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524000"/>
            <a:ext cx="9144000" cy="5334000"/>
          </a:xfrm>
          <a:noFill/>
          <a:ln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0000"/>
                    </a:gs>
                    <a:gs pos="50000">
                      <a:srgbClr val="000000">
                        <a:gamma/>
                        <a:tint val="0"/>
                        <a:invGamma/>
                      </a:srgbClr>
                    </a:gs>
                    <a:gs pos="100000">
                      <a:srgbClr val="00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b="1"/>
              <a:t>Protestants set up a meeting with Catholic officials in Prague on May 23, 1618.</a:t>
            </a:r>
          </a:p>
          <a:p>
            <a:r>
              <a:rPr lang="en-US" altLang="en-US" sz="2800"/>
              <a:t>Meeting went badly, the Protestants seized two Catholic officials and tossed them out the window; for kicks they tossed a secretary, too.</a:t>
            </a:r>
          </a:p>
          <a:p>
            <a:r>
              <a:rPr lang="en-US" altLang="en-US" sz="2800"/>
              <a:t>This event is known as The Defenestration of Prague. </a:t>
            </a:r>
            <a:r>
              <a:rPr lang="en-US" altLang="en-US" sz="2400"/>
              <a:t>The word defenestrate comes from Latin word for “window” and means “out the window”</a:t>
            </a:r>
          </a:p>
          <a:p>
            <a:r>
              <a:rPr lang="en-US" altLang="en-US" sz="2800"/>
              <a:t> Survived the fall because they landed in a dungheap or ditch; Catholics claimed angels saved them</a:t>
            </a:r>
          </a:p>
          <a:p>
            <a:r>
              <a:rPr lang="en-US" altLang="en-US" sz="2800"/>
              <a:t>This was the spark that ignited the 30 Years’ War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utoUpdateAnimBg="0"/>
      <p:bldP spid="307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chemeClr val="tx1"/>
                </a:solidFill>
              </a:rPr>
              <a:t>Defenestration of Prague</a:t>
            </a:r>
          </a:p>
        </p:txBody>
      </p:sp>
      <p:pic>
        <p:nvPicPr>
          <p:cNvPr id="39949" name="Picture 13" descr="defenestration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4365625"/>
            <a:ext cx="3733800" cy="22637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9953" name="Picture 17" descr="defenestration_of_prague_large"/>
          <p:cNvPicPr>
            <a:picLocks noChangeAspect="1" noChangeArrowheads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457325"/>
            <a:ext cx="3810000" cy="2755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9954" name="Picture 18" descr="defen"/>
          <p:cNvPicPr>
            <a:picLocks noChangeAspect="1" noChangeArrowheads="1"/>
          </p:cNvPicPr>
          <p:nvPr>
            <p:ph sz="half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1447800"/>
            <a:ext cx="3559175" cy="5105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99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399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chemeClr val="tx1"/>
                </a:solidFill>
              </a:rPr>
              <a:t>The 30 Years’ War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Four Phases of the 30 Years’ War:</a:t>
            </a:r>
          </a:p>
          <a:p>
            <a:pPr lvl="1"/>
            <a:r>
              <a:rPr lang="en-US" altLang="en-US"/>
              <a:t>The Bohemian Phase</a:t>
            </a:r>
          </a:p>
          <a:p>
            <a:pPr lvl="1"/>
            <a:r>
              <a:rPr lang="en-US" altLang="en-US"/>
              <a:t>The Danish Phase</a:t>
            </a:r>
          </a:p>
          <a:p>
            <a:pPr lvl="1"/>
            <a:r>
              <a:rPr lang="en-US" altLang="en-US"/>
              <a:t>The Swedish Phase</a:t>
            </a:r>
          </a:p>
          <a:p>
            <a:pPr lvl="1"/>
            <a:r>
              <a:rPr lang="en-US" altLang="en-US"/>
              <a:t>The French Phase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utoUpdateAnimBg="0"/>
      <p:bldP spid="2662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solidFill>
                  <a:schemeClr val="tx1"/>
                </a:solidFill>
              </a:rPr>
              <a:t>The Bohemian Phase (1618-1625)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b="1"/>
              <a:t>Fighting between Catholics and Protestants began soon after the Defenestration in 1618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The Protestants used a force made up mostly of Czechs and deposed Ferdinand, King of Bohemia; they chose Frederick V to take his place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The Holy Roman Emperor, Ferdinand II, used funds from the Catholic League and the Spanish Habsburgs to build an army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The Catholic forces crushed the Protestants at the Battle of White Mountain and the Jesuits attempted to win over those Protestants who weren’t inclined to fight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The defeat and the propaganda had a different effect than intended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utoUpdateAnimBg="0"/>
      <p:bldP spid="2765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solidFill>
                  <a:schemeClr val="tx1"/>
                </a:solidFill>
              </a:rPr>
              <a:t>The Bohemian Phase (1618-1625)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541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b="1"/>
              <a:t>As the fighting went on, mercenaries joined the fray looking to make some money in the war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Albrecht von Wallenstein, born a Czech Protestant, offered his services to the Emperor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Reluctantly the Emperor commissioned Wallenstein and his 125,000 soldiers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Wallenstein and his men unleashed destruction on Germany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The Emperor had no control over Wallenstein or his men, though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During the fighting in Bohemia, the Spanish attacked the holdings of Frederick along the Rhine River</a:t>
            </a:r>
          </a:p>
          <a:p>
            <a:pPr>
              <a:lnSpc>
                <a:spcPct val="90000"/>
              </a:lnSpc>
            </a:pPr>
            <a:r>
              <a:rPr lang="en-US" altLang="en-US" sz="2400" b="1"/>
              <a:t>Frederick and the Protestants had their hands full already and could not win back the land from Spain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chemeClr val="tx1"/>
                </a:solidFill>
              </a:rPr>
              <a:t>The Danish Phase (1625-1630)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5410200"/>
          </a:xfrm>
        </p:spPr>
        <p:txBody>
          <a:bodyPr/>
          <a:lstStyle/>
          <a:p>
            <a:r>
              <a:rPr lang="en-US" altLang="en-US" sz="2400" b="1"/>
              <a:t>Habsburg enemies all over Europe were horrified at Wallenstein’s antics</a:t>
            </a:r>
          </a:p>
          <a:p>
            <a:r>
              <a:rPr lang="en-US" altLang="en-US" sz="2400" b="1"/>
              <a:t>King Christian IV of Denmark decided to enter the war to help the Protestants turn the tide in Germany</a:t>
            </a:r>
          </a:p>
          <a:p>
            <a:r>
              <a:rPr lang="en-US" altLang="en-US" sz="2400" b="1"/>
              <a:t>Wallenstein proved to be too much for Christian</a:t>
            </a:r>
          </a:p>
          <a:p>
            <a:r>
              <a:rPr lang="en-US" altLang="en-US" sz="2400" b="1"/>
              <a:t>Feeling confident after Wallenstein’s successes, the Emperor issued the Edict of Restitution in 1629</a:t>
            </a:r>
          </a:p>
          <a:p>
            <a:r>
              <a:rPr lang="en-US" altLang="en-US" sz="2400" b="1"/>
              <a:t>The Edict outlawed all sects of Christianity other than Catholicism and Lutheranism</a:t>
            </a:r>
          </a:p>
          <a:p>
            <a:r>
              <a:rPr lang="en-US" altLang="en-US" sz="2400" b="1"/>
              <a:t>Lutheranism took a hit, though, because the Edict restored Protestant-held once-Catholic lands to the Church, effectively undoing the Peace of Augsburg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utoUpdateAnimBg="0"/>
      <p:bldP spid="2969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chemeClr val="tx1"/>
                </a:solidFill>
              </a:rPr>
              <a:t>The Danish Phase (1625-1630)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28800"/>
            <a:ext cx="8686800" cy="4267200"/>
          </a:xfrm>
        </p:spPr>
        <p:txBody>
          <a:bodyPr/>
          <a:lstStyle/>
          <a:p>
            <a:r>
              <a:rPr lang="en-US" altLang="en-US" b="1"/>
              <a:t>The Habsburgs reached the pinnacle of their power by 1630</a:t>
            </a:r>
          </a:p>
          <a:p>
            <a:r>
              <a:rPr lang="en-US" altLang="en-US" b="1"/>
              <a:t>Also by 1630, the Emperor felt pressure from across Europe to control Wallenstein because he had become too powerful and unpredictable</a:t>
            </a:r>
          </a:p>
          <a:p>
            <a:r>
              <a:rPr lang="en-US" altLang="en-US" b="1"/>
              <a:t>The Emperor made Wallenstein back off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utoUpdateAnimBg="0"/>
      <p:bldP spid="3072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chemeClr val="tx1"/>
                </a:solidFill>
              </a:rPr>
              <a:t>The Swedish Phase (1630-1635)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5334000"/>
          </a:xfrm>
        </p:spPr>
        <p:txBody>
          <a:bodyPr/>
          <a:lstStyle/>
          <a:p>
            <a:r>
              <a:rPr lang="en-US" altLang="en-US" sz="2400" b="1"/>
              <a:t>Protestantism on the continent seemed to be in trouble so King Gustavus Adolphus of Sweden entered his 100,000-man army in the contest</a:t>
            </a:r>
          </a:p>
          <a:p>
            <a:r>
              <a:rPr lang="en-US" altLang="en-US" sz="2400" b="1"/>
              <a:t>Gustavus Adolphus hoped to help the Protestants in Germany but he also hoped to exert his influence in the region</a:t>
            </a:r>
          </a:p>
          <a:p>
            <a:r>
              <a:rPr lang="en-US" altLang="en-US" sz="2400" b="1"/>
              <a:t>The French, at the urging of Cardinal Richelieu, subsidized the Swedish forces</a:t>
            </a:r>
          </a:p>
          <a:p>
            <a:r>
              <a:rPr lang="en-US" altLang="en-US" sz="2400" b="1"/>
              <a:t>France hoped to undermine the Habsburgs by aiding the Habsburg enemies</a:t>
            </a:r>
          </a:p>
          <a:p>
            <a:r>
              <a:rPr lang="en-US" altLang="en-US" sz="2400" b="1"/>
              <a:t>Gustavus Adolphus experienced success in the North so the Emperor reluctantly requested the services of Wallenstein once again</a:t>
            </a:r>
          </a:p>
          <a:p>
            <a:endParaRPr lang="en-US" altLang="en-US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utoUpdateAnimBg="0"/>
      <p:bldP spid="31747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chemeClr val="tx1"/>
                </a:solidFill>
              </a:rPr>
              <a:t>The Swedish Phase (1630-1635)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Gustavus Adolphus suffered a wound in battle in 1632 and died</a:t>
            </a:r>
          </a:p>
          <a:p>
            <a:r>
              <a:rPr lang="en-US" altLang="en-US"/>
              <a:t>By 1634, the Swedes were at the point of defeat</a:t>
            </a:r>
          </a:p>
          <a:p>
            <a:r>
              <a:rPr lang="en-US" altLang="en-US"/>
              <a:t>Things looked very bad for Protestants in Germany until…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chemeClr val="tx1"/>
                </a:solidFill>
              </a:rPr>
              <a:t>The French Phase (1635-1648)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915400" cy="495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/>
              <a:t>Wallenstein had been so angry at the Emperor at his dismissal, he turned on the Emperor in hopes of creating his own empire</a:t>
            </a:r>
          </a:p>
          <a:p>
            <a:pPr>
              <a:lnSpc>
                <a:spcPct val="80000"/>
              </a:lnSpc>
            </a:pPr>
            <a:r>
              <a:rPr lang="en-US" altLang="en-US" sz="2800"/>
              <a:t>In response, the Emperor had Wallenstein’s own troops murder Wallenstein</a:t>
            </a:r>
          </a:p>
          <a:p>
            <a:pPr>
              <a:lnSpc>
                <a:spcPct val="80000"/>
              </a:lnSpc>
            </a:pPr>
            <a:r>
              <a:rPr lang="en-US" altLang="en-US" sz="2800"/>
              <a:t>Some of the Protestant Princes jumped ship and joined forces with the Emperor</a:t>
            </a:r>
          </a:p>
          <a:p>
            <a:pPr>
              <a:lnSpc>
                <a:spcPct val="80000"/>
              </a:lnSpc>
            </a:pPr>
            <a:r>
              <a:rPr lang="en-US" altLang="en-US" sz="2800"/>
              <a:t>France couldn’t stand to watch the Habsburg power increase so the French officially entered the war on the side of the Protestants</a:t>
            </a:r>
          </a:p>
          <a:p>
            <a:pPr>
              <a:lnSpc>
                <a:spcPct val="80000"/>
              </a:lnSpc>
            </a:pPr>
            <a:r>
              <a:rPr lang="en-US" altLang="en-US" sz="2800"/>
              <a:t>Neither side possessed the power to knock out the other so the fighting dragged on until 1643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utoUpdateAnimBg="0"/>
      <p:bldP spid="3379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chemeClr val="tx1"/>
                </a:solidFill>
              </a:rPr>
              <a:t>The Peace of Westphalia (1648)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5334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/>
              <a:t>The 30 Years’ War officially ended in 1648 with the Peace of Westphalia</a:t>
            </a:r>
          </a:p>
          <a:p>
            <a:pPr>
              <a:lnSpc>
                <a:spcPct val="80000"/>
              </a:lnSpc>
            </a:pPr>
            <a:endParaRPr lang="en-US" altLang="en-US" sz="2800"/>
          </a:p>
          <a:p>
            <a:pPr>
              <a:lnSpc>
                <a:spcPct val="80000"/>
              </a:lnSpc>
            </a:pPr>
            <a:r>
              <a:rPr lang="en-US" altLang="en-US" sz="2800"/>
              <a:t>The treaties recognized the sovereignty of the 300+ German princes</a:t>
            </a:r>
          </a:p>
          <a:p>
            <a:pPr>
              <a:lnSpc>
                <a:spcPct val="80000"/>
              </a:lnSpc>
            </a:pPr>
            <a:endParaRPr lang="en-US" altLang="en-US" sz="2800"/>
          </a:p>
          <a:p>
            <a:pPr>
              <a:lnSpc>
                <a:spcPct val="80000"/>
              </a:lnSpc>
            </a:pPr>
            <a:r>
              <a:rPr lang="en-US" altLang="en-US" sz="2800"/>
              <a:t>The treaties disallowed papal meddling in German religious affairs</a:t>
            </a:r>
          </a:p>
          <a:p>
            <a:pPr>
              <a:lnSpc>
                <a:spcPct val="80000"/>
              </a:lnSpc>
            </a:pPr>
            <a:endParaRPr lang="en-US" altLang="en-US" sz="2800"/>
          </a:p>
          <a:p>
            <a:pPr>
              <a:lnSpc>
                <a:spcPct val="80000"/>
              </a:lnSpc>
            </a:pPr>
            <a:r>
              <a:rPr lang="en-US" altLang="en-US" sz="2800"/>
              <a:t>The treaties upheld the Peace of Augsburg, added Calvinism to the list of religions allowed in German states and nullified the Edict of Restitution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autoUpdateAnimBg="0"/>
      <p:bldP spid="34819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altLang="en-US" sz="4000">
                <a:solidFill>
                  <a:schemeClr val="tx1"/>
                </a:solidFill>
              </a:rPr>
              <a:t>Immediate Results of the </a:t>
            </a:r>
            <a:br>
              <a:rPr lang="en-US" altLang="en-US" sz="4000">
                <a:solidFill>
                  <a:schemeClr val="tx1"/>
                </a:solidFill>
              </a:rPr>
            </a:br>
            <a:r>
              <a:rPr lang="en-US" altLang="en-US" sz="4000">
                <a:solidFill>
                  <a:schemeClr val="tx1"/>
                </a:solidFill>
              </a:rPr>
              <a:t>30 Years’ War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71600"/>
            <a:ext cx="8915400" cy="5181600"/>
          </a:xfrm>
        </p:spPr>
        <p:txBody>
          <a:bodyPr/>
          <a:lstStyle/>
          <a:p>
            <a:r>
              <a:rPr lang="en-US" altLang="en-US" sz="2800"/>
              <a:t>After the Peace in 1648, the northern states in Germany remained primarily Protestant while the southern states in Germany remained primarily Catholic</a:t>
            </a:r>
          </a:p>
          <a:p>
            <a:r>
              <a:rPr lang="en-US" altLang="en-US" sz="2800"/>
              <a:t>The United Provinces and Switzerland won recognition as independent states</a:t>
            </a:r>
          </a:p>
          <a:p>
            <a:r>
              <a:rPr lang="en-US" altLang="en-US" sz="2800"/>
              <a:t>German princes won the right to form alliances and sign treaties as long as they didn’t declare war on the Holy Roman Empire</a:t>
            </a:r>
          </a:p>
          <a:p>
            <a:r>
              <a:rPr lang="en-US" altLang="en-US" sz="2800"/>
              <a:t>Sweden won cash and land in the Baltic region</a:t>
            </a:r>
          </a:p>
          <a:p>
            <a:r>
              <a:rPr lang="en-US" altLang="en-US" sz="2800"/>
              <a:t>France won the region of Alsace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utoUpdateAnimBg="0"/>
      <p:bldP spid="35843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752600"/>
          </a:xfrm>
        </p:spPr>
        <p:txBody>
          <a:bodyPr/>
          <a:lstStyle/>
          <a:p>
            <a:r>
              <a:rPr lang="en-US" altLang="en-US" sz="4000">
                <a:solidFill>
                  <a:schemeClr val="tx1"/>
                </a:solidFill>
              </a:rPr>
              <a:t>Political Fallout from the 30 Years’ War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/>
              <a:t>Because Spain lost territory and France gained territory, France stood alone as the most powerful nation on the continent</a:t>
            </a:r>
          </a:p>
          <a:p>
            <a:pPr>
              <a:lnSpc>
                <a:spcPct val="80000"/>
              </a:lnSpc>
            </a:pPr>
            <a:r>
              <a:rPr lang="en-US" altLang="en-US" sz="2800"/>
              <a:t>France also benefited from the fragmentation of the Holy Roman Empire and the weakening of the Habsburg family influence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en-US" sz="2800"/>
          </a:p>
          <a:p>
            <a:pPr>
              <a:lnSpc>
                <a:spcPct val="80000"/>
              </a:lnSpc>
            </a:pPr>
            <a:r>
              <a:rPr lang="en-US" altLang="en-US" sz="2800"/>
              <a:t>PoW= </a:t>
            </a:r>
          </a:p>
          <a:p>
            <a:pPr lvl="1">
              <a:lnSpc>
                <a:spcPct val="80000"/>
              </a:lnSpc>
            </a:pPr>
            <a:r>
              <a:rPr lang="en-US" altLang="en-US" sz="2400"/>
              <a:t>the political power of the Holy Roman Empire faded into oblivion; </a:t>
            </a:r>
          </a:p>
          <a:p>
            <a:pPr lvl="1">
              <a:lnSpc>
                <a:spcPct val="80000"/>
              </a:lnSpc>
            </a:pPr>
            <a:r>
              <a:rPr lang="en-US" altLang="en-US" sz="2400"/>
              <a:t>the Habsburg family remained wealthy and strong, though, and would go on to rule the Austro-Hungarian Empire later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utoUpdateAnimBg="0"/>
      <p:bldP spid="36867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altLang="en-US">
                <a:solidFill>
                  <a:schemeClr val="tx1"/>
                </a:solidFill>
              </a:rPr>
              <a:t>The Aftermath in Germany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144000" cy="5334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/>
              <a:t>Though Germans seemed to win politically and religiously, the Germans lost in other ways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en-US"/>
          </a:p>
          <a:p>
            <a:pPr>
              <a:lnSpc>
                <a:spcPct val="80000"/>
              </a:lnSpc>
            </a:pPr>
            <a:r>
              <a:rPr lang="en-US" altLang="en-US"/>
              <a:t>German homes, businesses and farms were destroyed en masse during the war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en-US"/>
          </a:p>
          <a:p>
            <a:pPr>
              <a:lnSpc>
                <a:spcPct val="80000"/>
              </a:lnSpc>
            </a:pPr>
            <a:r>
              <a:rPr lang="en-US" altLang="en-US"/>
              <a:t>The German population took a major hit (millions dead from battle, disease and starvation over the course of the war and the years immediately following) and the German population decreased by as much as 20% according to some sources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utoUpdateAnimBg="0"/>
      <p:bldP spid="37891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Aftermath in Germany (continued)</a:t>
            </a:r>
          </a:p>
        </p:txBody>
      </p:sp>
      <p:sp>
        <p:nvSpPr>
          <p:cNvPr id="4505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8686800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/>
              <a:t>Food shortages plagued Germany and worsened the suffering of Germans who survived</a:t>
            </a:r>
          </a:p>
          <a:p>
            <a:pPr>
              <a:lnSpc>
                <a:spcPct val="80000"/>
              </a:lnSpc>
            </a:pPr>
            <a:r>
              <a:rPr lang="en-US" altLang="en-US"/>
              <a:t>Inflation crushed the German economy; food shortages and rising prices coincided with the massive influx of gold and silver into Spain</a:t>
            </a:r>
          </a:p>
          <a:p>
            <a:pPr>
              <a:lnSpc>
                <a:spcPct val="80000"/>
              </a:lnSpc>
            </a:pPr>
            <a:r>
              <a:rPr lang="en-US" altLang="en-US"/>
              <a:t>Trade routes in and around Germany virtually disappeared</a:t>
            </a:r>
          </a:p>
          <a:p>
            <a:pPr>
              <a:lnSpc>
                <a:spcPct val="80000"/>
              </a:lnSpc>
            </a:pPr>
            <a:r>
              <a:rPr lang="en-US" altLang="en-US"/>
              <a:t>Ironically, a very few towns grew as refugees moved in for safety</a:t>
            </a:r>
          </a:p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autoUpdateAnimBg="0"/>
      <p:bldP spid="4505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chemeClr val="tx1"/>
                </a:solidFill>
              </a:rPr>
              <a:t>Things You Must Remember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/>
              <a:t>The 30 Years War began as a war of religion and developed into an international war of politics</a:t>
            </a:r>
          </a:p>
          <a:p>
            <a:pPr>
              <a:lnSpc>
                <a:spcPct val="80000"/>
              </a:lnSpc>
            </a:pPr>
            <a:r>
              <a:rPr lang="en-US" altLang="en-US"/>
              <a:t>While the war started as a religious war, the war healed no religious wounds</a:t>
            </a:r>
          </a:p>
          <a:p>
            <a:pPr>
              <a:lnSpc>
                <a:spcPct val="80000"/>
              </a:lnSpc>
            </a:pPr>
            <a:r>
              <a:rPr lang="en-US" altLang="en-US"/>
              <a:t>France proved that international politics would be more important in the coming centuries than religion</a:t>
            </a:r>
          </a:p>
          <a:p>
            <a:pPr>
              <a:lnSpc>
                <a:spcPct val="80000"/>
              </a:lnSpc>
            </a:pPr>
            <a:r>
              <a:rPr lang="en-US" altLang="en-US"/>
              <a:t>No participant in the 30 Years War possessed a large enough army to knock out its opponents; Louis XIV would learn from this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autoUpdateAnimBg="0"/>
      <p:bldP spid="38915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You must remember this …</a:t>
            </a:r>
            <a:br>
              <a:rPr lang="en-US" altLang="en-US"/>
            </a:br>
            <a:r>
              <a:rPr lang="en-US" altLang="en-US"/>
              <a:t>Continued)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9144000" cy="495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/>
              <a:t>The Alsace region would be hotly contested even as late as World War II</a:t>
            </a:r>
          </a:p>
          <a:p>
            <a:pPr>
              <a:lnSpc>
                <a:spcPct val="80000"/>
              </a:lnSpc>
            </a:pPr>
            <a:r>
              <a:rPr lang="en-US" altLang="en-US"/>
              <a:t>The Holy Roman Empire historically had more influence in Germany than anywhere else in Europe; therefore, the sovereignty of the German princes essentially meant the end of the Holy Roman Empire</a:t>
            </a:r>
          </a:p>
          <a:p>
            <a:pPr>
              <a:lnSpc>
                <a:spcPct val="80000"/>
              </a:lnSpc>
            </a:pPr>
            <a:r>
              <a:rPr lang="en-US" altLang="en-US"/>
              <a:t>Because the vast majority of the fighting took place in Germany, the German states suffered more than any other participants</a:t>
            </a:r>
          </a:p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autoUpdateAnimBg="0"/>
      <p:bldP spid="46083" grpId="0" build="p" autoUpdateAnimBg="0"/>
    </p:bldLst>
  </p:timing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710</TotalTime>
  <Words>1330</Words>
  <Application>Microsoft Office PowerPoint</Application>
  <PresentationFormat>On-screen Show (4:3)</PresentationFormat>
  <Paragraphs>104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Tahoma</vt:lpstr>
      <vt:lpstr>Wingdings</vt:lpstr>
      <vt:lpstr>Textured</vt:lpstr>
      <vt:lpstr>The 30  Years’ War 1618-1648</vt:lpstr>
      <vt:lpstr>Historical Background</vt:lpstr>
      <vt:lpstr>The Defenestration of Prague</vt:lpstr>
      <vt:lpstr>Defenestration of Prague</vt:lpstr>
      <vt:lpstr>The 30 Years’ War</vt:lpstr>
      <vt:lpstr>The Bohemian Phase (1618-1625)</vt:lpstr>
      <vt:lpstr>The Bohemian Phase (1618-1625)</vt:lpstr>
      <vt:lpstr>The Danish Phase (1625-1630)</vt:lpstr>
      <vt:lpstr>The Danish Phase (1625-1630)</vt:lpstr>
      <vt:lpstr>The Swedish Phase (1630-1635)</vt:lpstr>
      <vt:lpstr>The Swedish Phase (1630-1635)</vt:lpstr>
      <vt:lpstr>The French Phase (1635-1648)</vt:lpstr>
      <vt:lpstr>The Peace of Westphalia (1648)</vt:lpstr>
      <vt:lpstr>Immediate Results of the  30 Years’ War</vt:lpstr>
      <vt:lpstr>Political Fallout from the 30 Years’ War</vt:lpstr>
      <vt:lpstr>The Aftermath in Germany</vt:lpstr>
      <vt:lpstr>Aftermath in Germany (continued)</vt:lpstr>
      <vt:lpstr>Things You Must Remember</vt:lpstr>
      <vt:lpstr>You must remember this … Continued)</vt:lpstr>
    </vt:vector>
  </TitlesOfParts>
  <Company>Second Baptist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30 Years’ War 1618-1648</dc:title>
  <dc:creator>nathan</dc:creator>
  <cp:lastModifiedBy>Tokio Marine Management</cp:lastModifiedBy>
  <cp:revision>22</cp:revision>
  <dcterms:created xsi:type="dcterms:W3CDTF">2007-11-08T15:06:52Z</dcterms:created>
  <dcterms:modified xsi:type="dcterms:W3CDTF">2015-11-30T13:07:00Z</dcterms:modified>
</cp:coreProperties>
</file>