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4" r:id="rId3"/>
    <p:sldId id="275" r:id="rId4"/>
    <p:sldId id="276" r:id="rId5"/>
    <p:sldId id="277" r:id="rId6"/>
    <p:sldId id="273" r:id="rId7"/>
    <p:sldId id="257" r:id="rId8"/>
    <p:sldId id="258" r:id="rId9"/>
    <p:sldId id="259" r:id="rId10"/>
    <p:sldId id="260" r:id="rId11"/>
    <p:sldId id="261" r:id="rId12"/>
    <p:sldId id="262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35A18-3476-6B42-B2B8-AAB1CA613219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ED3A0-C390-B646-945C-E1840C0E9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19420-91E0-480C-AABE-D236F04CCA83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44998-AED9-4553-8AC5-163EAC54E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44998-AED9-4553-8AC5-163EAC54EEB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3F6F9C8-3DC1-6F48-8214-3DE45B319CCA}" type="datetimeFigureOut">
              <a:rPr lang="en-US" smtClean="0"/>
              <a:pPr/>
              <a:t>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B35E22D-6064-8B4B-824F-F426A3FE0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odern%20Egypt%20-%20BETA%202010-11\EgyptDayofAnger.wmv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odern%20Egypt%20-%20BETA%202010-11\EgyptIran.wmv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odern%20Egypt%20-%20BETA%202010-11\egyptmuseumdamage.wmv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odern%20Egypt%20-%20BETA%202010-11\ObamaEgypt.wmv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8458200" cy="2057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Egypt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  <a:br>
              <a:rPr lang="en-US" dirty="0" smtClean="0"/>
            </a:br>
            <a:r>
              <a:rPr lang="en-US" dirty="0" smtClean="0"/>
              <a:t>Egypt: Key Ally in the Middle East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7772400" cy="3733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Mr. Ott @ BETA </a:t>
            </a:r>
            <a:r>
              <a:rPr lang="en-US" sz="3600" dirty="0" smtClean="0"/>
              <a:t>2010-11</a:t>
            </a:r>
            <a:endParaRPr lang="en-US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3150" y="1447800"/>
            <a:ext cx="44577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51816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  <a:latin typeface="Arial Rounded MT Bold" pitchFamily="34" charset="0"/>
              </a:rPr>
              <a:t>Aim: Why is Egypt politically, socially and economically important?</a:t>
            </a:r>
          </a:p>
          <a:p>
            <a:endParaRPr lang="en-US" sz="2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latin typeface="Arial Rounded MT Bold" pitchFamily="34" charset="0"/>
              </a:rPr>
              <a:t>Do Now: Where is Egypt  located?</a:t>
            </a:r>
            <a:endParaRPr lang="en-US" sz="2400" dirty="0">
              <a:solidFill>
                <a:srgbClr val="FFC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gyptDayofAnger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85800" y="914400"/>
            <a:ext cx="7819293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gyptIra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33400" y="914400"/>
            <a:ext cx="7954108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gyptmuseumdamag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33400" y="914400"/>
            <a:ext cx="7819292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2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amaEgyp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" y="1066800"/>
            <a:ext cx="7684477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1:</a:t>
            </a:r>
          </a:p>
          <a:p>
            <a:pPr lvl="1"/>
            <a:r>
              <a:rPr lang="en-US" dirty="0" smtClean="0"/>
              <a:t>Brief history of modern Egypt</a:t>
            </a:r>
          </a:p>
          <a:p>
            <a:pPr lvl="1"/>
            <a:r>
              <a:rPr lang="en-US" dirty="0" smtClean="0"/>
              <a:t>Political &amp; economical realities in Egypt</a:t>
            </a:r>
          </a:p>
          <a:p>
            <a:pPr lvl="1"/>
            <a:r>
              <a:rPr lang="en-US" dirty="0" smtClean="0"/>
              <a:t>US-Egypt relationship &amp; the region</a:t>
            </a:r>
          </a:p>
          <a:p>
            <a:pPr lvl="1"/>
            <a:r>
              <a:rPr lang="en-US" dirty="0" smtClean="0"/>
              <a:t>The future of Egypt &amp; what it may mean for US</a:t>
            </a:r>
          </a:p>
          <a:p>
            <a:r>
              <a:rPr lang="en-US" dirty="0" smtClean="0"/>
              <a:t>Part 2:</a:t>
            </a:r>
          </a:p>
          <a:p>
            <a:pPr lvl="1"/>
            <a:r>
              <a:rPr lang="en-US" dirty="0" smtClean="0"/>
              <a:t>Q&amp; A</a:t>
            </a:r>
          </a:p>
          <a:p>
            <a:pPr lvl="1"/>
            <a:r>
              <a:rPr lang="en-US" dirty="0" smtClean="0"/>
              <a:t>Discussion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 Egypt: </a:t>
            </a:r>
            <a:br>
              <a:rPr lang="en-US" dirty="0" smtClean="0"/>
            </a:br>
            <a:r>
              <a:rPr lang="en-US" dirty="0" smtClean="0"/>
              <a:t>a brief history!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676400"/>
            <a:ext cx="8991600" cy="5181599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 smtClean="0"/>
              <a:t>“As Egypt goes, </a:t>
            </a:r>
            <a:br>
              <a:rPr lang="en-US" i="1" dirty="0" smtClean="0"/>
            </a:br>
            <a:r>
              <a:rPr lang="en-US" i="1" dirty="0" smtClean="0"/>
              <a:t>so go the Arabs”</a:t>
            </a:r>
          </a:p>
          <a:p>
            <a:r>
              <a:rPr lang="en-US" dirty="0" smtClean="0"/>
              <a:t>Intellectual &amp; cultural </a:t>
            </a:r>
            <a:br>
              <a:rPr lang="en-US" dirty="0" smtClean="0"/>
            </a:br>
            <a:r>
              <a:rPr lang="en-US" dirty="0" smtClean="0"/>
              <a:t>center of Arab world</a:t>
            </a:r>
          </a:p>
          <a:p>
            <a:r>
              <a:rPr lang="en-US" dirty="0" smtClean="0"/>
              <a:t>Birth place of modern Arab nationalism</a:t>
            </a:r>
          </a:p>
          <a:p>
            <a:r>
              <a:rPr lang="en-US" dirty="0" smtClean="0"/>
              <a:t>Largest Arab population </a:t>
            </a:r>
            <a:br>
              <a:rPr lang="en-US" dirty="0" smtClean="0"/>
            </a:br>
            <a:r>
              <a:rPr lang="en-US" dirty="0" smtClean="0"/>
              <a:t>(80+ million) 17 Million in Cairo</a:t>
            </a:r>
          </a:p>
          <a:p>
            <a:r>
              <a:rPr lang="en-US" dirty="0" smtClean="0"/>
              <a:t>Largest army in Arab world</a:t>
            </a:r>
          </a:p>
          <a:p>
            <a:r>
              <a:rPr lang="en-US" dirty="0" smtClean="0"/>
              <a:t>Second largest economy in Arab world</a:t>
            </a:r>
          </a:p>
          <a:p>
            <a:r>
              <a:rPr lang="en-US" dirty="0" smtClean="0"/>
              <a:t>Beneficial geographical location </a:t>
            </a:r>
            <a:br>
              <a:rPr lang="en-US" dirty="0" smtClean="0"/>
            </a:br>
            <a:r>
              <a:rPr lang="en-US" dirty="0" smtClean="0"/>
              <a:t>( Suez Canal, Nile, Mediterranean, etc.) </a:t>
            </a:r>
          </a:p>
          <a:p>
            <a:r>
              <a:rPr lang="en-US" dirty="0" smtClean="0"/>
              <a:t>Educational, political, cultural, etc. influence </a:t>
            </a:r>
            <a:br>
              <a:rPr lang="en-US" dirty="0" smtClean="0"/>
            </a:br>
            <a:r>
              <a:rPr lang="en-US" dirty="0" smtClean="0"/>
              <a:t>over the Arab world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4198" y="155448"/>
            <a:ext cx="4309801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38862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Modern Egypt: </a:t>
            </a:r>
            <a:br>
              <a:rPr lang="en-US" dirty="0" smtClean="0"/>
            </a:br>
            <a:r>
              <a:rPr lang="en-US" dirty="0" smtClean="0"/>
              <a:t>a brief history!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4582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1952 dissatisfied Army </a:t>
            </a:r>
            <a:br>
              <a:rPr lang="en-US" dirty="0" smtClean="0"/>
            </a:br>
            <a:r>
              <a:rPr lang="en-US" dirty="0" smtClean="0"/>
              <a:t>Officers overthrew </a:t>
            </a:r>
            <a:br>
              <a:rPr lang="en-US" dirty="0" smtClean="0"/>
            </a:br>
            <a:r>
              <a:rPr lang="en-US" dirty="0" smtClean="0"/>
              <a:t>King Farouk </a:t>
            </a:r>
            <a:br>
              <a:rPr lang="en-US" dirty="0" smtClean="0"/>
            </a:br>
            <a:r>
              <a:rPr lang="en-US" dirty="0" smtClean="0"/>
              <a:t>(British Installed &amp; supported)</a:t>
            </a:r>
          </a:p>
          <a:p>
            <a:r>
              <a:rPr lang="en-US" dirty="0" err="1" smtClean="0"/>
              <a:t>Gamal</a:t>
            </a:r>
            <a:r>
              <a:rPr lang="en-US" dirty="0" smtClean="0"/>
              <a:t> Abdel Nasser </a:t>
            </a:r>
            <a:br>
              <a:rPr lang="en-US" dirty="0" smtClean="0"/>
            </a:br>
            <a:r>
              <a:rPr lang="en-US" dirty="0" smtClean="0"/>
              <a:t>(President 1956-1970)</a:t>
            </a:r>
          </a:p>
          <a:p>
            <a:pPr lvl="1"/>
            <a:r>
              <a:rPr lang="en-US" dirty="0" smtClean="0"/>
              <a:t>Charismatic leader</a:t>
            </a:r>
          </a:p>
          <a:p>
            <a:pPr lvl="1"/>
            <a:r>
              <a:rPr lang="en-US" dirty="0" smtClean="0"/>
              <a:t>Champion of Arab nationalism &amp; Arab Socialism</a:t>
            </a:r>
          </a:p>
          <a:p>
            <a:pPr lvl="1"/>
            <a:r>
              <a:rPr lang="en-US" dirty="0" smtClean="0"/>
              <a:t>Suppressed all political oppositions (including the </a:t>
            </a:r>
            <a:r>
              <a:rPr lang="en-US" b="1" dirty="0" smtClean="0"/>
              <a:t>Muslim Brotherhood)</a:t>
            </a:r>
          </a:p>
          <a:p>
            <a:pPr lvl="1"/>
            <a:r>
              <a:rPr lang="en-US" dirty="0" smtClean="0"/>
              <a:t>Kept a tight control on the economy and political life (nationalized most private businesses)</a:t>
            </a:r>
          </a:p>
          <a:p>
            <a:pPr lvl="1"/>
            <a:r>
              <a:rPr lang="en-US" dirty="0" smtClean="0"/>
              <a:t>1967 war with Israel</a:t>
            </a:r>
          </a:p>
          <a:p>
            <a:pPr lvl="1"/>
            <a:r>
              <a:rPr lang="en-US" dirty="0" smtClean="0"/>
              <a:t>Economy went from bad to worse under Nasser</a:t>
            </a:r>
          </a:p>
          <a:p>
            <a:pPr lvl="1"/>
            <a:r>
              <a:rPr lang="en-US" dirty="0" smtClean="0"/>
              <a:t>Now, Nasser is a cult figure through the Arab world &amp; Africa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5448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3429000" cy="1252728"/>
          </a:xfrm>
        </p:spPr>
        <p:txBody>
          <a:bodyPr>
            <a:noAutofit/>
          </a:bodyPr>
          <a:lstStyle/>
          <a:p>
            <a:r>
              <a:rPr lang="en-US" sz="4000" dirty="0" smtClean="0"/>
              <a:t>Modern Egypt: a brief history!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75191"/>
            <a:ext cx="8229600" cy="462560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Anwar Al Sadat (1970-1981)</a:t>
            </a:r>
          </a:p>
          <a:p>
            <a:pPr lvl="1"/>
            <a:r>
              <a:rPr lang="en-US" dirty="0" smtClean="0"/>
              <a:t>Lived in the shadows of Nasser</a:t>
            </a:r>
          </a:p>
          <a:p>
            <a:pPr lvl="1"/>
            <a:r>
              <a:rPr lang="en-US" dirty="0" smtClean="0"/>
              <a:t>1973 war with Israel</a:t>
            </a:r>
          </a:p>
          <a:p>
            <a:pPr lvl="1"/>
            <a:r>
              <a:rPr lang="en-US" dirty="0" smtClean="0"/>
              <a:t>Peace agreement with Israel</a:t>
            </a:r>
          </a:p>
          <a:p>
            <a:pPr lvl="1"/>
            <a:r>
              <a:rPr lang="en-US" dirty="0" smtClean="0"/>
              <a:t>Improved the economy slightly (“the opening”- open Egypt to private and international investments)</a:t>
            </a:r>
          </a:p>
          <a:p>
            <a:pPr lvl="1"/>
            <a:r>
              <a:rPr lang="en-US" dirty="0" smtClean="0"/>
              <a:t>Lessen the strong hold on political life</a:t>
            </a:r>
          </a:p>
          <a:p>
            <a:pPr lvl="1"/>
            <a:r>
              <a:rPr lang="en-US" dirty="0" smtClean="0"/>
              <a:t>Tolerated some political oppositions (such as Muslim Brotherhood)</a:t>
            </a:r>
          </a:p>
          <a:p>
            <a:pPr lvl="1"/>
            <a:r>
              <a:rPr lang="en-US" dirty="0" smtClean="0"/>
              <a:t>Considered a friend of the US &amp; the west.  </a:t>
            </a:r>
          </a:p>
          <a:p>
            <a:pPr lvl="1"/>
            <a:r>
              <a:rPr lang="en-US" dirty="0" smtClean="0"/>
              <a:t>Assassinated by a fringe group of the Muslim Brotherhood</a:t>
            </a:r>
          </a:p>
          <a:p>
            <a:pPr lvl="1"/>
            <a:r>
              <a:rPr lang="en-US" dirty="0" smtClean="0"/>
              <a:t>One of the members who was jailed for the plot was </a:t>
            </a:r>
            <a:r>
              <a:rPr lang="en-US" dirty="0" err="1" smtClean="0"/>
              <a:t>Ayman</a:t>
            </a:r>
            <a:r>
              <a:rPr lang="en-US" dirty="0" smtClean="0"/>
              <a:t> Al </a:t>
            </a:r>
            <a:r>
              <a:rPr lang="en-US" dirty="0" err="1" smtClean="0"/>
              <a:t>Zawahiri</a:t>
            </a:r>
            <a:r>
              <a:rPr lang="en-US" dirty="0" smtClean="0"/>
              <a:t> (later to become the right-arm man of Bin Laden)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7106" y="0"/>
            <a:ext cx="421689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1974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Modern Egypt: </a:t>
            </a:r>
            <a:br>
              <a:rPr lang="en-US" sz="3600" dirty="0" smtClean="0"/>
            </a:br>
            <a:r>
              <a:rPr lang="en-US" sz="3600" dirty="0" smtClean="0"/>
              <a:t>a brief history!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5191"/>
            <a:ext cx="8915400" cy="46256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Hosni Mubarak (1981- Present)</a:t>
            </a:r>
          </a:p>
          <a:p>
            <a:pPr lvl="1"/>
            <a:r>
              <a:rPr lang="en-US" dirty="0" smtClean="0"/>
              <a:t>Put a strong hold &amp; control over </a:t>
            </a:r>
            <a:br>
              <a:rPr lang="en-US" dirty="0" smtClean="0"/>
            </a:br>
            <a:r>
              <a:rPr lang="en-US" dirty="0" smtClean="0"/>
              <a:t>political oppositions &amp; the press</a:t>
            </a:r>
          </a:p>
          <a:p>
            <a:pPr lvl="1"/>
            <a:r>
              <a:rPr lang="en-US" dirty="0" smtClean="0"/>
              <a:t>Supported the gulf war (1991), but, opposed the Iraq war (2003)</a:t>
            </a:r>
          </a:p>
          <a:p>
            <a:pPr lvl="1"/>
            <a:r>
              <a:rPr lang="en-US" dirty="0" smtClean="0"/>
              <a:t>Refrained from making major economic changes at the beginning</a:t>
            </a:r>
          </a:p>
          <a:p>
            <a:pPr lvl="1"/>
            <a:r>
              <a:rPr lang="en-US" dirty="0" smtClean="0"/>
              <a:t>Worsening economic situation &amp; failings of government functions &amp; services has led to extreme poverty</a:t>
            </a:r>
            <a:br>
              <a:rPr lang="en-US" dirty="0" smtClean="0"/>
            </a:br>
            <a:r>
              <a:rPr lang="en-US" dirty="0" smtClean="0"/>
              <a:t> &amp; dissatisfaction</a:t>
            </a:r>
          </a:p>
          <a:p>
            <a:pPr lvl="1"/>
            <a:r>
              <a:rPr lang="en-US" dirty="0" smtClean="0"/>
              <a:t> Publically, Mubarak is critical of Israel and US policy in the region</a:t>
            </a:r>
          </a:p>
          <a:p>
            <a:pPr lvl="1"/>
            <a:r>
              <a:rPr lang="en-US" dirty="0" smtClean="0"/>
              <a:t>Resistance to reform (especially political reform)- </a:t>
            </a:r>
            <a:r>
              <a:rPr lang="en-US" b="1" dirty="0" smtClean="0"/>
              <a:t>Egypt has been under emergency rule since 1981 </a:t>
            </a:r>
          </a:p>
          <a:p>
            <a:pPr lv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0"/>
            <a:ext cx="4038600" cy="275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Egypt: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8176"/>
            <a:ext cx="8229600" cy="529742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Economic Life</a:t>
            </a:r>
          </a:p>
          <a:p>
            <a:pPr lvl="1"/>
            <a:r>
              <a:rPr lang="en-US" dirty="0" smtClean="0"/>
              <a:t>Movement toward privatizations</a:t>
            </a:r>
          </a:p>
          <a:p>
            <a:pPr lvl="1"/>
            <a:r>
              <a:rPr lang="en-US" dirty="0" smtClean="0"/>
              <a:t>High unemployment &amp; lack of </a:t>
            </a:r>
            <a:br>
              <a:rPr lang="en-US" dirty="0" smtClean="0"/>
            </a:br>
            <a:r>
              <a:rPr lang="en-US" dirty="0" smtClean="0"/>
              <a:t>suitable jobs for workers made </a:t>
            </a:r>
            <a:br>
              <a:rPr lang="en-US" dirty="0" smtClean="0"/>
            </a:br>
            <a:r>
              <a:rPr lang="en-US" dirty="0" smtClean="0"/>
              <a:t>redundant due to privatization</a:t>
            </a:r>
          </a:p>
          <a:p>
            <a:pPr lvl="1"/>
            <a:r>
              <a:rPr lang="en-US" dirty="0" smtClean="0"/>
              <a:t>Deterioration of state institutions </a:t>
            </a:r>
            <a:br>
              <a:rPr lang="en-US" dirty="0" smtClean="0"/>
            </a:br>
            <a:r>
              <a:rPr lang="en-US" dirty="0" smtClean="0"/>
              <a:t>&amp; public services </a:t>
            </a:r>
            <a:br>
              <a:rPr lang="en-US" dirty="0" smtClean="0"/>
            </a:br>
            <a:r>
              <a:rPr lang="en-US" dirty="0" smtClean="0"/>
              <a:t>(e.g. education, health care, transportation, environment, etc.)</a:t>
            </a:r>
          </a:p>
          <a:p>
            <a:pPr lvl="1"/>
            <a:r>
              <a:rPr lang="en-US" dirty="0" smtClean="0"/>
              <a:t>Declining Standards of living for the average citizen &amp; extreme poverty </a:t>
            </a:r>
          </a:p>
          <a:p>
            <a:pPr lvl="1"/>
            <a:r>
              <a:rPr lang="en-US" dirty="0" smtClean="0"/>
              <a:t>Egyptians remain uncertain about their future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381000"/>
            <a:ext cx="2895600" cy="3987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Egypt: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5191"/>
            <a:ext cx="8229600" cy="485420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Political Life</a:t>
            </a:r>
          </a:p>
          <a:p>
            <a:pPr lvl="1"/>
            <a:r>
              <a:rPr lang="en-US" dirty="0" smtClean="0"/>
              <a:t>Severely restricted</a:t>
            </a:r>
          </a:p>
          <a:p>
            <a:pPr lvl="1"/>
            <a:r>
              <a:rPr lang="en-US" dirty="0" smtClean="0"/>
              <a:t>Voter Fraud &amp; unfair </a:t>
            </a:r>
            <a:br>
              <a:rPr lang="en-US" dirty="0" smtClean="0"/>
            </a:br>
            <a:r>
              <a:rPr lang="en-US" dirty="0" smtClean="0"/>
              <a:t>regulations</a:t>
            </a:r>
          </a:p>
          <a:p>
            <a:pPr lvl="1"/>
            <a:r>
              <a:rPr lang="en-US" dirty="0" smtClean="0"/>
              <a:t>Labor unions controlled </a:t>
            </a:r>
            <a:br>
              <a:rPr lang="en-US" dirty="0" smtClean="0"/>
            </a:br>
            <a:r>
              <a:rPr lang="en-US" dirty="0" smtClean="0"/>
              <a:t>&amp; manipulated</a:t>
            </a:r>
          </a:p>
          <a:p>
            <a:pPr lvl="1"/>
            <a:r>
              <a:rPr lang="en-US" dirty="0" smtClean="0"/>
              <a:t>Restriction on the press</a:t>
            </a:r>
          </a:p>
          <a:p>
            <a:pPr lvl="1"/>
            <a:r>
              <a:rPr lang="en-US" dirty="0" smtClean="0"/>
              <a:t>Violations of human rights</a:t>
            </a:r>
          </a:p>
          <a:p>
            <a:pPr lvl="1"/>
            <a:r>
              <a:rPr lang="en-US" i="1" dirty="0" smtClean="0"/>
              <a:t>There is some hope as small and independent newspapers emerge, internet, satellite access to international TV/press, etc.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0179" y="519414"/>
            <a:ext cx="4714643" cy="3138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Muslim Brotherhood (MB) 1.0</a:t>
            </a:r>
          </a:p>
          <a:p>
            <a:pPr lvl="1"/>
            <a:r>
              <a:rPr lang="en-US" dirty="0" smtClean="0"/>
              <a:t>Founded in 1928 by Hassan al-</a:t>
            </a:r>
            <a:r>
              <a:rPr lang="en-US" dirty="0" err="1" smtClean="0"/>
              <a:t>Banna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(</a:t>
            </a:r>
            <a:r>
              <a:rPr lang="en-US" dirty="0" err="1" smtClean="0"/>
              <a:t>Sayidd</a:t>
            </a:r>
            <a:r>
              <a:rPr lang="en-US" dirty="0" smtClean="0"/>
              <a:t> </a:t>
            </a:r>
            <a:r>
              <a:rPr lang="en-US" dirty="0" err="1" smtClean="0"/>
              <a:t>Qutb</a:t>
            </a:r>
            <a:r>
              <a:rPr lang="en-US" dirty="0" smtClean="0"/>
              <a:t> was the intellectual leader)</a:t>
            </a:r>
          </a:p>
          <a:p>
            <a:pPr lvl="1"/>
            <a:r>
              <a:rPr lang="en-US" dirty="0" smtClean="0"/>
              <a:t>Carried attacks against the government &amp; British interests</a:t>
            </a:r>
          </a:p>
          <a:p>
            <a:pPr lvl="1"/>
            <a:r>
              <a:rPr lang="en-US" dirty="0" smtClean="0"/>
              <a:t>Aided Nasser (then fell out of favor with him very quickly as a result of a failed assassination)</a:t>
            </a:r>
          </a:p>
          <a:p>
            <a:pPr lvl="1"/>
            <a:r>
              <a:rPr lang="en-US" dirty="0" smtClean="0"/>
              <a:t>Nasser jailed &amp; killed many of its leaders and followers </a:t>
            </a:r>
          </a:p>
          <a:p>
            <a:pPr lvl="1"/>
            <a:r>
              <a:rPr lang="en-US" dirty="0" smtClean="0"/>
              <a:t>Sadat tried to befriend the MB</a:t>
            </a:r>
          </a:p>
          <a:p>
            <a:pPr lvl="1"/>
            <a:r>
              <a:rPr lang="en-US" dirty="0" smtClean="0"/>
              <a:t>Mubarak has outlawed the MB (later put severe constraints on the MB political activities)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160020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Muslim Brotherhood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MB emerges with a peace-making tune to:</a:t>
            </a:r>
          </a:p>
          <a:p>
            <a:pPr lvl="1"/>
            <a:r>
              <a:rPr lang="en-US" dirty="0" smtClean="0"/>
              <a:t>Christians</a:t>
            </a:r>
          </a:p>
          <a:p>
            <a:pPr lvl="1"/>
            <a:r>
              <a:rPr lang="en-US" dirty="0" smtClean="0"/>
              <a:t>Secular Egyptians</a:t>
            </a:r>
          </a:p>
          <a:p>
            <a:pPr lvl="1"/>
            <a:r>
              <a:rPr lang="en-US" dirty="0" smtClean="0"/>
              <a:t>Advocating democracy &amp; political engagement	</a:t>
            </a:r>
          </a:p>
          <a:p>
            <a:r>
              <a:rPr lang="en-US" dirty="0" smtClean="0"/>
              <a:t>In contradiction to other declarations</a:t>
            </a:r>
          </a:p>
          <a:p>
            <a:pPr lvl="1"/>
            <a:r>
              <a:rPr lang="en-US" dirty="0" smtClean="0"/>
              <a:t>Limiting rights of women and Copts</a:t>
            </a:r>
          </a:p>
          <a:p>
            <a:pPr lvl="1"/>
            <a:r>
              <a:rPr lang="en-US" dirty="0" err="1" smtClean="0"/>
              <a:t>Hardline</a:t>
            </a:r>
            <a:r>
              <a:rPr lang="en-US" dirty="0" smtClean="0"/>
              <a:t> on social &amp; economic issues	</a:t>
            </a:r>
          </a:p>
          <a:p>
            <a:r>
              <a:rPr lang="en-US" dirty="0" smtClean="0"/>
              <a:t>Government crack down &amp; ban</a:t>
            </a:r>
          </a:p>
          <a:p>
            <a:r>
              <a:rPr lang="en-US" dirty="0" smtClean="0"/>
              <a:t>The MB has popular support throughout Egypt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&amp; Egypt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Egypt on Iraq</a:t>
            </a:r>
          </a:p>
          <a:p>
            <a:pPr lvl="1"/>
            <a:r>
              <a:rPr lang="en-US" dirty="0" smtClean="0"/>
              <a:t>Opposes the war</a:t>
            </a:r>
          </a:p>
          <a:p>
            <a:pPr lvl="1"/>
            <a:r>
              <a:rPr lang="en-US" dirty="0" smtClean="0"/>
              <a:t>Believes the war created more active radical movements in the region</a:t>
            </a:r>
          </a:p>
          <a:p>
            <a:r>
              <a:rPr lang="en-US" dirty="0" smtClean="0"/>
              <a:t>Egypt on Iran</a:t>
            </a:r>
          </a:p>
          <a:p>
            <a:pPr lvl="1"/>
            <a:r>
              <a:rPr lang="en-US" dirty="0" smtClean="0"/>
              <a:t>Sees Iran as a real threat with a desire to expand</a:t>
            </a:r>
          </a:p>
          <a:p>
            <a:pPr lvl="1"/>
            <a:r>
              <a:rPr lang="en-US" dirty="0" smtClean="0"/>
              <a:t>Wants to limit Iran’s influence in the region</a:t>
            </a:r>
          </a:p>
          <a:p>
            <a:r>
              <a:rPr lang="en-US" dirty="0" smtClean="0"/>
              <a:t>Egypt on Israel</a:t>
            </a:r>
          </a:p>
          <a:p>
            <a:pPr lvl="1"/>
            <a:r>
              <a:rPr lang="en-US" dirty="0" smtClean="0"/>
              <a:t>Supports an independent&amp; viable Palestine state</a:t>
            </a:r>
          </a:p>
          <a:p>
            <a:pPr lvl="1"/>
            <a:r>
              <a:rPr lang="en-US" dirty="0" smtClean="0"/>
              <a:t>Does not see the US as an honest broker in the conflict</a:t>
            </a:r>
          </a:p>
          <a:p>
            <a:pPr lvl="1"/>
            <a:r>
              <a:rPr lang="en-US" dirty="0" smtClean="0"/>
              <a:t>Sees the conflict as a source of instability in the region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 is Uncertain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After Mubarak</a:t>
            </a:r>
          </a:p>
          <a:p>
            <a:pPr lvl="1"/>
            <a:r>
              <a:rPr lang="en-US" dirty="0" smtClean="0"/>
              <a:t>Who will be next? (</a:t>
            </a:r>
            <a:r>
              <a:rPr lang="en-US" dirty="0" err="1" smtClean="0"/>
              <a:t>Gamal</a:t>
            </a:r>
            <a:r>
              <a:rPr lang="en-US" dirty="0" smtClean="0"/>
              <a:t> Mubarak or Omar Suleiman or the army???)</a:t>
            </a:r>
          </a:p>
          <a:p>
            <a:pPr lvl="1"/>
            <a:r>
              <a:rPr lang="en-US" dirty="0" smtClean="0"/>
              <a:t>Free speech &amp; free press?</a:t>
            </a:r>
          </a:p>
          <a:p>
            <a:pPr lvl="1"/>
            <a:r>
              <a:rPr lang="en-US" dirty="0" smtClean="0"/>
              <a:t>Economy- would reforms continue?</a:t>
            </a:r>
          </a:p>
          <a:p>
            <a:pPr lvl="1"/>
            <a:r>
              <a:rPr lang="en-US" dirty="0" smtClean="0"/>
              <a:t>Politics- future of democracy in Egypt?</a:t>
            </a:r>
          </a:p>
          <a:p>
            <a:pPr lvl="1"/>
            <a:r>
              <a:rPr lang="en-US" dirty="0" smtClean="0"/>
              <a:t>US-  hands-off policy?</a:t>
            </a:r>
          </a:p>
          <a:p>
            <a:pPr lvl="1"/>
            <a:r>
              <a:rPr lang="en-US" dirty="0" smtClean="0"/>
              <a:t>What would become of Egypt-US-Israel relationship? </a:t>
            </a:r>
          </a:p>
          <a:p>
            <a:pPr lvl="1"/>
            <a:r>
              <a:rPr lang="en-US" dirty="0" smtClean="0"/>
              <a:t>Will the MB become even more popular?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important to have Egypt as an ally in the middle east &amp; to the success of the US policy in the region?</a:t>
            </a:r>
          </a:p>
          <a:p>
            <a:r>
              <a:rPr lang="en-US" dirty="0" smtClean="0"/>
              <a:t>How do you view the relationship between </a:t>
            </a:r>
            <a:br>
              <a:rPr lang="en-US" dirty="0" smtClean="0"/>
            </a:br>
            <a:r>
              <a:rPr lang="en-US" dirty="0" smtClean="0"/>
              <a:t>US-Egypt, &amp; US-and other countries in the region?</a:t>
            </a:r>
          </a:p>
          <a:p>
            <a:r>
              <a:rPr lang="en-US" dirty="0" smtClean="0"/>
              <a:t>What should be on the priority list of the US when it comes to Egypt;</a:t>
            </a:r>
          </a:p>
          <a:p>
            <a:pPr lvl="1"/>
            <a:r>
              <a:rPr lang="en-US" dirty="0" smtClean="0"/>
              <a:t>Democracy? Human rights? Economic reform?</a:t>
            </a:r>
          </a:p>
          <a:p>
            <a:r>
              <a:rPr lang="en-US" dirty="0" smtClean="0"/>
              <a:t>How could the US address the raise of radical Islamic groups &amp; terrorism?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Should the US support lifting of restrictions on opposition groups in Egypt?</a:t>
            </a:r>
          </a:p>
          <a:p>
            <a:r>
              <a:rPr lang="en-US" dirty="0" smtClean="0"/>
              <a:t>Should the US engage directly with opposition groups in Egypt (which may include the MB)?</a:t>
            </a:r>
          </a:p>
          <a:p>
            <a:r>
              <a:rPr lang="en-US" dirty="0" smtClean="0"/>
              <a:t>How should the US deal with the Arab-Israeli conflict in the light of the importance of Egypt to the US?</a:t>
            </a:r>
          </a:p>
          <a:p>
            <a:r>
              <a:rPr lang="en-US" dirty="0" smtClean="0"/>
              <a:t>How could the US address the raise of radical Islamic groups &amp; terrorism?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489</TotalTime>
  <Words>510</Words>
  <Application>Microsoft Office PowerPoint</Application>
  <PresentationFormat>On-screen Show (4:3)</PresentationFormat>
  <Paragraphs>135</Paragraphs>
  <Slides>18</Slides>
  <Notes>18</Notes>
  <HiddenSlides>8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Module</vt:lpstr>
      <vt:lpstr>Egypt in the 21st Century Egypt: Key Ally in the Middle East </vt:lpstr>
      <vt:lpstr>Slide 2</vt:lpstr>
      <vt:lpstr>Slide 3</vt:lpstr>
      <vt:lpstr>Slide 4</vt:lpstr>
      <vt:lpstr>Slide 5</vt:lpstr>
      <vt:lpstr>Objectives</vt:lpstr>
      <vt:lpstr>Modern Egypt:  a brief history!</vt:lpstr>
      <vt:lpstr>Modern Egypt:  a brief history!</vt:lpstr>
      <vt:lpstr>Modern Egypt: a brief history!</vt:lpstr>
      <vt:lpstr>Modern Egypt:  a brief history!</vt:lpstr>
      <vt:lpstr>Egypt: today</vt:lpstr>
      <vt:lpstr>Egypt: today</vt:lpstr>
      <vt:lpstr>Political Alternatives</vt:lpstr>
      <vt:lpstr>Muslim Brotherhood 2.0</vt:lpstr>
      <vt:lpstr>US &amp; Egypt</vt:lpstr>
      <vt:lpstr>The Future is Uncertain</vt:lpstr>
      <vt:lpstr>Discussion</vt:lpstr>
      <vt:lpstr>Discussion</vt:lpstr>
    </vt:vector>
  </TitlesOfParts>
  <Company>University of West Georgia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Adel Abunawass</dc:creator>
  <cp:keywords/>
  <cp:lastModifiedBy> </cp:lastModifiedBy>
  <cp:revision>52</cp:revision>
  <cp:lastPrinted>2009-03-09T18:12:49Z</cp:lastPrinted>
  <dcterms:created xsi:type="dcterms:W3CDTF">2009-03-09T17:57:54Z</dcterms:created>
  <dcterms:modified xsi:type="dcterms:W3CDTF">2011-02-02T11:12:29Z</dcterms:modified>
</cp:coreProperties>
</file>