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Override5.xml" ContentType="application/vnd.openxmlformats-officedocument.themeOverrid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activeX/activeX1.xml" ContentType="application/vnd.ms-office.activeX+xml"/>
  <Default Extension="jpeg" ContentType="image/jpeg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Override9.xml" ContentType="application/vnd.openxmlformats-officedocument.themeOverr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activeX"/>
  <Override PartName="/ppt/theme/themeOverride8.xml" ContentType="application/vnd.openxmlformats-officedocument.themeOverr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Override6.xml" ContentType="application/vnd.openxmlformats-officedocument.themeOverr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52" r:id="rId2"/>
    <p:sldId id="338" r:id="rId3"/>
    <p:sldId id="270" r:id="rId4"/>
    <p:sldId id="308" r:id="rId5"/>
    <p:sldId id="309" r:id="rId6"/>
    <p:sldId id="310" r:id="rId7"/>
    <p:sldId id="312" r:id="rId8"/>
    <p:sldId id="313" r:id="rId9"/>
    <p:sldId id="269" r:id="rId10"/>
    <p:sldId id="339" r:id="rId11"/>
    <p:sldId id="316" r:id="rId12"/>
    <p:sldId id="349" r:id="rId13"/>
    <p:sldId id="317" r:id="rId14"/>
    <p:sldId id="318" r:id="rId15"/>
    <p:sldId id="351" r:id="rId16"/>
    <p:sldId id="320" r:id="rId17"/>
    <p:sldId id="322" r:id="rId18"/>
    <p:sldId id="324" r:id="rId19"/>
    <p:sldId id="326" r:id="rId20"/>
    <p:sldId id="327" r:id="rId2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FF0000"/>
    <a:srgbClr val="000066"/>
    <a:srgbClr val="5F5F5F"/>
    <a:srgbClr val="800000"/>
    <a:srgbClr val="003300"/>
    <a:srgbClr val="000099"/>
    <a:srgbClr val="660066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991" autoAdjust="0"/>
    <p:restoredTop sz="88272" autoAdjust="0"/>
  </p:normalViewPr>
  <p:slideViewPr>
    <p:cSldViewPr>
      <p:cViewPr varScale="1">
        <p:scale>
          <a:sx n="60" d="100"/>
          <a:sy n="60" d="100"/>
        </p:scale>
        <p:origin x="-1171" y="-7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584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D27CDB6E-AE6D-11CF-96B8-444553540000}" ax:persistence="persistStorage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8612" name="Rectangle 4"/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D4AD5EB5-7D4B-409F-AAB7-B4DC95BF0A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4AD5EB5-7D4B-409F-AAB7-B4DC95BF0AF9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C5ED6E-E85A-44F9-88AC-39F2A2B6A8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A016FD-C1D0-4A46-A3F4-0608969096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1E2C87-ED4A-4186-BB24-C6A31F392C8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8480ED-02C0-49D9-B13B-9C47D65B25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C82DF-4B3C-4470-B3AA-07E9A264A4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649BE3-659E-4F7D-BCA2-F15B5D7EA0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4B6BF9C-722F-4F39-AF4D-4F6B26021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BDAB334-ADA5-4B9D-908E-B7AA52D7C61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B88818-DAB3-41A7-B984-9177804459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0CF817-9E9B-462B-B09D-C4B87AB228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740085-16D1-4D05-9341-934EB98F9D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lipArtAndTx" preserve="1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lipArt Placeholder 2"/>
          <p:cNvSpPr>
            <a:spLocks noGrp="1"/>
          </p:cNvSpPr>
          <p:nvPr>
            <p:ph type="clipArt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4042D7-286D-40C9-93E5-273050008B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A18A32-592D-469E-A164-BEA4DA88CF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B6DB52D-A43D-4C42-A8F0-FC725AC1D4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7.xml"/><Relationship Id="rId1" Type="http://schemas.openxmlformats.org/officeDocument/2006/relationships/audio" Target="file:///\\S_FILES1\VOL2\TEACHERS\LEVINJ\American%20Studies\dayinfmy.au" TargetMode="Externa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algeographic.com/features/98/midway/briefing_f1.html" TargetMode="Externa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Relationship Id="rId5" Type="http://schemas.openxmlformats.org/officeDocument/2006/relationships/hyperlink" Target="file:///E:\WW%20II\B%20A%20C%20K" TargetMode="External"/><Relationship Id="rId4" Type="http://schemas.openxmlformats.org/officeDocument/2006/relationships/hyperlink" Target="http://www.nationalgeographic.com/features/98/midway/briefing_f2_1.html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l="-14000" r="-1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0"/>
            <a:ext cx="7772400" cy="12953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>
                <a:latin typeface="Minya Nouvelle" pitchFamily="2" charset="0"/>
              </a:rPr>
              <a:t>World War II: </a:t>
            </a:r>
            <a:br>
              <a:rPr lang="en-US" dirty="0" smtClean="0">
                <a:latin typeface="Minya Nouvelle" pitchFamily="2" charset="0"/>
              </a:rPr>
            </a:br>
            <a:r>
              <a:rPr lang="en-US" dirty="0" smtClean="0">
                <a:latin typeface="Minya Nouvelle" pitchFamily="2" charset="0"/>
              </a:rPr>
              <a:t>The War in the Pacific</a:t>
            </a:r>
            <a:endParaRPr lang="en-US" dirty="0">
              <a:latin typeface="Minya Nouvelle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5257800"/>
            <a:ext cx="8839200" cy="1447800"/>
          </a:xfrm>
          <a:ln>
            <a:solidFill>
              <a:srgbClr val="FF000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l"/>
            <a:r>
              <a:rPr lang="en-US" sz="2800" dirty="0" smtClean="0"/>
              <a:t>Aim: How did the Allies fight back in the Pacific against Japan to victory?</a:t>
            </a:r>
          </a:p>
          <a:p>
            <a:pPr algn="l"/>
            <a:r>
              <a:rPr lang="en-US" sz="2800" dirty="0" smtClean="0"/>
              <a:t>Do Now: Quiz</a:t>
            </a:r>
            <a:endParaRPr lang="en-US" sz="2800" dirty="0"/>
          </a:p>
        </p:txBody>
      </p:sp>
    </p:spTree>
    <p:controls>
      <p:control spid="84994" name="ShockwaveFlash1" r:id="rId2" imgW="3505504" imgH="1676545"/>
    </p:controls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1027" descr="pearl_harbo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dayinfmy.au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6600" y="37338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19" name="Picture 2" descr="pearl_news"/>
          <p:cNvPicPr>
            <a:picLocks noChangeAspect="1" noChangeArrowheads="1"/>
          </p:cNvPicPr>
          <p:nvPr/>
        </p:nvPicPr>
        <p:blipFill>
          <a:blip r:embed="rId4" cstate="print"/>
          <a:srcRect l="314" b="79016"/>
          <a:stretch>
            <a:fillRect/>
          </a:stretch>
        </p:blipFill>
        <p:spPr bwMode="auto">
          <a:xfrm>
            <a:off x="457200" y="228600"/>
            <a:ext cx="8229600" cy="223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820" name="Picture 3" descr="infamy_speech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362200" y="2590800"/>
            <a:ext cx="4648200" cy="389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114800" y="0"/>
            <a:ext cx="4495800" cy="1143000"/>
          </a:xfrm>
        </p:spPr>
        <p:txBody>
          <a:bodyPr/>
          <a:lstStyle/>
          <a:p>
            <a:pPr eaLnBrk="1" hangingPunct="1"/>
            <a:r>
              <a:rPr lang="en-US" dirty="0" smtClean="0"/>
              <a:t>Philippines</a:t>
            </a:r>
          </a:p>
        </p:txBody>
      </p:sp>
      <p:sp>
        <p:nvSpPr>
          <p:cNvPr id="368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038600" y="1143000"/>
            <a:ext cx="4953000" cy="4114800"/>
          </a:xfrm>
        </p:spPr>
        <p:txBody>
          <a:bodyPr/>
          <a:lstStyle/>
          <a:p>
            <a:pPr eaLnBrk="1" hangingPunct="1"/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When: </a:t>
            </a:r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12/7/41-4/9/42</a:t>
            </a:r>
          </a:p>
          <a:p>
            <a:pPr eaLnBrk="1" hangingPunct="1"/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Who:  Japanese vs. Filipino and American troops—MacArthur</a:t>
            </a:r>
          </a:p>
          <a:p>
            <a:pPr eaLnBrk="1" hangingPunct="1"/>
            <a:r>
              <a:rPr lang="en-US" sz="28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What:  12/7/41—Japanese strike and quickly take Manila (capital)</a:t>
            </a:r>
          </a:p>
          <a:p>
            <a:pPr lvl="1" eaLnBrk="1" hangingPunct="1"/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Allies must retreat to the </a:t>
            </a:r>
            <a:r>
              <a:rPr lang="en-US" sz="2400" b="1" dirty="0" err="1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Baatan</a:t>
            </a:r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 Peninsula</a:t>
            </a:r>
          </a:p>
          <a:p>
            <a:pPr lvl="1" eaLnBrk="1" hangingPunct="1"/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Allies surrender </a:t>
            </a:r>
            <a:r>
              <a:rPr lang="en-US" sz="2400" b="1" dirty="0" smtClean="0">
                <a:solidFill>
                  <a:schemeClr val="accent1">
                    <a:lumMod val="20000"/>
                    <a:lumOff val="80000"/>
                  </a:schemeClr>
                </a:solidFill>
              </a:rPr>
              <a:t>4/9/42</a:t>
            </a:r>
            <a:endParaRPr lang="en-US" sz="2400" b="1" dirty="0" smtClean="0">
              <a:solidFill>
                <a:schemeClr val="accent1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686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304800"/>
            <a:ext cx="3886200" cy="632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533400" y="304800"/>
            <a:ext cx="807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endParaRPr lang="en-US" sz="2000"/>
          </a:p>
        </p:txBody>
      </p:sp>
      <p:sp>
        <p:nvSpPr>
          <p:cNvPr id="37891" name="Text Box 4"/>
          <p:cNvSpPr txBox="1">
            <a:spLocks noChangeArrowheads="1"/>
          </p:cNvSpPr>
          <p:nvPr/>
        </p:nvSpPr>
        <p:spPr bwMode="auto">
          <a:xfrm>
            <a:off x="381000" y="147638"/>
            <a:ext cx="8458200" cy="3205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600" dirty="0">
                <a:solidFill>
                  <a:srgbClr val="FFFF00"/>
                </a:solidFill>
              </a:rPr>
              <a:t>Philippines</a:t>
            </a:r>
          </a:p>
          <a:p>
            <a:pPr eaLnBrk="0" hangingPunct="0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After 4 months of fighting, the Filipino and American soldiers surrendered to the Japanese </a:t>
            </a:r>
          </a:p>
          <a:p>
            <a:pPr eaLnBrk="0" hangingPunct="0">
              <a:spcBef>
                <a:spcPct val="50000"/>
              </a:spcBef>
            </a:pPr>
            <a:r>
              <a:rPr lang="en-US" sz="28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76,000 soldiers became prisoners of war and were marched 60 miles to a prison camp, at least 20,000 died along the way in the famous </a:t>
            </a:r>
            <a:r>
              <a:rPr lang="en-US" sz="2800" dirty="0">
                <a:solidFill>
                  <a:srgbClr val="FFFF00"/>
                </a:solidFill>
              </a:rPr>
              <a:t>“Bataan Death March”</a:t>
            </a:r>
          </a:p>
        </p:txBody>
      </p:sp>
      <p:pic>
        <p:nvPicPr>
          <p:cNvPr id="37892" name="Picture 6" descr="bataa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3633788"/>
            <a:ext cx="3878263" cy="3071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/>
          <p:cNvSpPr txBox="1">
            <a:spLocks noChangeArrowheads="1"/>
          </p:cNvSpPr>
          <p:nvPr/>
        </p:nvSpPr>
        <p:spPr bwMode="auto">
          <a:xfrm>
            <a:off x="228600" y="152400"/>
            <a:ext cx="87630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en-US" sz="4000" dirty="0">
                <a:solidFill>
                  <a:srgbClr val="FFFF00"/>
                </a:solidFill>
              </a:rPr>
              <a:t>Battle of Coral Sea</a:t>
            </a:r>
          </a:p>
        </p:txBody>
      </p:sp>
      <p:sp>
        <p:nvSpPr>
          <p:cNvPr id="39939" name="Text Box 4"/>
          <p:cNvSpPr txBox="1">
            <a:spLocks noChangeArrowheads="1"/>
          </p:cNvSpPr>
          <p:nvPr/>
        </p:nvSpPr>
        <p:spPr bwMode="auto">
          <a:xfrm>
            <a:off x="0" y="5105400"/>
            <a:ext cx="9144000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800" dirty="0">
                <a:solidFill>
                  <a:srgbClr val="FFFF00"/>
                </a:solidFill>
              </a:rPr>
              <a:t>First naval battle carried out entirely by aircraft.  </a:t>
            </a:r>
          </a:p>
          <a:p>
            <a:pPr eaLnBrk="0" hangingPunct="0">
              <a:spcBef>
                <a:spcPct val="50000"/>
              </a:spcBef>
            </a:pPr>
            <a:r>
              <a:rPr lang="en-US" sz="2800" dirty="0"/>
              <a:t>The enemy ships never even came into contact with each other</a:t>
            </a:r>
          </a:p>
        </p:txBody>
      </p:sp>
      <p:sp>
        <p:nvSpPr>
          <p:cNvPr id="39940" name="Rectangle 5"/>
          <p:cNvSpPr>
            <a:spLocks noChangeArrowheads="1"/>
          </p:cNvSpPr>
          <p:nvPr/>
        </p:nvSpPr>
        <p:spPr bwMode="auto">
          <a:xfrm>
            <a:off x="381000" y="3048000"/>
            <a:ext cx="8458200" cy="1815882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dirty="0"/>
              <a:t>May 7, 1942</a:t>
            </a:r>
          </a:p>
          <a:p>
            <a:pPr algn="ctr">
              <a:spcBef>
                <a:spcPct val="50000"/>
              </a:spcBef>
            </a:pPr>
            <a:r>
              <a:rPr lang="en-US" sz="3200" dirty="0"/>
              <a:t>Strategic Allied victory—halted the Japanese advance on Australia</a:t>
            </a:r>
          </a:p>
        </p:txBody>
      </p:sp>
      <p:pic>
        <p:nvPicPr>
          <p:cNvPr id="39942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14401"/>
            <a:ext cx="86106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/>
          </p:nvPr>
        </p:nvSpPr>
        <p:spPr>
          <a:xfrm>
            <a:off x="2667000" y="457200"/>
            <a:ext cx="77724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6000" b="1" smtClean="0">
                <a:solidFill>
                  <a:schemeClr val="hlink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Sand" charset="0"/>
              </a:rPr>
              <a:t>BATTLE OF MIDWAY</a:t>
            </a:r>
            <a:endParaRPr lang="en-US" altLang="en-US" smtClean="0">
              <a:solidFill>
                <a:schemeClr val="hlink"/>
              </a:solidFill>
            </a:endParaRPr>
          </a:p>
        </p:txBody>
      </p:sp>
      <p:sp>
        <p:nvSpPr>
          <p:cNvPr id="40963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2667000"/>
            <a:ext cx="3810000" cy="3962400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solidFill>
                  <a:schemeClr val="hlink"/>
                </a:solidFill>
                <a:latin typeface="Sand" charset="0"/>
              </a:rPr>
              <a:t>JUNE 3-6, 1942</a:t>
            </a:r>
          </a:p>
          <a:p>
            <a:pPr eaLnBrk="1" hangingPunct="1"/>
            <a:r>
              <a:rPr lang="en-US" altLang="en-US" sz="2800" smtClean="0">
                <a:solidFill>
                  <a:schemeClr val="hlink"/>
                </a:solidFill>
                <a:latin typeface="Sand" charset="0"/>
              </a:rPr>
              <a:t>CONSTANT 2-DAY BATTLE</a:t>
            </a:r>
          </a:p>
          <a:p>
            <a:pPr eaLnBrk="1" hangingPunct="1"/>
            <a:r>
              <a:rPr lang="en-US" altLang="en-US" sz="2800" smtClean="0">
                <a:solidFill>
                  <a:schemeClr val="hlink"/>
                </a:solidFill>
                <a:latin typeface="Sand" charset="0"/>
              </a:rPr>
              <a:t>First major Japanese defeat</a:t>
            </a:r>
          </a:p>
          <a:p>
            <a:pPr eaLnBrk="1" hangingPunct="1"/>
            <a:r>
              <a:rPr lang="en-US" altLang="en-US" sz="2800" smtClean="0">
                <a:solidFill>
                  <a:schemeClr val="hlink"/>
                </a:solidFill>
                <a:latin typeface="Sand" charset="0"/>
              </a:rPr>
              <a:t>OVER 185 JAPANESE SHIPS lost</a:t>
            </a:r>
          </a:p>
        </p:txBody>
      </p:sp>
      <p:pic>
        <p:nvPicPr>
          <p:cNvPr id="40964" name="Picture 13" descr="Deck of the Akagi">
            <a:hlinkClick r:id="rId3"/>
          </p:cNvPr>
          <p:cNvPicPr>
            <a:picLocks noChangeAspect="1" noChangeArrowheads="1"/>
          </p:cNvPicPr>
          <p:nvPr>
            <p:ph type="clipArt" sz="half"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1066800" y="476250"/>
            <a:ext cx="2743200" cy="2190750"/>
          </a:xfrm>
        </p:spPr>
      </p:pic>
      <p:pic>
        <p:nvPicPr>
          <p:cNvPr id="40965" name="Picture 14" descr="North Pacific Map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04800" y="3124200"/>
            <a:ext cx="44196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66" name="Rectangle 15"/>
          <p:cNvSpPr>
            <a:spLocks noChangeArrowheads="1"/>
          </p:cNvSpPr>
          <p:nvPr/>
        </p:nvSpPr>
        <p:spPr bwMode="auto">
          <a:xfrm>
            <a:off x="3206750" y="2674938"/>
            <a:ext cx="42291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6172200" cy="7620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Battle of Midway</a:t>
            </a:r>
          </a:p>
        </p:txBody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" y="914400"/>
            <a:ext cx="4267200" cy="41148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What: 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strategic attempt by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Japan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shut off US supply lines</a:t>
            </a:r>
          </a:p>
          <a:p>
            <a:pPr eaLnBrk="1" hangingPunct="1"/>
            <a:r>
              <a:rPr lang="en-US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Results: 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 stopped the Japanese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n-US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changed the direction of the war</a:t>
            </a:r>
          </a:p>
          <a:p>
            <a:pPr lvl="1" eaLnBrk="1" hangingPunct="1"/>
            <a:endParaRPr lang="en-US" b="1" dirty="0" smtClean="0">
              <a:solidFill>
                <a:srgbClr val="FFFFFF"/>
              </a:solidFill>
            </a:endParaRPr>
          </a:p>
        </p:txBody>
      </p:sp>
      <p:pic>
        <p:nvPicPr>
          <p:cNvPr id="41991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838200"/>
            <a:ext cx="4648200" cy="35345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4343400" y="4648200"/>
            <a:ext cx="4800600" cy="277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kumimoji="0" lang="en-US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and" charset="0"/>
              </a:rPr>
              <a:t>U.S. loses only 2 ships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kumimoji="0" lang="en-US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llenge Extra Bold LET" pitchFamily="2" charset="0"/>
              </a:rPr>
              <a:t>Protects Hawaii</a:t>
            </a: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r>
              <a:rPr kumimoji="0" lang="en-US" alt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llenge Extra Bold LET" pitchFamily="2" charset="0"/>
              </a:rPr>
              <a:t>US takes offensive</a:t>
            </a:r>
            <a:r>
              <a:rPr kumimoji="0" lang="en-US" sz="32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hallenge Extra Bold LET" pitchFamily="2" charset="0"/>
                <a:hlinkClick r:id="rId4"/>
                <a:hlinkMouseOver r:id="rId5" action="ppaction://hlinkfile"/>
              </a:rPr>
              <a:t> </a:t>
            </a:r>
            <a:endParaRPr kumimoji="0" lang="en-US" sz="32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hallenge Extra Bold LET" pitchFamily="2" charset="0"/>
            </a:endParaRPr>
          </a:p>
          <a:p>
            <a:pPr marL="742950" lvl="1" indent="-285750">
              <a:spcBef>
                <a:spcPct val="20000"/>
              </a:spcBef>
              <a:buFontTx/>
              <a:buChar char="–"/>
            </a:pPr>
            <a:endParaRPr kumimoji="0" lang="en-US" sz="2800" b="1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imes New Roman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FF00"/>
                </a:solidFill>
              </a:rPr>
              <a:t>Mac Arthur returning to Philippines</a:t>
            </a:r>
          </a:p>
        </p:txBody>
      </p:sp>
      <p:pic>
        <p:nvPicPr>
          <p:cNvPr id="43011" name="Picture 3" descr="McArthu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66800"/>
            <a:ext cx="7162800" cy="5327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3" descr="USMC-I-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219200"/>
            <a:ext cx="9144000" cy="563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WordArt 4"/>
          <p:cNvSpPr>
            <a:spLocks noChangeArrowheads="1" noChangeShapeType="1" noTextEdit="1"/>
          </p:cNvSpPr>
          <p:nvPr/>
        </p:nvSpPr>
        <p:spPr bwMode="auto">
          <a:xfrm>
            <a:off x="76200" y="76200"/>
            <a:ext cx="9067800" cy="914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"Island Hopping"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-9144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 b="1" smtClean="0">
                <a:solidFill>
                  <a:srgbClr val="FF0000"/>
                </a:solidFill>
              </a:rPr>
              <a:t>Guadalcanal—8/42-2/43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14400"/>
            <a:ext cx="77724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FFFFFF"/>
                </a:solidFill>
              </a:rPr>
              <a:t>Who:  US vs. Japan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FFFFFF"/>
                </a:solidFill>
              </a:rPr>
              <a:t>Where:  Island near Australia—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2800" b="1" smtClean="0">
                <a:solidFill>
                  <a:srgbClr val="FFFFFF"/>
                </a:solidFill>
              </a:rPr>
              <a:t>	one of Solomon Islands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FFFFFF"/>
                </a:solidFill>
              </a:rPr>
              <a:t>What:  One of the most vicious campaigns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FF"/>
                </a:solidFill>
              </a:rPr>
              <a:t>Japanese put up a fierce resistance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FF"/>
                </a:solidFill>
              </a:rPr>
              <a:t>US has superior air and naval power</a:t>
            </a:r>
          </a:p>
          <a:p>
            <a:pPr eaLnBrk="1" hangingPunct="1">
              <a:lnSpc>
                <a:spcPct val="90000"/>
              </a:lnSpc>
            </a:pPr>
            <a:r>
              <a:rPr lang="en-US" sz="2800" b="1" smtClean="0">
                <a:solidFill>
                  <a:srgbClr val="FFFFFF"/>
                </a:solidFill>
              </a:rPr>
              <a:t>Results: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FF"/>
                </a:solidFill>
              </a:rPr>
              <a:t>First time US land troops defeat Japanese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FF"/>
                </a:solidFill>
              </a:rPr>
              <a:t>Americans are able to secure the island</a:t>
            </a:r>
          </a:p>
        </p:txBody>
      </p:sp>
      <p:pic>
        <p:nvPicPr>
          <p:cNvPr id="46084" name="Picture 7" descr="USMC-I-2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5029200"/>
            <a:ext cx="30480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5" name="Picture 10" descr="USMC-I-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152400"/>
            <a:ext cx="2819400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6" name="Picture 12" descr="P400 prop.jpg (30751 bytes)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29400" y="4876800"/>
            <a:ext cx="2209800" cy="165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7" name="Picture 14" descr="tri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53200" y="2895600"/>
            <a:ext cx="2300288" cy="1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88" name="Picture 16" descr="gu1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038600" y="5192713"/>
            <a:ext cx="1981200" cy="137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ChangeArrowheads="1"/>
          </p:cNvSpPr>
          <p:nvPr/>
        </p:nvSpPr>
        <p:spPr bwMode="auto">
          <a:xfrm>
            <a:off x="-80963" y="1090613"/>
            <a:ext cx="9144001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US"/>
          </a:p>
        </p:txBody>
      </p:sp>
      <p:pic>
        <p:nvPicPr>
          <p:cNvPr id="47107" name="Picture 3" descr="USMC-C-Guadalcanal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b="1" dirty="0" smtClean="0">
                <a:solidFill>
                  <a:srgbClr val="FFFF00"/>
                </a:solidFill>
              </a:rPr>
              <a:t>Iwo Jima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066800"/>
            <a:ext cx="5943600" cy="4114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FFFFFF"/>
                </a:solidFill>
              </a:rPr>
              <a:t>February-March 1945</a:t>
            </a:r>
          </a:p>
          <a:p>
            <a:pPr eaLnBrk="1" hangingPunct="1"/>
            <a:r>
              <a:rPr lang="en-US" sz="2800" dirty="0" smtClean="0">
                <a:solidFill>
                  <a:srgbClr val="FFFFFF"/>
                </a:solidFill>
              </a:rPr>
              <a:t>Island off the coast of </a:t>
            </a:r>
            <a:r>
              <a:rPr lang="en-US" sz="2800" dirty="0" smtClean="0">
                <a:solidFill>
                  <a:srgbClr val="FFFFFF"/>
                </a:solidFill>
              </a:rPr>
              <a:t>Japan</a:t>
            </a:r>
            <a:br>
              <a:rPr lang="en-US" sz="2800" dirty="0" smtClean="0">
                <a:solidFill>
                  <a:srgbClr val="FFFFFF"/>
                </a:solidFill>
              </a:rPr>
            </a:br>
            <a:r>
              <a:rPr lang="en-US" sz="2800" dirty="0" smtClean="0">
                <a:solidFill>
                  <a:srgbClr val="FFFFFF"/>
                </a:solidFill>
              </a:rPr>
              <a:t>(Japanese soil)</a:t>
            </a:r>
            <a:endParaRPr lang="en-US" sz="2800" dirty="0" smtClean="0">
              <a:solidFill>
                <a:srgbClr val="FFFFFF"/>
              </a:solidFill>
            </a:endParaRP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Longest sustained aerial offensive </a:t>
            </a:r>
            <a:r>
              <a:rPr lang="en-US" sz="2400" dirty="0" smtClean="0">
                <a:solidFill>
                  <a:srgbClr val="FFFFFF"/>
                </a:solidFill>
              </a:rPr>
              <a:t/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of </a:t>
            </a:r>
            <a:r>
              <a:rPr lang="en-US" sz="2400" dirty="0" smtClean="0">
                <a:solidFill>
                  <a:srgbClr val="FFFFFF"/>
                </a:solidFill>
              </a:rPr>
              <a:t>the war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More marines sent than in </a:t>
            </a:r>
            <a:r>
              <a:rPr lang="en-US" sz="2400" dirty="0" smtClean="0">
                <a:solidFill>
                  <a:srgbClr val="FFFFFF"/>
                </a:solidFill>
              </a:rPr>
              <a:t>any</a:t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other </a:t>
            </a:r>
            <a:r>
              <a:rPr lang="en-US" sz="2400" dirty="0" smtClean="0">
                <a:solidFill>
                  <a:srgbClr val="FFFFFF"/>
                </a:solidFill>
              </a:rPr>
              <a:t>battle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100,000 men fighting on an </a:t>
            </a:r>
            <a:r>
              <a:rPr lang="en-US" sz="2400" dirty="0" smtClean="0">
                <a:solidFill>
                  <a:srgbClr val="FFFFFF"/>
                </a:solidFill>
              </a:rPr>
              <a:t/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island </a:t>
            </a:r>
            <a:r>
              <a:rPr lang="en-US" sz="2400" dirty="0" smtClean="0">
                <a:solidFill>
                  <a:srgbClr val="FFFFFF"/>
                </a:solidFill>
              </a:rPr>
              <a:t>the 1/3 the size of Manhattan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Japanese fought from below </a:t>
            </a:r>
            <a:r>
              <a:rPr lang="en-US" sz="2400" dirty="0" smtClean="0">
                <a:solidFill>
                  <a:srgbClr val="FFFFFF"/>
                </a:solidFill>
              </a:rPr>
              <a:t/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ground—Allies </a:t>
            </a:r>
            <a:r>
              <a:rPr lang="en-US" sz="2400" dirty="0" smtClean="0">
                <a:solidFill>
                  <a:srgbClr val="FFFFFF"/>
                </a:solidFill>
              </a:rPr>
              <a:t>rarely saw a soldier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The battle was won inch-by-inch</a:t>
            </a:r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5410200" y="3962400"/>
            <a:ext cx="3352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rgbClr val="FFFF00"/>
                </a:solidFill>
              </a:rPr>
              <a:t>Volcanic island </a:t>
            </a:r>
            <a:r>
              <a:rPr lang="en-US" dirty="0" smtClean="0">
                <a:solidFill>
                  <a:srgbClr val="FFFF00"/>
                </a:solidFill>
              </a:rPr>
              <a:t/>
            </a:r>
            <a:br>
              <a:rPr lang="en-US" dirty="0" smtClean="0">
                <a:solidFill>
                  <a:srgbClr val="FFFF00"/>
                </a:solidFill>
              </a:rPr>
            </a:br>
            <a:r>
              <a:rPr lang="en-US" dirty="0" smtClean="0">
                <a:solidFill>
                  <a:srgbClr val="FFFF00"/>
                </a:solidFill>
              </a:rPr>
              <a:t>deeply </a:t>
            </a:r>
            <a:r>
              <a:rPr lang="en-US" dirty="0">
                <a:solidFill>
                  <a:srgbClr val="FFFF00"/>
                </a:solidFill>
              </a:rPr>
              <a:t>entrenched</a:t>
            </a:r>
          </a:p>
        </p:txBody>
      </p:sp>
      <p:pic>
        <p:nvPicPr>
          <p:cNvPr id="4813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219200"/>
            <a:ext cx="3752850" cy="27407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-1524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6666FF"/>
                </a:solidFill>
              </a:rPr>
              <a:t>Iwo Jima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3810000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C000"/>
                </a:solidFill>
              </a:rPr>
              <a:t>Results:  US win</a:t>
            </a:r>
          </a:p>
          <a:p>
            <a:pPr lvl="1" eaLnBrk="1" hangingPunct="1"/>
            <a:r>
              <a:rPr lang="en-US" dirty="0" smtClean="0">
                <a:solidFill>
                  <a:srgbClr val="FFC000"/>
                </a:solidFill>
              </a:rPr>
              <a:t>Provides a link in the chain of bomber bases</a:t>
            </a:r>
          </a:p>
          <a:p>
            <a:pPr lvl="1" eaLnBrk="1" hangingPunct="1"/>
            <a:r>
              <a:rPr lang="en-US" dirty="0" smtClean="0">
                <a:solidFill>
                  <a:schemeClr val="bg1"/>
                </a:solidFill>
              </a:rPr>
              <a:t>By the war’s end, 2,400 B-29 bombers and 27,000 crewmen made emergency landings.</a:t>
            </a:r>
          </a:p>
          <a:p>
            <a:pPr lvl="1" eaLnBrk="1" hangingPunct="1"/>
            <a:r>
              <a:rPr lang="en-US" dirty="0" smtClean="0">
                <a:solidFill>
                  <a:srgbClr val="FFC000"/>
                </a:solidFill>
              </a:rPr>
              <a:t>“4 marines raising US flag”</a:t>
            </a:r>
          </a:p>
        </p:txBody>
      </p:sp>
      <p:pic>
        <p:nvPicPr>
          <p:cNvPr id="6" name="Picture 3" descr="iwo_jima_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676400"/>
            <a:ext cx="4572000" cy="367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4" descr="roos_dea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7400" y="0"/>
            <a:ext cx="52959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5105400" y="0"/>
            <a:ext cx="4038600" cy="838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C000"/>
                </a:solidFill>
              </a:rPr>
              <a:t>Okinawa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152400"/>
            <a:ext cx="5334000" cy="4114800"/>
          </a:xfrm>
        </p:spPr>
        <p:txBody>
          <a:bodyPr/>
          <a:lstStyle/>
          <a:p>
            <a:pPr eaLnBrk="1" hangingPunct="1"/>
            <a:r>
              <a:rPr lang="en-US" sz="2800" dirty="0" smtClean="0">
                <a:solidFill>
                  <a:srgbClr val="FFFFFF"/>
                </a:solidFill>
              </a:rPr>
              <a:t>Casualties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US—12,500 killed; 36,000 wounded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Japan—93,000 troops killed; 94,000 civilians killed </a:t>
            </a:r>
            <a:r>
              <a:rPr lang="en-US" sz="2400" dirty="0" smtClean="0">
                <a:solidFill>
                  <a:srgbClr val="FFFFFF"/>
                </a:solidFill>
              </a:rPr>
              <a:t/>
            </a:r>
            <a:br>
              <a:rPr lang="en-US" sz="2400" dirty="0" smtClean="0">
                <a:solidFill>
                  <a:srgbClr val="FFFFFF"/>
                </a:solidFill>
              </a:rPr>
            </a:br>
            <a:r>
              <a:rPr lang="en-US" sz="2400" dirty="0" smtClean="0">
                <a:solidFill>
                  <a:srgbClr val="FFFFFF"/>
                </a:solidFill>
              </a:rPr>
              <a:t>(</a:t>
            </a:r>
            <a:r>
              <a:rPr lang="en-US" sz="2400" dirty="0" smtClean="0">
                <a:solidFill>
                  <a:srgbClr val="FFFFFF"/>
                </a:solidFill>
              </a:rPr>
              <a:t>many killed themselves)</a:t>
            </a:r>
          </a:p>
          <a:p>
            <a:pPr eaLnBrk="1" hangingPunct="1"/>
            <a:r>
              <a:rPr lang="en-US" sz="2800" dirty="0" smtClean="0">
                <a:solidFill>
                  <a:srgbClr val="FFFFFF"/>
                </a:solidFill>
              </a:rPr>
              <a:t>Kamikazes—suicide pilots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Crashed planes loaded with explosives</a:t>
            </a:r>
          </a:p>
          <a:p>
            <a:pPr lvl="1" eaLnBrk="1" hangingPunct="1"/>
            <a:r>
              <a:rPr lang="en-US" sz="2400" dirty="0" smtClean="0">
                <a:solidFill>
                  <a:srgbClr val="FFFFFF"/>
                </a:solidFill>
              </a:rPr>
              <a:t>Sank 30 US vessels </a:t>
            </a:r>
          </a:p>
          <a:p>
            <a:pPr eaLnBrk="1" hangingPunct="1"/>
            <a:r>
              <a:rPr lang="en-US" sz="2800" dirty="0" smtClean="0">
                <a:solidFill>
                  <a:srgbClr val="FFFF00"/>
                </a:solidFill>
              </a:rPr>
              <a:t>High U.S. Causalities convince President Truman that an invasion of  Japanese Mainland would cause over 1 million U.S. servicemen deaths</a:t>
            </a:r>
            <a:endParaRPr lang="en-US" sz="2800" dirty="0" smtClean="0">
              <a:solidFill>
                <a:srgbClr val="FFFF00"/>
              </a:solidFill>
            </a:endParaRPr>
          </a:p>
          <a:p>
            <a:pPr eaLnBrk="1" hangingPunct="1"/>
            <a:endParaRPr lang="en-US" sz="2800" dirty="0" smtClean="0">
              <a:solidFill>
                <a:srgbClr val="FFC000"/>
              </a:solidFill>
            </a:endParaRPr>
          </a:p>
        </p:txBody>
      </p:sp>
      <p:pic>
        <p:nvPicPr>
          <p:cNvPr id="512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43000"/>
            <a:ext cx="374980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8382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FF00"/>
                </a:solidFill>
              </a:rPr>
              <a:t>The End of the War in the Pacific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0" y="838200"/>
            <a:ext cx="4267200" cy="4114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FFFFFF"/>
                </a:solidFill>
              </a:rPr>
              <a:t>With most of Japan’s air force and navy destroyed, B-29’s pounded Tokyo and other cities</a:t>
            </a:r>
          </a:p>
          <a:p>
            <a:pPr eaLnBrk="1" hangingPunct="1"/>
            <a:r>
              <a:rPr lang="en-US" dirty="0" smtClean="0">
                <a:solidFill>
                  <a:srgbClr val="FFC000"/>
                </a:solidFill>
              </a:rPr>
              <a:t>Japanese refuse to surrender</a:t>
            </a:r>
          </a:p>
          <a:p>
            <a:pPr eaLnBrk="1" hangingPunct="1"/>
            <a:r>
              <a:rPr lang="en-US" dirty="0" smtClean="0">
                <a:solidFill>
                  <a:srgbClr val="FFC000"/>
                </a:solidFill>
              </a:rPr>
              <a:t>Potsdam Declaration issued:</a:t>
            </a:r>
          </a:p>
          <a:p>
            <a:pPr lvl="1" eaLnBrk="1" hangingPunct="1"/>
            <a:r>
              <a:rPr lang="en-US" dirty="0" smtClean="0">
                <a:solidFill>
                  <a:srgbClr val="FFC000"/>
                </a:solidFill>
              </a:rPr>
              <a:t>If you don’t surrender you face “prompt and utter destruction”</a:t>
            </a:r>
          </a:p>
        </p:txBody>
      </p:sp>
      <p:pic>
        <p:nvPicPr>
          <p:cNvPr id="522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990600"/>
            <a:ext cx="4282471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223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4345459"/>
            <a:ext cx="3048000" cy="25125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3" descr="headline bomb dropped"/>
          <p:cNvPicPr>
            <a:picLocks noChangeAspect="1" noChangeArrowheads="1"/>
          </p:cNvPicPr>
          <p:nvPr/>
        </p:nvPicPr>
        <p:blipFill>
          <a:blip r:embed="rId3" cstate="print"/>
          <a:srcRect b="17044"/>
          <a:stretch>
            <a:fillRect/>
          </a:stretch>
        </p:blipFill>
        <p:spPr bwMode="auto">
          <a:xfrm>
            <a:off x="228600" y="228600"/>
            <a:ext cx="85153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28600" y="2514600"/>
            <a:ext cx="5029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</a:rPr>
              <a:t>August 6, 1945 Enola Gay drops uranium bomb on Hiroshima</a:t>
            </a:r>
          </a:p>
          <a:p>
            <a:pPr eaLnBrk="1" hangingPunct="1">
              <a:lnSpc>
                <a:spcPct val="90000"/>
              </a:lnSpc>
            </a:pPr>
            <a:endParaRPr lang="en-US" b="1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 smtClean="0">
                <a:solidFill>
                  <a:schemeClr val="bg1"/>
                </a:solidFill>
              </a:rPr>
              <a:t>August 9, 1945 Plutonium bomb dropped on Nagasaki</a:t>
            </a:r>
            <a:endParaRPr lang="en-US" b="1" dirty="0" smtClean="0">
              <a:solidFill>
                <a:schemeClr val="bg1"/>
              </a:solidFill>
            </a:endParaRPr>
          </a:p>
        </p:txBody>
      </p:sp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2590800"/>
            <a:ext cx="2909400" cy="2309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2400" y="4267200"/>
            <a:ext cx="4366517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228600" y="42672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Hiroshima</a:t>
            </a:r>
            <a:endParaRPr lang="en-US" b="1" dirty="0"/>
          </a:p>
        </p:txBody>
      </p:sp>
      <p:sp>
        <p:nvSpPr>
          <p:cNvPr id="8" name="TextBox 7"/>
          <p:cNvSpPr txBox="1"/>
          <p:nvPr/>
        </p:nvSpPr>
        <p:spPr>
          <a:xfrm>
            <a:off x="2438400" y="6396335"/>
            <a:ext cx="213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Nagasak</a:t>
            </a:r>
            <a:r>
              <a:rPr lang="en-US" b="1" dirty="0" smtClean="0"/>
              <a:t>i</a:t>
            </a:r>
            <a:endParaRPr lang="en-US" b="1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4724400" y="5105400"/>
          <a:ext cx="4267200" cy="1371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Hiroshima</a:t>
                      </a:r>
                      <a:endParaRPr lang="en-US" sz="2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Nagasaki</a:t>
                      </a:r>
                      <a:endParaRPr lang="en-US" sz="280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70,000 killed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tx1"/>
                          </a:solidFill>
                        </a:rPr>
                        <a:t>40,000 killed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chemeClr val="tx1"/>
                          </a:solidFill>
                        </a:rPr>
                        <a:t>Thousands</a:t>
                      </a:r>
                      <a:r>
                        <a:rPr lang="en-US" sz="2000" b="1" baseline="0" dirty="0" smtClean="0">
                          <a:solidFill>
                            <a:schemeClr val="tx1"/>
                          </a:solidFill>
                        </a:rPr>
                        <a:t> more die from Radiation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838200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en-US" altLang="en-US" sz="44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and" charset="0"/>
              </a:rPr>
              <a:t>VICTORY IN JAPAN</a:t>
            </a:r>
            <a:endParaRPr lang="en-US" altLang="en-US" b="1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78853" name="WordArt 5"/>
          <p:cNvSpPr>
            <a:spLocks noChangeArrowheads="1" noChangeShapeType="1" noTextEdit="1"/>
          </p:cNvSpPr>
          <p:nvPr/>
        </p:nvSpPr>
        <p:spPr bwMode="auto">
          <a:xfrm>
            <a:off x="1219200" y="228600"/>
            <a:ext cx="6629400" cy="8763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noFill/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V-J DAY</a:t>
            </a:r>
          </a:p>
        </p:txBody>
      </p:sp>
      <p:pic>
        <p:nvPicPr>
          <p:cNvPr id="56324" name="Picture 6" descr="signing_surrend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1981200"/>
            <a:ext cx="5638800" cy="403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Rectangle 7"/>
          <p:cNvSpPr>
            <a:spLocks noChangeArrowheads="1"/>
          </p:cNvSpPr>
          <p:nvPr/>
        </p:nvSpPr>
        <p:spPr bwMode="auto">
          <a:xfrm>
            <a:off x="228600" y="1600200"/>
            <a:ext cx="2438400" cy="32932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rgbClr val="FFFFFF"/>
                </a:solidFill>
              </a:rPr>
              <a:t>Japanese surrender aboard U.S.S. </a:t>
            </a:r>
            <a:r>
              <a:rPr lang="en-US" sz="3600" dirty="0" smtClean="0">
                <a:solidFill>
                  <a:srgbClr val="FFFFFF"/>
                </a:solidFill>
              </a:rPr>
              <a:t>Missouri</a:t>
            </a:r>
          </a:p>
          <a:p>
            <a:r>
              <a:rPr lang="en-US" sz="2800" b="1" dirty="0" smtClean="0">
                <a:solidFill>
                  <a:srgbClr val="FFFFFF"/>
                </a:solidFill>
              </a:rPr>
              <a:t>Sep 2nd, 1945</a:t>
            </a:r>
            <a:endParaRPr lang="en-US" sz="2800" b="1" dirty="0">
              <a:solidFill>
                <a:srgbClr val="FFFFFF"/>
              </a:solidFill>
            </a:endParaRPr>
          </a:p>
        </p:txBody>
      </p:sp>
      <p:pic>
        <p:nvPicPr>
          <p:cNvPr id="56326" name="Picture 8" descr="vjpaper"/>
          <p:cNvPicPr>
            <a:picLocks noChangeAspect="1" noChangeArrowheads="1"/>
          </p:cNvPicPr>
          <p:nvPr>
            <p:ph type="title"/>
          </p:nvPr>
        </p:nvPicPr>
        <p:blipFill>
          <a:blip r:embed="rId3" cstate="print"/>
          <a:srcRect b="76389"/>
          <a:stretch>
            <a:fillRect/>
          </a:stretch>
        </p:blipFill>
        <p:spPr>
          <a:xfrm>
            <a:off x="228600" y="5334000"/>
            <a:ext cx="4229100" cy="12954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2" dur="500"/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 autoUpdateAnimBg="0"/>
      <p:bldP spid="788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990600"/>
          </a:xfrm>
        </p:spPr>
        <p:txBody>
          <a:bodyPr/>
          <a:lstStyle/>
          <a:p>
            <a:pPr eaLnBrk="1" hangingPunct="1"/>
            <a:r>
              <a:rPr lang="en-US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Costs of the War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838200"/>
            <a:ext cx="4419600" cy="41148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rgbClr val="FFC000"/>
                </a:solidFill>
              </a:rPr>
              <a:t>40 million died</a:t>
            </a:r>
          </a:p>
          <a:p>
            <a:pPr eaLnBrk="1" hangingPunct="1"/>
            <a:r>
              <a:rPr lang="en-US" sz="4000" dirty="0" smtClean="0">
                <a:solidFill>
                  <a:srgbClr val="FFC000"/>
                </a:solidFill>
              </a:rPr>
              <a:t>American casualties</a:t>
            </a:r>
          </a:p>
          <a:p>
            <a:pPr lvl="1" eaLnBrk="1" hangingPunct="1"/>
            <a:r>
              <a:rPr lang="en-US" sz="3600" dirty="0" smtClean="0">
                <a:solidFill>
                  <a:srgbClr val="FFC000"/>
                </a:solidFill>
              </a:rPr>
              <a:t>332,000 dead; </a:t>
            </a:r>
            <a:r>
              <a:rPr lang="en-US" sz="3600" dirty="0" smtClean="0">
                <a:solidFill>
                  <a:srgbClr val="FFC000"/>
                </a:solidFill>
              </a:rPr>
              <a:t/>
            </a:r>
            <a:br>
              <a:rPr lang="en-US" sz="3600" dirty="0" smtClean="0">
                <a:solidFill>
                  <a:srgbClr val="FFC000"/>
                </a:solidFill>
              </a:rPr>
            </a:br>
            <a:r>
              <a:rPr lang="en-US" sz="3600" dirty="0" smtClean="0">
                <a:solidFill>
                  <a:srgbClr val="FFC000"/>
                </a:solidFill>
              </a:rPr>
              <a:t>800,000 </a:t>
            </a:r>
            <a:r>
              <a:rPr lang="en-US" sz="3600" dirty="0" smtClean="0">
                <a:solidFill>
                  <a:srgbClr val="FFC000"/>
                </a:solidFill>
              </a:rPr>
              <a:t>wounded</a:t>
            </a:r>
          </a:p>
          <a:p>
            <a:pPr eaLnBrk="1" hangingPunct="1"/>
            <a:r>
              <a:rPr lang="en-US" sz="4000" dirty="0" smtClean="0">
                <a:solidFill>
                  <a:srgbClr val="FFC000"/>
                </a:solidFill>
              </a:rPr>
              <a:t>Soviet Union</a:t>
            </a:r>
          </a:p>
          <a:p>
            <a:pPr lvl="1" eaLnBrk="1" hangingPunct="1"/>
            <a:r>
              <a:rPr lang="en-US" sz="3600" dirty="0" smtClean="0">
                <a:solidFill>
                  <a:srgbClr val="FFC000"/>
                </a:solidFill>
              </a:rPr>
              <a:t>Over 20 million deaths</a:t>
            </a:r>
          </a:p>
        </p:txBody>
      </p:sp>
      <p:pic>
        <p:nvPicPr>
          <p:cNvPr id="4" name="Picture 3" descr="vjpap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1066799"/>
            <a:ext cx="4495800" cy="5636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339966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CAB8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339933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DCAAD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CCCC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E2E2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0000CC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AAAE2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0033CC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AADE2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006666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AAB8B8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CC66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E2B8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99C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CAE2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66CC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B8E2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1116</TotalTime>
  <Words>370</Words>
  <Application>Microsoft Office PowerPoint</Application>
  <PresentationFormat>On-screen Show (4:3)</PresentationFormat>
  <Paragraphs>88</Paragraphs>
  <Slides>20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Times New Roman</vt:lpstr>
      <vt:lpstr>Arial</vt:lpstr>
      <vt:lpstr>Algerian</vt:lpstr>
      <vt:lpstr>Sand</vt:lpstr>
      <vt:lpstr>Lucida Console</vt:lpstr>
      <vt:lpstr>Times</vt:lpstr>
      <vt:lpstr>Challenge Extra Bold LET</vt:lpstr>
      <vt:lpstr>Arial Black</vt:lpstr>
      <vt:lpstr>Default Design</vt:lpstr>
      <vt:lpstr>World War II:  The War in the Pacific</vt:lpstr>
      <vt:lpstr>Slide 2</vt:lpstr>
      <vt:lpstr>Slide 3</vt:lpstr>
      <vt:lpstr>Philippines</vt:lpstr>
      <vt:lpstr>Slide 5</vt:lpstr>
      <vt:lpstr>Slide 6</vt:lpstr>
      <vt:lpstr>BATTLE OF MIDWAY</vt:lpstr>
      <vt:lpstr>Battle of Midway</vt:lpstr>
      <vt:lpstr>Mac Arthur returning to Philippines</vt:lpstr>
      <vt:lpstr>Slide 10</vt:lpstr>
      <vt:lpstr>Guadalcanal—8/42-2/43</vt:lpstr>
      <vt:lpstr>Slide 12</vt:lpstr>
      <vt:lpstr>Iwo Jima</vt:lpstr>
      <vt:lpstr>Iwo Jima</vt:lpstr>
      <vt:lpstr>Slide 15</vt:lpstr>
      <vt:lpstr>Okinawa</vt:lpstr>
      <vt:lpstr>The End of the War in the Pacific</vt:lpstr>
      <vt:lpstr>Slide 18</vt:lpstr>
      <vt:lpstr>Slide 19</vt:lpstr>
      <vt:lpstr>Costs of the War</vt:lpstr>
    </vt:vector>
  </TitlesOfParts>
  <Company>Dist211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levinjl</dc:creator>
  <cp:lastModifiedBy>Alex</cp:lastModifiedBy>
  <cp:revision>32</cp:revision>
  <dcterms:created xsi:type="dcterms:W3CDTF">2001-04-03T14:38:09Z</dcterms:created>
  <dcterms:modified xsi:type="dcterms:W3CDTF">2012-04-13T23:43:16Z</dcterms:modified>
</cp:coreProperties>
</file>