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handoutMasterIdLst>
    <p:handoutMasterId r:id="rId15"/>
  </p:handoutMasterIdLst>
  <p:sldIdLst>
    <p:sldId id="256" r:id="rId2"/>
    <p:sldId id="271" r:id="rId3"/>
    <p:sldId id="293" r:id="rId4"/>
    <p:sldId id="292" r:id="rId5"/>
    <p:sldId id="258" r:id="rId6"/>
    <p:sldId id="295" r:id="rId7"/>
    <p:sldId id="260" r:id="rId8"/>
    <p:sldId id="288" r:id="rId9"/>
    <p:sldId id="261" r:id="rId10"/>
    <p:sldId id="270" r:id="rId11"/>
    <p:sldId id="269" r:id="rId12"/>
    <p:sldId id="294" r:id="rId13"/>
  </p:sldIdLst>
  <p:sldSz cx="9144000" cy="6858000" type="screen4x3"/>
  <p:notesSz cx="6858000" cy="91170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330"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6EBCE7-0F06-4F71-8EFB-EAA6ED235393}" type="doc">
      <dgm:prSet loTypeId="urn:microsoft.com/office/officeart/2005/8/layout/matrix1" loCatId="matrix" qsTypeId="urn:microsoft.com/office/officeart/2005/8/quickstyle/simple1" qsCatId="simple" csTypeId="urn:microsoft.com/office/officeart/2005/8/colors/accent0_2" csCatId="mainScheme" phldr="1"/>
      <dgm:spPr/>
      <dgm:t>
        <a:bodyPr/>
        <a:lstStyle/>
        <a:p>
          <a:endParaRPr lang="en-US"/>
        </a:p>
      </dgm:t>
    </dgm:pt>
    <dgm:pt modelId="{83ABBA06-AB87-467E-AD4A-31D2F0F83F67}">
      <dgm:prSet phldrT="[Text]" custT="1"/>
      <dgm:spPr>
        <a:solidFill>
          <a:srgbClr val="0070C0"/>
        </a:solidFill>
      </dgm:spPr>
      <dgm:t>
        <a:bodyPr/>
        <a:lstStyle/>
        <a:p>
          <a:r>
            <a:rPr lang="en-US" sz="3200" b="1" dirty="0" smtClean="0">
              <a:solidFill>
                <a:schemeClr val="tx1"/>
              </a:solidFill>
            </a:rPr>
            <a:t>In Order to Defeat The South, The North Needs to Stop the Factors/Means of Production</a:t>
          </a:r>
          <a:endParaRPr lang="en-US" sz="3200" b="1" dirty="0">
            <a:solidFill>
              <a:schemeClr val="tx1"/>
            </a:solidFill>
          </a:endParaRPr>
        </a:p>
      </dgm:t>
    </dgm:pt>
    <dgm:pt modelId="{E0405EA4-C926-4B80-B44A-BB3E33D8022C}" type="parTrans" cxnId="{01D3A1C0-F634-4E4F-9165-4898E9ECC9AA}">
      <dgm:prSet/>
      <dgm:spPr/>
      <dgm:t>
        <a:bodyPr/>
        <a:lstStyle/>
        <a:p>
          <a:endParaRPr lang="en-US"/>
        </a:p>
      </dgm:t>
    </dgm:pt>
    <dgm:pt modelId="{41BABFFC-9320-4CAC-A395-37989AAD1131}" type="sibTrans" cxnId="{01D3A1C0-F634-4E4F-9165-4898E9ECC9AA}">
      <dgm:prSet/>
      <dgm:spPr/>
      <dgm:t>
        <a:bodyPr/>
        <a:lstStyle/>
        <a:p>
          <a:endParaRPr lang="en-US"/>
        </a:p>
      </dgm:t>
    </dgm:pt>
    <dgm:pt modelId="{308DA963-4D88-4FAA-9956-72CA7C7BB60B}">
      <dgm:prSet/>
      <dgm:spPr>
        <a:solidFill>
          <a:srgbClr val="FFC000"/>
        </a:solidFill>
      </dgm:spPr>
      <dgm:t>
        <a:bodyPr/>
        <a:lstStyle/>
        <a:p>
          <a:endParaRPr lang="en-US" b="1" dirty="0" smtClean="0">
            <a:solidFill>
              <a:schemeClr val="tx1"/>
            </a:solidFill>
          </a:endParaRPr>
        </a:p>
        <a:p>
          <a:r>
            <a:rPr lang="en-US" b="1" dirty="0" smtClean="0">
              <a:solidFill>
                <a:schemeClr val="tx1"/>
              </a:solidFill>
            </a:rPr>
            <a:t>Land</a:t>
          </a:r>
          <a:endParaRPr lang="en-US" b="1" dirty="0">
            <a:solidFill>
              <a:schemeClr val="tx1"/>
            </a:solidFill>
          </a:endParaRPr>
        </a:p>
      </dgm:t>
    </dgm:pt>
    <dgm:pt modelId="{4C21FBD8-A37A-4C39-B9D5-E924BD5B381C}" type="parTrans" cxnId="{49AE405E-F87F-445C-BB69-C8F0A42FFE1E}">
      <dgm:prSet/>
      <dgm:spPr/>
      <dgm:t>
        <a:bodyPr/>
        <a:lstStyle/>
        <a:p>
          <a:endParaRPr lang="en-US"/>
        </a:p>
      </dgm:t>
    </dgm:pt>
    <dgm:pt modelId="{ECEA7383-C9ED-4228-99F1-D8D5B4BAD237}" type="sibTrans" cxnId="{49AE405E-F87F-445C-BB69-C8F0A42FFE1E}">
      <dgm:prSet/>
      <dgm:spPr/>
      <dgm:t>
        <a:bodyPr/>
        <a:lstStyle/>
        <a:p>
          <a:endParaRPr lang="en-US"/>
        </a:p>
      </dgm:t>
    </dgm:pt>
    <dgm:pt modelId="{9643A712-0E7F-4176-A028-F47A3B890D2C}">
      <dgm:prSet/>
      <dgm:spPr>
        <a:solidFill>
          <a:srgbClr val="00B050"/>
        </a:solidFill>
      </dgm:spPr>
      <dgm:t>
        <a:bodyPr/>
        <a:lstStyle/>
        <a:p>
          <a:endParaRPr lang="en-US" dirty="0" smtClean="0"/>
        </a:p>
        <a:p>
          <a:r>
            <a:rPr lang="en-US" b="1" dirty="0" smtClean="0">
              <a:solidFill>
                <a:schemeClr val="tx1"/>
              </a:solidFill>
              <a:effectLst>
                <a:outerShdw blurRad="38100" dist="38100" dir="2700000" algn="tl">
                  <a:srgbClr val="000000">
                    <a:alpha val="43137"/>
                  </a:srgbClr>
                </a:outerShdw>
              </a:effectLst>
            </a:rPr>
            <a:t>Capital</a:t>
          </a:r>
          <a:endParaRPr lang="en-US" b="1" dirty="0">
            <a:solidFill>
              <a:schemeClr val="tx1"/>
            </a:solidFill>
            <a:effectLst>
              <a:outerShdw blurRad="38100" dist="38100" dir="2700000" algn="tl">
                <a:srgbClr val="000000">
                  <a:alpha val="43137"/>
                </a:srgbClr>
              </a:outerShdw>
            </a:effectLst>
          </a:endParaRPr>
        </a:p>
      </dgm:t>
    </dgm:pt>
    <dgm:pt modelId="{37E78276-8F72-4F9F-82AD-F5441220A09F}" type="parTrans" cxnId="{E8B9AD67-287B-4D3B-8BC9-6EA53842723C}">
      <dgm:prSet/>
      <dgm:spPr/>
      <dgm:t>
        <a:bodyPr/>
        <a:lstStyle/>
        <a:p>
          <a:endParaRPr lang="en-US"/>
        </a:p>
      </dgm:t>
    </dgm:pt>
    <dgm:pt modelId="{18A970FE-5F7F-4BF5-A1AB-7CF57DB8E99B}" type="sibTrans" cxnId="{E8B9AD67-287B-4D3B-8BC9-6EA53842723C}">
      <dgm:prSet/>
      <dgm:spPr/>
      <dgm:t>
        <a:bodyPr/>
        <a:lstStyle/>
        <a:p>
          <a:endParaRPr lang="en-US"/>
        </a:p>
      </dgm:t>
    </dgm:pt>
    <dgm:pt modelId="{FDF898E8-6E2D-4D97-82E2-1F8E3CAA3668}">
      <dgm:prSet/>
      <dgm:spPr>
        <a:solidFill>
          <a:srgbClr val="002060"/>
        </a:solidFill>
      </dgm:spPr>
      <dgm:t>
        <a:bodyPr/>
        <a:lstStyle/>
        <a:p>
          <a:r>
            <a:rPr lang="en-US" dirty="0" smtClean="0">
              <a:solidFill>
                <a:schemeClr val="bg1"/>
              </a:solidFill>
            </a:rPr>
            <a:t>Labor</a:t>
          </a:r>
        </a:p>
        <a:p>
          <a:endParaRPr lang="en-US" dirty="0" smtClean="0"/>
        </a:p>
      </dgm:t>
    </dgm:pt>
    <dgm:pt modelId="{38C5E608-A05A-49B5-A1D0-AA9C00BD2AF8}" type="parTrans" cxnId="{79A9AD57-39AF-4B29-B924-995F6016A3DF}">
      <dgm:prSet/>
      <dgm:spPr/>
      <dgm:t>
        <a:bodyPr/>
        <a:lstStyle/>
        <a:p>
          <a:endParaRPr lang="en-US"/>
        </a:p>
      </dgm:t>
    </dgm:pt>
    <dgm:pt modelId="{581A4EC8-2752-44EA-94B4-A09FBC33B879}" type="sibTrans" cxnId="{79A9AD57-39AF-4B29-B924-995F6016A3DF}">
      <dgm:prSet/>
      <dgm:spPr/>
      <dgm:t>
        <a:bodyPr/>
        <a:lstStyle/>
        <a:p>
          <a:endParaRPr lang="en-US"/>
        </a:p>
      </dgm:t>
    </dgm:pt>
    <dgm:pt modelId="{06293CE6-488D-4840-B99C-2611EA707B6A}">
      <dgm:prSet/>
      <dgm:spPr>
        <a:solidFill>
          <a:srgbClr val="C00000"/>
        </a:solidFill>
      </dgm:spPr>
      <dgm:t>
        <a:bodyPr/>
        <a:lstStyle/>
        <a:p>
          <a:r>
            <a:rPr lang="en-US" dirty="0" smtClean="0">
              <a:solidFill>
                <a:schemeClr val="bg1"/>
              </a:solidFill>
            </a:rPr>
            <a:t>Entrepreneur</a:t>
          </a:r>
          <a:endParaRPr lang="en-US" dirty="0">
            <a:solidFill>
              <a:schemeClr val="bg1"/>
            </a:solidFill>
          </a:endParaRPr>
        </a:p>
      </dgm:t>
    </dgm:pt>
    <dgm:pt modelId="{54C5DBA1-F397-42AC-BCDB-CBD0935624A1}" type="parTrans" cxnId="{8AD053C9-43A9-40A2-A1B0-AA1475890F3B}">
      <dgm:prSet/>
      <dgm:spPr/>
      <dgm:t>
        <a:bodyPr/>
        <a:lstStyle/>
        <a:p>
          <a:endParaRPr lang="en-US"/>
        </a:p>
      </dgm:t>
    </dgm:pt>
    <dgm:pt modelId="{A6B44A5A-5014-42D4-A772-D1F7ECDE97D7}" type="sibTrans" cxnId="{8AD053C9-43A9-40A2-A1B0-AA1475890F3B}">
      <dgm:prSet/>
      <dgm:spPr/>
      <dgm:t>
        <a:bodyPr/>
        <a:lstStyle/>
        <a:p>
          <a:endParaRPr lang="en-US"/>
        </a:p>
      </dgm:t>
    </dgm:pt>
    <dgm:pt modelId="{3D0DD8EE-1138-49C0-A0A6-CA267D72E850}" type="pres">
      <dgm:prSet presAssocID="{D76EBCE7-0F06-4F71-8EFB-EAA6ED235393}" presName="diagram" presStyleCnt="0">
        <dgm:presLayoutVars>
          <dgm:chMax val="1"/>
          <dgm:dir/>
          <dgm:animLvl val="ctr"/>
          <dgm:resizeHandles val="exact"/>
        </dgm:presLayoutVars>
      </dgm:prSet>
      <dgm:spPr/>
      <dgm:t>
        <a:bodyPr/>
        <a:lstStyle/>
        <a:p>
          <a:endParaRPr lang="en-US"/>
        </a:p>
      </dgm:t>
    </dgm:pt>
    <dgm:pt modelId="{850AFE91-D49D-4C8F-B9FE-4E99AF12CDAB}" type="pres">
      <dgm:prSet presAssocID="{D76EBCE7-0F06-4F71-8EFB-EAA6ED235393}" presName="matrix" presStyleCnt="0"/>
      <dgm:spPr/>
    </dgm:pt>
    <dgm:pt modelId="{D9E6D64D-5455-42E6-A329-EC1E6FFD6B38}" type="pres">
      <dgm:prSet presAssocID="{D76EBCE7-0F06-4F71-8EFB-EAA6ED235393}" presName="tile1" presStyleLbl="node1" presStyleIdx="0" presStyleCnt="4"/>
      <dgm:spPr/>
      <dgm:t>
        <a:bodyPr/>
        <a:lstStyle/>
        <a:p>
          <a:endParaRPr lang="en-US"/>
        </a:p>
      </dgm:t>
    </dgm:pt>
    <dgm:pt modelId="{F16027EE-CC85-4709-BBE3-D0DB0785E909}" type="pres">
      <dgm:prSet presAssocID="{D76EBCE7-0F06-4F71-8EFB-EAA6ED235393}" presName="tile1text" presStyleLbl="node1" presStyleIdx="0" presStyleCnt="4">
        <dgm:presLayoutVars>
          <dgm:chMax val="0"/>
          <dgm:chPref val="0"/>
          <dgm:bulletEnabled val="1"/>
        </dgm:presLayoutVars>
      </dgm:prSet>
      <dgm:spPr/>
      <dgm:t>
        <a:bodyPr/>
        <a:lstStyle/>
        <a:p>
          <a:endParaRPr lang="en-US"/>
        </a:p>
      </dgm:t>
    </dgm:pt>
    <dgm:pt modelId="{E4BD0996-FCC9-4125-BBFE-071ADFF05063}" type="pres">
      <dgm:prSet presAssocID="{D76EBCE7-0F06-4F71-8EFB-EAA6ED235393}" presName="tile2" presStyleLbl="node1" presStyleIdx="1" presStyleCnt="4"/>
      <dgm:spPr/>
      <dgm:t>
        <a:bodyPr/>
        <a:lstStyle/>
        <a:p>
          <a:endParaRPr lang="en-US"/>
        </a:p>
      </dgm:t>
    </dgm:pt>
    <dgm:pt modelId="{1C91D7A6-A559-4CEA-BBDE-2E7CF895E01B}" type="pres">
      <dgm:prSet presAssocID="{D76EBCE7-0F06-4F71-8EFB-EAA6ED235393}" presName="tile2text" presStyleLbl="node1" presStyleIdx="1" presStyleCnt="4">
        <dgm:presLayoutVars>
          <dgm:chMax val="0"/>
          <dgm:chPref val="0"/>
          <dgm:bulletEnabled val="1"/>
        </dgm:presLayoutVars>
      </dgm:prSet>
      <dgm:spPr/>
      <dgm:t>
        <a:bodyPr/>
        <a:lstStyle/>
        <a:p>
          <a:endParaRPr lang="en-US"/>
        </a:p>
      </dgm:t>
    </dgm:pt>
    <dgm:pt modelId="{F36594F9-9685-4F70-A24A-97E208862DC0}" type="pres">
      <dgm:prSet presAssocID="{D76EBCE7-0F06-4F71-8EFB-EAA6ED235393}" presName="tile3" presStyleLbl="node1" presStyleIdx="2" presStyleCnt="4"/>
      <dgm:spPr/>
      <dgm:t>
        <a:bodyPr/>
        <a:lstStyle/>
        <a:p>
          <a:endParaRPr lang="en-US"/>
        </a:p>
      </dgm:t>
    </dgm:pt>
    <dgm:pt modelId="{A1106789-E856-484D-A4D9-12D62ADCFCCA}" type="pres">
      <dgm:prSet presAssocID="{D76EBCE7-0F06-4F71-8EFB-EAA6ED235393}" presName="tile3text" presStyleLbl="node1" presStyleIdx="2" presStyleCnt="4">
        <dgm:presLayoutVars>
          <dgm:chMax val="0"/>
          <dgm:chPref val="0"/>
          <dgm:bulletEnabled val="1"/>
        </dgm:presLayoutVars>
      </dgm:prSet>
      <dgm:spPr/>
      <dgm:t>
        <a:bodyPr/>
        <a:lstStyle/>
        <a:p>
          <a:endParaRPr lang="en-US"/>
        </a:p>
      </dgm:t>
    </dgm:pt>
    <dgm:pt modelId="{BC3AA5CA-72C4-4EC6-9EEA-A1367E7F60B9}" type="pres">
      <dgm:prSet presAssocID="{D76EBCE7-0F06-4F71-8EFB-EAA6ED235393}" presName="tile4" presStyleLbl="node1" presStyleIdx="3" presStyleCnt="4"/>
      <dgm:spPr/>
      <dgm:t>
        <a:bodyPr/>
        <a:lstStyle/>
        <a:p>
          <a:endParaRPr lang="en-US"/>
        </a:p>
      </dgm:t>
    </dgm:pt>
    <dgm:pt modelId="{4C7A0E20-1863-4731-9AA2-43612B08372D}" type="pres">
      <dgm:prSet presAssocID="{D76EBCE7-0F06-4F71-8EFB-EAA6ED235393}" presName="tile4text" presStyleLbl="node1" presStyleIdx="3" presStyleCnt="4">
        <dgm:presLayoutVars>
          <dgm:chMax val="0"/>
          <dgm:chPref val="0"/>
          <dgm:bulletEnabled val="1"/>
        </dgm:presLayoutVars>
      </dgm:prSet>
      <dgm:spPr/>
      <dgm:t>
        <a:bodyPr/>
        <a:lstStyle/>
        <a:p>
          <a:endParaRPr lang="en-US"/>
        </a:p>
      </dgm:t>
    </dgm:pt>
    <dgm:pt modelId="{B2C34DD0-DF88-4AA2-8C1F-AD30645CF870}" type="pres">
      <dgm:prSet presAssocID="{D76EBCE7-0F06-4F71-8EFB-EAA6ED235393}" presName="centerTile" presStyleLbl="fgShp" presStyleIdx="0" presStyleCnt="1" custScaleX="144444" custScaleY="151724">
        <dgm:presLayoutVars>
          <dgm:chMax val="0"/>
          <dgm:chPref val="0"/>
        </dgm:presLayoutVars>
      </dgm:prSet>
      <dgm:spPr/>
      <dgm:t>
        <a:bodyPr/>
        <a:lstStyle/>
        <a:p>
          <a:endParaRPr lang="en-US"/>
        </a:p>
      </dgm:t>
    </dgm:pt>
  </dgm:ptLst>
  <dgm:cxnLst>
    <dgm:cxn modelId="{A9CEF295-FCC4-44ED-A8F2-B38D828053C0}" type="presOf" srcId="{06293CE6-488D-4840-B99C-2611EA707B6A}" destId="{BC3AA5CA-72C4-4EC6-9EEA-A1367E7F60B9}" srcOrd="0" destOrd="0" presId="urn:microsoft.com/office/officeart/2005/8/layout/matrix1"/>
    <dgm:cxn modelId="{01D3A1C0-F634-4E4F-9165-4898E9ECC9AA}" srcId="{D76EBCE7-0F06-4F71-8EFB-EAA6ED235393}" destId="{83ABBA06-AB87-467E-AD4A-31D2F0F83F67}" srcOrd="0" destOrd="0" parTransId="{E0405EA4-C926-4B80-B44A-BB3E33D8022C}" sibTransId="{41BABFFC-9320-4CAC-A395-37989AAD1131}"/>
    <dgm:cxn modelId="{C6D41054-70CD-4EAF-ADDE-C30AF33C2415}" type="presOf" srcId="{9643A712-0E7F-4176-A028-F47A3B890D2C}" destId="{E4BD0996-FCC9-4125-BBFE-071ADFF05063}" srcOrd="0" destOrd="0" presId="urn:microsoft.com/office/officeart/2005/8/layout/matrix1"/>
    <dgm:cxn modelId="{49AE405E-F87F-445C-BB69-C8F0A42FFE1E}" srcId="{83ABBA06-AB87-467E-AD4A-31D2F0F83F67}" destId="{308DA963-4D88-4FAA-9956-72CA7C7BB60B}" srcOrd="0" destOrd="0" parTransId="{4C21FBD8-A37A-4C39-B9D5-E924BD5B381C}" sibTransId="{ECEA7383-C9ED-4228-99F1-D8D5B4BAD237}"/>
    <dgm:cxn modelId="{F05C6EED-E1A6-446B-BD55-C865264C8AA3}" type="presOf" srcId="{9643A712-0E7F-4176-A028-F47A3B890D2C}" destId="{1C91D7A6-A559-4CEA-BBDE-2E7CF895E01B}" srcOrd="1" destOrd="0" presId="urn:microsoft.com/office/officeart/2005/8/layout/matrix1"/>
    <dgm:cxn modelId="{CF7E9E0C-7E91-4A98-AFD6-BE3841ED551B}" type="presOf" srcId="{FDF898E8-6E2D-4D97-82E2-1F8E3CAA3668}" destId="{F36594F9-9685-4F70-A24A-97E208862DC0}" srcOrd="0" destOrd="0" presId="urn:microsoft.com/office/officeart/2005/8/layout/matrix1"/>
    <dgm:cxn modelId="{3BFC15E2-EE7A-42F6-A704-82125CBC6821}" type="presOf" srcId="{308DA963-4D88-4FAA-9956-72CA7C7BB60B}" destId="{D9E6D64D-5455-42E6-A329-EC1E6FFD6B38}" srcOrd="0" destOrd="0" presId="urn:microsoft.com/office/officeart/2005/8/layout/matrix1"/>
    <dgm:cxn modelId="{79A9AD57-39AF-4B29-B924-995F6016A3DF}" srcId="{83ABBA06-AB87-467E-AD4A-31D2F0F83F67}" destId="{FDF898E8-6E2D-4D97-82E2-1F8E3CAA3668}" srcOrd="2" destOrd="0" parTransId="{38C5E608-A05A-49B5-A1D0-AA9C00BD2AF8}" sibTransId="{581A4EC8-2752-44EA-94B4-A09FBC33B879}"/>
    <dgm:cxn modelId="{DA8734B9-EBDA-4067-9DC0-250958080E0B}" type="presOf" srcId="{83ABBA06-AB87-467E-AD4A-31D2F0F83F67}" destId="{B2C34DD0-DF88-4AA2-8C1F-AD30645CF870}" srcOrd="0" destOrd="0" presId="urn:microsoft.com/office/officeart/2005/8/layout/matrix1"/>
    <dgm:cxn modelId="{DFFA5EB3-B7C1-4DA9-8CD7-7131CCB393F9}" type="presOf" srcId="{FDF898E8-6E2D-4D97-82E2-1F8E3CAA3668}" destId="{A1106789-E856-484D-A4D9-12D62ADCFCCA}" srcOrd="1" destOrd="0" presId="urn:microsoft.com/office/officeart/2005/8/layout/matrix1"/>
    <dgm:cxn modelId="{4F04554B-4AAA-4FC6-88D9-11B353640DB6}" type="presOf" srcId="{06293CE6-488D-4840-B99C-2611EA707B6A}" destId="{4C7A0E20-1863-4731-9AA2-43612B08372D}" srcOrd="1" destOrd="0" presId="urn:microsoft.com/office/officeart/2005/8/layout/matrix1"/>
    <dgm:cxn modelId="{E8B9AD67-287B-4D3B-8BC9-6EA53842723C}" srcId="{83ABBA06-AB87-467E-AD4A-31D2F0F83F67}" destId="{9643A712-0E7F-4176-A028-F47A3B890D2C}" srcOrd="1" destOrd="0" parTransId="{37E78276-8F72-4F9F-82AD-F5441220A09F}" sibTransId="{18A970FE-5F7F-4BF5-A1AB-7CF57DB8E99B}"/>
    <dgm:cxn modelId="{6A251770-F357-4C78-94E9-2088AD637C12}" type="presOf" srcId="{D76EBCE7-0F06-4F71-8EFB-EAA6ED235393}" destId="{3D0DD8EE-1138-49C0-A0A6-CA267D72E850}" srcOrd="0" destOrd="0" presId="urn:microsoft.com/office/officeart/2005/8/layout/matrix1"/>
    <dgm:cxn modelId="{EDB1B300-9AB6-4D37-BCBB-B202D3D5B816}" type="presOf" srcId="{308DA963-4D88-4FAA-9956-72CA7C7BB60B}" destId="{F16027EE-CC85-4709-BBE3-D0DB0785E909}" srcOrd="1" destOrd="0" presId="urn:microsoft.com/office/officeart/2005/8/layout/matrix1"/>
    <dgm:cxn modelId="{8AD053C9-43A9-40A2-A1B0-AA1475890F3B}" srcId="{83ABBA06-AB87-467E-AD4A-31D2F0F83F67}" destId="{06293CE6-488D-4840-B99C-2611EA707B6A}" srcOrd="3" destOrd="0" parTransId="{54C5DBA1-F397-42AC-BCDB-CBD0935624A1}" sibTransId="{A6B44A5A-5014-42D4-A772-D1F7ECDE97D7}"/>
    <dgm:cxn modelId="{80D6096E-4876-4BE7-9F1D-559AF703E7DD}" type="presParOf" srcId="{3D0DD8EE-1138-49C0-A0A6-CA267D72E850}" destId="{850AFE91-D49D-4C8F-B9FE-4E99AF12CDAB}" srcOrd="0" destOrd="0" presId="urn:microsoft.com/office/officeart/2005/8/layout/matrix1"/>
    <dgm:cxn modelId="{F35D9D36-277B-40D4-BEA4-B02F4E8CB2A8}" type="presParOf" srcId="{850AFE91-D49D-4C8F-B9FE-4E99AF12CDAB}" destId="{D9E6D64D-5455-42E6-A329-EC1E6FFD6B38}" srcOrd="0" destOrd="0" presId="urn:microsoft.com/office/officeart/2005/8/layout/matrix1"/>
    <dgm:cxn modelId="{816EE482-BE15-4662-A883-C5A27DC6A1FF}" type="presParOf" srcId="{850AFE91-D49D-4C8F-B9FE-4E99AF12CDAB}" destId="{F16027EE-CC85-4709-BBE3-D0DB0785E909}" srcOrd="1" destOrd="0" presId="urn:microsoft.com/office/officeart/2005/8/layout/matrix1"/>
    <dgm:cxn modelId="{1321D63C-267A-4B10-88EE-03C745222205}" type="presParOf" srcId="{850AFE91-D49D-4C8F-B9FE-4E99AF12CDAB}" destId="{E4BD0996-FCC9-4125-BBFE-071ADFF05063}" srcOrd="2" destOrd="0" presId="urn:microsoft.com/office/officeart/2005/8/layout/matrix1"/>
    <dgm:cxn modelId="{59DC1DDA-BDBB-4CE8-8878-80D887E4AD8A}" type="presParOf" srcId="{850AFE91-D49D-4C8F-B9FE-4E99AF12CDAB}" destId="{1C91D7A6-A559-4CEA-BBDE-2E7CF895E01B}" srcOrd="3" destOrd="0" presId="urn:microsoft.com/office/officeart/2005/8/layout/matrix1"/>
    <dgm:cxn modelId="{31E480F7-D96F-434E-957C-5D28B7B2863D}" type="presParOf" srcId="{850AFE91-D49D-4C8F-B9FE-4E99AF12CDAB}" destId="{F36594F9-9685-4F70-A24A-97E208862DC0}" srcOrd="4" destOrd="0" presId="urn:microsoft.com/office/officeart/2005/8/layout/matrix1"/>
    <dgm:cxn modelId="{C0E8E1FF-9E92-4498-B805-413BED2D950B}" type="presParOf" srcId="{850AFE91-D49D-4C8F-B9FE-4E99AF12CDAB}" destId="{A1106789-E856-484D-A4D9-12D62ADCFCCA}" srcOrd="5" destOrd="0" presId="urn:microsoft.com/office/officeart/2005/8/layout/matrix1"/>
    <dgm:cxn modelId="{ADC7D93E-571E-45C2-93D7-43A04FEB9359}" type="presParOf" srcId="{850AFE91-D49D-4C8F-B9FE-4E99AF12CDAB}" destId="{BC3AA5CA-72C4-4EC6-9EEA-A1367E7F60B9}" srcOrd="6" destOrd="0" presId="urn:microsoft.com/office/officeart/2005/8/layout/matrix1"/>
    <dgm:cxn modelId="{7A399283-8A77-4C0A-BAA2-732FD5830F70}" type="presParOf" srcId="{850AFE91-D49D-4C8F-B9FE-4E99AF12CDAB}" destId="{4C7A0E20-1863-4731-9AA2-43612B08372D}" srcOrd="7" destOrd="0" presId="urn:microsoft.com/office/officeart/2005/8/layout/matrix1"/>
    <dgm:cxn modelId="{FC706B9F-DA38-4B9F-B989-42D2AB52BB06}" type="presParOf" srcId="{3D0DD8EE-1138-49C0-A0A6-CA267D72E850}" destId="{B2C34DD0-DF88-4AA2-8C1F-AD30645CF870}" srcOrd="1" destOrd="0" presId="urn:microsoft.com/office/officeart/2005/8/layout/matrix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E6D64D-5455-42E6-A329-EC1E6FFD6B38}">
      <dsp:nvSpPr>
        <dsp:cNvPr id="0" name=""/>
        <dsp:cNvSpPr/>
      </dsp:nvSpPr>
      <dsp:spPr>
        <a:xfrm rot="16200000">
          <a:off x="628649" y="-628649"/>
          <a:ext cx="3314700" cy="4572000"/>
        </a:xfrm>
        <a:prstGeom prst="round1Rect">
          <a:avLst/>
        </a:prstGeom>
        <a:solidFill>
          <a:srgbClr val="FFC000"/>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824" tIns="369824" rIns="369824" bIns="369824" numCol="1" spcCol="1270" anchor="ctr" anchorCtr="0">
          <a:noAutofit/>
        </a:bodyPr>
        <a:lstStyle/>
        <a:p>
          <a:pPr lvl="0" algn="ctr" defTabSz="2311400">
            <a:lnSpc>
              <a:spcPct val="90000"/>
            </a:lnSpc>
            <a:spcBef>
              <a:spcPct val="0"/>
            </a:spcBef>
            <a:spcAft>
              <a:spcPct val="35000"/>
            </a:spcAft>
          </a:pPr>
          <a:endParaRPr lang="en-US" sz="5200" b="1" kern="1200" dirty="0" smtClean="0">
            <a:solidFill>
              <a:schemeClr val="tx1"/>
            </a:solidFill>
          </a:endParaRPr>
        </a:p>
        <a:p>
          <a:pPr lvl="0" algn="ctr" defTabSz="2311400">
            <a:lnSpc>
              <a:spcPct val="90000"/>
            </a:lnSpc>
            <a:spcBef>
              <a:spcPct val="0"/>
            </a:spcBef>
            <a:spcAft>
              <a:spcPct val="35000"/>
            </a:spcAft>
          </a:pPr>
          <a:r>
            <a:rPr lang="en-US" sz="5200" b="1" kern="1200" dirty="0" smtClean="0">
              <a:solidFill>
                <a:schemeClr val="tx1"/>
              </a:solidFill>
            </a:rPr>
            <a:t>Land</a:t>
          </a:r>
          <a:endParaRPr lang="en-US" sz="5200" b="1" kern="1200" dirty="0">
            <a:solidFill>
              <a:schemeClr val="tx1"/>
            </a:solidFill>
          </a:endParaRPr>
        </a:p>
      </dsp:txBody>
      <dsp:txXfrm rot="16200000">
        <a:off x="1042987" y="-1042987"/>
        <a:ext cx="2486025" cy="4572000"/>
      </dsp:txXfrm>
    </dsp:sp>
    <dsp:sp modelId="{E4BD0996-FCC9-4125-BBFE-071ADFF05063}">
      <dsp:nvSpPr>
        <dsp:cNvPr id="0" name=""/>
        <dsp:cNvSpPr/>
      </dsp:nvSpPr>
      <dsp:spPr>
        <a:xfrm>
          <a:off x="4572000" y="0"/>
          <a:ext cx="4572000" cy="3314700"/>
        </a:xfrm>
        <a:prstGeom prst="round1Rect">
          <a:avLst/>
        </a:prstGeom>
        <a:solidFill>
          <a:srgbClr val="00B050"/>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824" tIns="369824" rIns="369824" bIns="369824" numCol="1" spcCol="1270" anchor="ctr" anchorCtr="0">
          <a:noAutofit/>
        </a:bodyPr>
        <a:lstStyle/>
        <a:p>
          <a:pPr lvl="0" algn="ctr" defTabSz="2311400">
            <a:lnSpc>
              <a:spcPct val="90000"/>
            </a:lnSpc>
            <a:spcBef>
              <a:spcPct val="0"/>
            </a:spcBef>
            <a:spcAft>
              <a:spcPct val="35000"/>
            </a:spcAft>
          </a:pPr>
          <a:endParaRPr lang="en-US" sz="5200" kern="1200" dirty="0" smtClean="0"/>
        </a:p>
        <a:p>
          <a:pPr lvl="0" algn="ctr" defTabSz="2311400">
            <a:lnSpc>
              <a:spcPct val="90000"/>
            </a:lnSpc>
            <a:spcBef>
              <a:spcPct val="0"/>
            </a:spcBef>
            <a:spcAft>
              <a:spcPct val="35000"/>
            </a:spcAft>
          </a:pPr>
          <a:r>
            <a:rPr lang="en-US" sz="5200" b="1" kern="1200" dirty="0" smtClean="0">
              <a:solidFill>
                <a:schemeClr val="tx1"/>
              </a:solidFill>
              <a:effectLst>
                <a:outerShdw blurRad="38100" dist="38100" dir="2700000" algn="tl">
                  <a:srgbClr val="000000">
                    <a:alpha val="43137"/>
                  </a:srgbClr>
                </a:outerShdw>
              </a:effectLst>
            </a:rPr>
            <a:t>Capital</a:t>
          </a:r>
          <a:endParaRPr lang="en-US" sz="5200" b="1" kern="1200" dirty="0">
            <a:solidFill>
              <a:schemeClr val="tx1"/>
            </a:solidFill>
            <a:effectLst>
              <a:outerShdw blurRad="38100" dist="38100" dir="2700000" algn="tl">
                <a:srgbClr val="000000">
                  <a:alpha val="43137"/>
                </a:srgbClr>
              </a:outerShdw>
            </a:effectLst>
          </a:endParaRPr>
        </a:p>
      </dsp:txBody>
      <dsp:txXfrm>
        <a:off x="4572000" y="0"/>
        <a:ext cx="4572000" cy="2486025"/>
      </dsp:txXfrm>
    </dsp:sp>
    <dsp:sp modelId="{F36594F9-9685-4F70-A24A-97E208862DC0}">
      <dsp:nvSpPr>
        <dsp:cNvPr id="0" name=""/>
        <dsp:cNvSpPr/>
      </dsp:nvSpPr>
      <dsp:spPr>
        <a:xfrm rot="10800000">
          <a:off x="0" y="3314700"/>
          <a:ext cx="4572000" cy="3314700"/>
        </a:xfrm>
        <a:prstGeom prst="round1Rect">
          <a:avLst/>
        </a:prstGeom>
        <a:solidFill>
          <a:srgbClr val="002060"/>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824" tIns="369824" rIns="369824" bIns="369824" numCol="1" spcCol="1270" anchor="ctr" anchorCtr="0">
          <a:noAutofit/>
        </a:bodyPr>
        <a:lstStyle/>
        <a:p>
          <a:pPr lvl="0" algn="ctr" defTabSz="2311400">
            <a:lnSpc>
              <a:spcPct val="90000"/>
            </a:lnSpc>
            <a:spcBef>
              <a:spcPct val="0"/>
            </a:spcBef>
            <a:spcAft>
              <a:spcPct val="35000"/>
            </a:spcAft>
          </a:pPr>
          <a:r>
            <a:rPr lang="en-US" sz="5200" kern="1200" dirty="0" smtClean="0">
              <a:solidFill>
                <a:schemeClr val="bg1"/>
              </a:solidFill>
            </a:rPr>
            <a:t>Labor</a:t>
          </a:r>
        </a:p>
        <a:p>
          <a:pPr lvl="0" algn="ctr" defTabSz="2311400">
            <a:lnSpc>
              <a:spcPct val="90000"/>
            </a:lnSpc>
            <a:spcBef>
              <a:spcPct val="0"/>
            </a:spcBef>
            <a:spcAft>
              <a:spcPct val="35000"/>
            </a:spcAft>
          </a:pPr>
          <a:endParaRPr lang="en-US" sz="5200" kern="1200" dirty="0" smtClean="0"/>
        </a:p>
      </dsp:txBody>
      <dsp:txXfrm rot="10800000">
        <a:off x="0" y="4143375"/>
        <a:ext cx="4572000" cy="2486025"/>
      </dsp:txXfrm>
    </dsp:sp>
    <dsp:sp modelId="{BC3AA5CA-72C4-4EC6-9EEA-A1367E7F60B9}">
      <dsp:nvSpPr>
        <dsp:cNvPr id="0" name=""/>
        <dsp:cNvSpPr/>
      </dsp:nvSpPr>
      <dsp:spPr>
        <a:xfrm rot="5400000">
          <a:off x="5200650" y="2686050"/>
          <a:ext cx="3314700" cy="4572000"/>
        </a:xfrm>
        <a:prstGeom prst="round1Rect">
          <a:avLst/>
        </a:prstGeom>
        <a:solidFill>
          <a:srgbClr val="C00000"/>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824" tIns="369824" rIns="369824" bIns="369824" numCol="1" spcCol="1270" anchor="ctr" anchorCtr="0">
          <a:noAutofit/>
        </a:bodyPr>
        <a:lstStyle/>
        <a:p>
          <a:pPr lvl="0" algn="ctr" defTabSz="2311400">
            <a:lnSpc>
              <a:spcPct val="90000"/>
            </a:lnSpc>
            <a:spcBef>
              <a:spcPct val="0"/>
            </a:spcBef>
            <a:spcAft>
              <a:spcPct val="35000"/>
            </a:spcAft>
          </a:pPr>
          <a:r>
            <a:rPr lang="en-US" sz="5200" kern="1200" dirty="0" smtClean="0">
              <a:solidFill>
                <a:schemeClr val="bg1"/>
              </a:solidFill>
            </a:rPr>
            <a:t>Entrepreneur</a:t>
          </a:r>
          <a:endParaRPr lang="en-US" sz="5200" kern="1200" dirty="0">
            <a:solidFill>
              <a:schemeClr val="bg1"/>
            </a:solidFill>
          </a:endParaRPr>
        </a:p>
      </dsp:txBody>
      <dsp:txXfrm rot="5400000">
        <a:off x="5614987" y="3100387"/>
        <a:ext cx="2486025" cy="4572000"/>
      </dsp:txXfrm>
    </dsp:sp>
    <dsp:sp modelId="{B2C34DD0-DF88-4AA2-8C1F-AD30645CF870}">
      <dsp:nvSpPr>
        <dsp:cNvPr id="0" name=""/>
        <dsp:cNvSpPr/>
      </dsp:nvSpPr>
      <dsp:spPr>
        <a:xfrm>
          <a:off x="2590806" y="2057401"/>
          <a:ext cx="3962387" cy="2514597"/>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b="1" kern="1200" dirty="0" smtClean="0">
              <a:solidFill>
                <a:schemeClr val="tx1"/>
              </a:solidFill>
            </a:rPr>
            <a:t>In Order to Defeat The South, The North Needs to Stop the Factors/Means of Production</a:t>
          </a:r>
          <a:endParaRPr lang="en-US" sz="3200" b="1" kern="1200" dirty="0">
            <a:solidFill>
              <a:schemeClr val="tx1"/>
            </a:solidFill>
          </a:endParaRPr>
        </a:p>
      </dsp:txBody>
      <dsp:txXfrm>
        <a:off x="2590806" y="2057401"/>
        <a:ext cx="3962387" cy="2514597"/>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5613"/>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5613"/>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F7EDCF75-8596-4DA8-81A6-F55F251EEC96}" type="datetimeFigureOut">
              <a:rPr lang="en-US"/>
              <a:pPr>
                <a:defRPr/>
              </a:pPr>
              <a:t>12/30/2011</a:t>
            </a:fld>
            <a:endParaRPr lang="en-US"/>
          </a:p>
        </p:txBody>
      </p:sp>
      <p:sp>
        <p:nvSpPr>
          <p:cNvPr id="4" name="Footer Placeholder 3"/>
          <p:cNvSpPr>
            <a:spLocks noGrp="1"/>
          </p:cNvSpPr>
          <p:nvPr>
            <p:ph type="ftr" sz="quarter" idx="2"/>
          </p:nvPr>
        </p:nvSpPr>
        <p:spPr>
          <a:xfrm>
            <a:off x="0" y="8659813"/>
            <a:ext cx="2971800" cy="455612"/>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59813"/>
            <a:ext cx="2971800" cy="455612"/>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89368C03-A917-47E0-9D4B-09FDA3442BD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5613"/>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5613"/>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662CE442-4E20-477B-B4DD-B3892F48E67B}" type="datetimeFigureOut">
              <a:rPr lang="en-US"/>
              <a:pPr>
                <a:defRPr/>
              </a:pPr>
              <a:t>12/30/2011</a:t>
            </a:fld>
            <a:endParaRPr lang="en-US"/>
          </a:p>
        </p:txBody>
      </p:sp>
      <p:sp>
        <p:nvSpPr>
          <p:cNvPr id="4" name="Slide Image Placeholder 3"/>
          <p:cNvSpPr>
            <a:spLocks noGrp="1" noRot="1" noChangeAspect="1"/>
          </p:cNvSpPr>
          <p:nvPr>
            <p:ph type="sldImg" idx="2"/>
          </p:nvPr>
        </p:nvSpPr>
        <p:spPr>
          <a:xfrm>
            <a:off x="1150938" y="684213"/>
            <a:ext cx="4556125" cy="3417887"/>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30700"/>
            <a:ext cx="5486400" cy="41021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59813"/>
            <a:ext cx="2971800" cy="455612"/>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59813"/>
            <a:ext cx="2971800" cy="455612"/>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74E3190A-0A5B-4118-8B3B-4F8E621EB44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6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17739E-46CF-4D57-8705-6F8DDDCCF947}"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DQ: What factors made it almost impossible for the South to win the Civil War?</a:t>
            </a:r>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556212E-EA9A-44C2-A988-FEEBF897E39B}" type="slidenum">
              <a:rPr lang="en-US" smtClean="0"/>
              <a:pPr fontAlgn="base">
                <a:spcBef>
                  <a:spcPct val="0"/>
                </a:spcBef>
                <a:spcAft>
                  <a:spcPct val="0"/>
                </a:spcAft>
                <a:defRPr/>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2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3D6EB9-28F9-4133-8CAB-46D30951A8C9}" type="slidenum">
              <a:rPr lang="en-US" smtClean="0"/>
              <a:pPr>
                <a:defRPr/>
              </a:pPr>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86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4680C93-5087-4716-BB07-1B5577904BF5}" type="slidenum">
              <a:rPr lang="en-US" smtClean="0"/>
              <a:pPr fontAlgn="base">
                <a:spcBef>
                  <a:spcPct val="0"/>
                </a:spcBef>
                <a:spcAft>
                  <a:spcPct val="0"/>
                </a:spcAft>
                <a:defRPr/>
              </a:pPr>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9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D93B635-B02D-47D3-BE35-0FA25AC6B8A3}" type="slidenum">
              <a:rPr lang="en-US" smtClean="0"/>
              <a:pPr fontAlgn="base">
                <a:spcBef>
                  <a:spcPct val="0"/>
                </a:spcBef>
                <a:spcAft>
                  <a:spcPct val="0"/>
                </a:spcAft>
                <a:defRPr/>
              </a:pPr>
              <a:t>7</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81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51BCFD2-85AD-4A5E-96BF-7167F778758B}" type="slidenum">
              <a:rPr lang="en-US" smtClean="0"/>
              <a:pPr fontAlgn="base">
                <a:spcBef>
                  <a:spcPct val="0"/>
                </a:spcBef>
                <a:spcAft>
                  <a:spcPct val="0"/>
                </a:spcAft>
                <a:defRPr/>
              </a:pPr>
              <a:t>8</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68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442141F-6B5D-493D-9702-41BE06D3470D}"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C464B19-C2C3-4E19-AEAD-1D709FF377F1}" type="slidenum">
              <a:rPr lang="en-US" smtClean="0"/>
              <a:pPr fontAlgn="base">
                <a:spcBef>
                  <a:spcPct val="0"/>
                </a:spcBef>
                <a:spcAft>
                  <a:spcPct val="0"/>
                </a:spcAft>
                <a:defRPr/>
              </a:pPr>
              <a:t>10</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9BF86A9-0C7E-409A-A82C-C1BB9F11F6CE}" type="slidenum">
              <a:rPr lang="en-US" smtClean="0"/>
              <a:pPr fontAlgn="base">
                <a:spcBef>
                  <a:spcPct val="0"/>
                </a:spcBef>
                <a:spcAft>
                  <a:spcPct val="0"/>
                </a:spcAft>
                <a:defRPr/>
              </a:pPr>
              <a:t>11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02E2561C-5050-4CBA-8360-C46528392C93}" type="datetimeFigureOut">
              <a:rPr lang="en-US"/>
              <a:pPr>
                <a:defRPr/>
              </a:pPr>
              <a:t>12/30/2011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6BC87F9-B52A-468E-9207-033A427E855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9CFEB5C-92AA-4326-9823-2A9629155348}" type="datetimeFigureOut">
              <a:rPr lang="en-US"/>
              <a:pPr>
                <a:defRPr/>
              </a:pPr>
              <a:t>12/30/2011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6602033-0945-4C00-AF1F-FD13CE555DD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D3B0BCA-5014-417E-BB7E-6943149A5A9D}" type="datetimeFigureOut">
              <a:rPr lang="en-US"/>
              <a:pPr>
                <a:defRPr/>
              </a:pPr>
              <a:t>12/30/2011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BD58365-4FBE-49D1-8BD6-891DFA3CFCD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E3739A0-646F-4C35-85A8-CF52C6FC42DD}" type="datetimeFigureOut">
              <a:rPr lang="en-US"/>
              <a:pPr>
                <a:defRPr/>
              </a:pPr>
              <a:t>12/30/2011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62FFFF1-1D21-42B9-BE7E-AAE4626EB2B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D9C44D5-EF24-48B3-81A0-AE7ED4262E46}" type="datetimeFigureOut">
              <a:rPr lang="en-US"/>
              <a:pPr>
                <a:defRPr/>
              </a:pPr>
              <a:t>12/30/2011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105878F-6E2A-446E-BCBF-EAFECA884A8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8F86FEA-5978-4CFD-BBAD-18A14761C293}" type="datetimeFigureOut">
              <a:rPr lang="en-US"/>
              <a:pPr>
                <a:defRPr/>
              </a:pPr>
              <a:t>12/30/2011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BBB94AE-6A71-4306-AC81-818E6EE6418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EBC714D-9A94-4960-9451-8521E3B8B610}" type="datetimeFigureOut">
              <a:rPr lang="en-US"/>
              <a:pPr>
                <a:defRPr/>
              </a:pPr>
              <a:t>12/30/2011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A98BAA9-C86B-41D6-9B0C-35779EF4B71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AAF3907-EC76-4CC2-8189-7CEF77BCFFAF}" type="datetimeFigureOut">
              <a:rPr lang="en-US"/>
              <a:pPr>
                <a:defRPr/>
              </a:pPr>
              <a:t>12/30/2011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0539AE9-B972-4F37-A961-E9EA6000AA8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AEDDA2F-2CA3-4150-9198-445B6708899E}" type="datetimeFigureOut">
              <a:rPr lang="en-US"/>
              <a:pPr>
                <a:defRPr/>
              </a:pPr>
              <a:t>12/30/2011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053595C-2C5B-4837-A857-A6BD14DE8FD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48CAB91-C541-400F-AC67-7F90E207B5C7}" type="datetimeFigureOut">
              <a:rPr lang="en-US"/>
              <a:pPr>
                <a:defRPr/>
              </a:pPr>
              <a:t>12/30/2011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CE92B49-0774-4D24-9D2C-68E0534DF2B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E9698AB-A703-4CBE-B95B-B748A9FFB13C}" type="datetimeFigureOut">
              <a:rPr lang="en-US"/>
              <a:pPr>
                <a:defRPr/>
              </a:pPr>
              <a:t>12/30/2011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82756EA-CE69-4D4F-989F-CA9A2E15902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E28E18F-BB14-4B53-863A-F1639844F90E}" type="datetimeFigureOut">
              <a:rPr lang="en-US"/>
              <a:pPr>
                <a:defRPr/>
              </a:pPr>
              <a:t>12/30/2011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6BBB861-527A-4EEF-996C-B978977F861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audio" Target="file:///C:\Users\Alex\Desktop\Civil%20War%20-%20Battles%20-%20Emancipation%20%20Proclamation\dixie%20song%20-%20Google%20Video.mp3"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ideo" Target="file:///C:\Users\Alex\Desktop\Civil%20War%20-%20Battles%20-%20Emancipation%20%20Proclamation\gwtw.wmv" TargetMode="Externa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ideo" Target="file:///C:\Users\Alex\Desktop\Civil%20War%20-%20Battles%20-%20Emancipation%20%20Proclamation\American%20Civil%20War%20%20The%20Battle%20of%20Bull%20Run.wmv"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ideo" Target="file:///C:\Users\Alex\Desktop\Civil%20War%20-%20Battles%20-%20Emancipation%20%20Proclamation\antietam.wmv" TargetMode="Externa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860425"/>
          </a:xfrm>
          <a:solidFill>
            <a:srgbClr val="C00000"/>
          </a:solidFill>
        </p:spPr>
        <p:style>
          <a:lnRef idx="2">
            <a:schemeClr val="accent1"/>
          </a:lnRef>
          <a:fillRef idx="1">
            <a:schemeClr val="lt1"/>
          </a:fillRef>
          <a:effectRef idx="0">
            <a:schemeClr val="accent1"/>
          </a:effectRef>
          <a:fontRef idx="minor">
            <a:schemeClr val="dk1"/>
          </a:fontRef>
        </p:style>
        <p:txBody>
          <a:bodyPr rtlCol="0">
            <a:noAutofit/>
          </a:bodyPr>
          <a:lstStyle/>
          <a:p>
            <a:pPr eaLnBrk="1" fontAlgn="auto" hangingPunct="1">
              <a:spcAft>
                <a:spcPts val="0"/>
              </a:spcAft>
              <a:defRPr/>
            </a:pPr>
            <a:r>
              <a:rPr lang="en-US" sz="6600" b="1" dirty="0" smtClean="0">
                <a:effectLst>
                  <a:outerShdw blurRad="38100" dist="38100" dir="2700000" algn="tl">
                    <a:srgbClr val="000000">
                      <a:alpha val="43137"/>
                    </a:srgbClr>
                  </a:outerShdw>
                </a:effectLst>
                <a:latin typeface="Poor Richard" pitchFamily="18" charset="0"/>
              </a:rPr>
              <a:t>The </a:t>
            </a:r>
            <a:r>
              <a:rPr lang="en-US" sz="6600" b="1" dirty="0" smtClean="0">
                <a:solidFill>
                  <a:schemeClr val="accent1">
                    <a:lumMod val="60000"/>
                    <a:lumOff val="40000"/>
                  </a:schemeClr>
                </a:solidFill>
                <a:effectLst>
                  <a:outerShdw blurRad="38100" dist="38100" dir="2700000" algn="tl">
                    <a:srgbClr val="000000">
                      <a:alpha val="43137"/>
                    </a:srgbClr>
                  </a:outerShdw>
                </a:effectLst>
                <a:latin typeface="Poor Richard" pitchFamily="18" charset="0"/>
              </a:rPr>
              <a:t>Blue</a:t>
            </a:r>
            <a:r>
              <a:rPr lang="en-US" sz="6600" b="1" dirty="0" smtClean="0">
                <a:effectLst>
                  <a:outerShdw blurRad="38100" dist="38100" dir="2700000" algn="tl">
                    <a:srgbClr val="000000">
                      <a:alpha val="43137"/>
                    </a:srgbClr>
                  </a:outerShdw>
                </a:effectLst>
                <a:latin typeface="Poor Richard" pitchFamily="18" charset="0"/>
              </a:rPr>
              <a:t> &amp; the </a:t>
            </a:r>
            <a:r>
              <a:rPr lang="en-US" sz="6600" b="1" dirty="0" smtClean="0">
                <a:solidFill>
                  <a:schemeClr val="bg1">
                    <a:lumMod val="85000"/>
                  </a:schemeClr>
                </a:solidFill>
                <a:effectLst>
                  <a:outerShdw blurRad="38100" dist="38100" dir="2700000" algn="tl">
                    <a:srgbClr val="000000">
                      <a:alpha val="43137"/>
                    </a:srgbClr>
                  </a:outerShdw>
                </a:effectLst>
                <a:latin typeface="Poor Richard" pitchFamily="18" charset="0"/>
              </a:rPr>
              <a:t>Grey</a:t>
            </a:r>
            <a:endParaRPr lang="en-US" sz="6600" b="1" dirty="0">
              <a:solidFill>
                <a:schemeClr val="bg1">
                  <a:lumMod val="85000"/>
                </a:schemeClr>
              </a:solidFill>
              <a:effectLst>
                <a:outerShdw blurRad="38100" dist="38100" dir="2700000" algn="tl">
                  <a:srgbClr val="000000">
                    <a:alpha val="43137"/>
                  </a:srgbClr>
                </a:outerShdw>
              </a:effectLst>
              <a:latin typeface="Poor Richard" pitchFamily="18" charset="0"/>
            </a:endParaRPr>
          </a:p>
        </p:txBody>
      </p:sp>
      <p:sp>
        <p:nvSpPr>
          <p:cNvPr id="3" name="Subtitle 2"/>
          <p:cNvSpPr>
            <a:spLocks noGrp="1"/>
          </p:cNvSpPr>
          <p:nvPr>
            <p:ph type="subTitle" idx="1"/>
          </p:nvPr>
        </p:nvSpPr>
        <p:spPr>
          <a:xfrm>
            <a:off x="1371600" y="1219200"/>
            <a:ext cx="6400800" cy="838200"/>
          </a:xfrm>
        </p:spPr>
        <p:txBody>
          <a:bodyPr rtlCol="0">
            <a:normAutofit/>
          </a:bodyPr>
          <a:lstStyle/>
          <a:p>
            <a:pPr eaLnBrk="1" fontAlgn="auto" hangingPunct="1">
              <a:spcAft>
                <a:spcPts val="0"/>
              </a:spcAft>
              <a:buFont typeface="Arial" pitchFamily="34" charset="0"/>
              <a:buNone/>
              <a:defRPr/>
            </a:pPr>
            <a:r>
              <a:rPr lang="en-US" sz="4400" b="1" dirty="0" smtClean="0">
                <a:solidFill>
                  <a:schemeClr val="bg1"/>
                </a:solidFill>
                <a:effectLst>
                  <a:outerShdw blurRad="38100" dist="38100" dir="2700000" algn="tl">
                    <a:srgbClr val="000000">
                      <a:alpha val="43137"/>
                    </a:srgbClr>
                  </a:outerShdw>
                </a:effectLst>
              </a:rPr>
              <a:t>The U.S. Civil War</a:t>
            </a:r>
            <a:endParaRPr lang="en-US" sz="4400" b="1" dirty="0">
              <a:solidFill>
                <a:schemeClr val="bg1"/>
              </a:solidFill>
              <a:effectLst>
                <a:outerShdw blurRad="38100" dist="38100" dir="2700000" algn="tl">
                  <a:srgbClr val="000000">
                    <a:alpha val="43137"/>
                  </a:srgbClr>
                </a:outerShdw>
              </a:effectLst>
            </a:endParaRPr>
          </a:p>
        </p:txBody>
      </p:sp>
      <p:pic>
        <p:nvPicPr>
          <p:cNvPr id="3076" name="Picture 4" descr="index_xed_flg_rifle.gif"/>
          <p:cNvPicPr>
            <a:picLocks noChangeAspect="1"/>
          </p:cNvPicPr>
          <p:nvPr/>
        </p:nvPicPr>
        <p:blipFill>
          <a:blip r:embed="rId3" cstate="print"/>
          <a:srcRect/>
          <a:stretch>
            <a:fillRect/>
          </a:stretch>
        </p:blipFill>
        <p:spPr bwMode="auto">
          <a:xfrm>
            <a:off x="228600" y="2057400"/>
            <a:ext cx="5398745" cy="3115237"/>
          </a:xfrm>
          <a:prstGeom prst="rect">
            <a:avLst/>
          </a:prstGeom>
          <a:noFill/>
          <a:ln w="9525">
            <a:noFill/>
            <a:miter lim="800000"/>
            <a:headEnd/>
            <a:tailEnd/>
          </a:ln>
        </p:spPr>
      </p:pic>
      <p:sp>
        <p:nvSpPr>
          <p:cNvPr id="5" name="Rectangle 4"/>
          <p:cNvSpPr/>
          <p:nvPr/>
        </p:nvSpPr>
        <p:spPr>
          <a:xfrm>
            <a:off x="5715000" y="1981200"/>
            <a:ext cx="3048000" cy="4401205"/>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en-US" sz="2800" b="1" dirty="0" smtClean="0"/>
              <a:t>Aim:</a:t>
            </a:r>
            <a:r>
              <a:rPr lang="en-US" sz="2800" dirty="0" smtClean="0"/>
              <a:t> How was the Emancipation Proclamation important to the North and the South? </a:t>
            </a:r>
          </a:p>
          <a:p>
            <a:endParaRPr lang="en-US" sz="2800" dirty="0" smtClean="0"/>
          </a:p>
          <a:p>
            <a:r>
              <a:rPr lang="en-US" sz="2800" b="1" dirty="0" smtClean="0"/>
              <a:t>Do Now:</a:t>
            </a:r>
            <a:r>
              <a:rPr lang="en-US" sz="2800" dirty="0" smtClean="0"/>
              <a:t> Take a map quiz. You have 5-7 Minutes. </a:t>
            </a:r>
            <a:endParaRPr lang="en-US"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FF0000"/>
        </a:solid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0"/>
            <a:ext cx="4495800" cy="6858000"/>
          </a:xfrm>
        </p:spPr>
        <p:style>
          <a:lnRef idx="1">
            <a:schemeClr val="accent2"/>
          </a:lnRef>
          <a:fillRef idx="2">
            <a:schemeClr val="accent2"/>
          </a:fillRef>
          <a:effectRef idx="1">
            <a:schemeClr val="accent2"/>
          </a:effectRef>
          <a:fontRef idx="minor">
            <a:schemeClr val="dk1"/>
          </a:fontRef>
        </p:style>
        <p:txBody>
          <a:bodyPr rtlCol="0">
            <a:noAutofit/>
          </a:bodyPr>
          <a:lstStyle/>
          <a:p>
            <a:pPr algn="ctr" eaLnBrk="1" fontAlgn="auto" hangingPunct="1">
              <a:spcAft>
                <a:spcPts val="0"/>
              </a:spcAft>
              <a:buFont typeface="Arial" pitchFamily="34" charset="0"/>
              <a:buNone/>
              <a:defRPr/>
            </a:pPr>
            <a:r>
              <a:rPr lang="en-US" sz="3600" dirty="0" smtClean="0">
                <a:latin typeface="Bauhaus 93" pitchFamily="82" charset="0"/>
              </a:rPr>
              <a:t>Dixie</a:t>
            </a:r>
          </a:p>
          <a:p>
            <a:pPr eaLnBrk="1" fontAlgn="auto" hangingPunct="1">
              <a:spcAft>
                <a:spcPts val="0"/>
              </a:spcAft>
              <a:buFont typeface="Arial" pitchFamily="34" charset="0"/>
              <a:buNone/>
              <a:defRPr/>
            </a:pPr>
            <a:r>
              <a:rPr lang="en-US" sz="2000" dirty="0" smtClean="0">
                <a:solidFill>
                  <a:schemeClr val="tx1"/>
                </a:solidFill>
              </a:rPr>
              <a:t>I wish I was in the land of cotton,</a:t>
            </a:r>
          </a:p>
          <a:p>
            <a:pPr eaLnBrk="1" fontAlgn="auto" hangingPunct="1">
              <a:spcAft>
                <a:spcPts val="0"/>
              </a:spcAft>
              <a:buFont typeface="Arial" pitchFamily="34" charset="0"/>
              <a:buNone/>
              <a:defRPr/>
            </a:pPr>
            <a:r>
              <a:rPr lang="en-US" sz="2000" dirty="0" smtClean="0">
                <a:solidFill>
                  <a:schemeClr val="tx1"/>
                </a:solidFill>
              </a:rPr>
              <a:t>old times there are not forgotten,</a:t>
            </a:r>
          </a:p>
          <a:p>
            <a:pPr eaLnBrk="1" fontAlgn="auto" hangingPunct="1">
              <a:spcAft>
                <a:spcPts val="0"/>
              </a:spcAft>
              <a:buFont typeface="Arial" pitchFamily="34" charset="0"/>
              <a:buNone/>
              <a:defRPr/>
            </a:pPr>
            <a:r>
              <a:rPr lang="en-US" sz="2000" dirty="0" smtClean="0">
                <a:solidFill>
                  <a:schemeClr val="tx1"/>
                </a:solidFill>
              </a:rPr>
              <a:t>Look away, look away, look away, </a:t>
            </a:r>
            <a:br>
              <a:rPr lang="en-US" sz="2000" dirty="0" smtClean="0">
                <a:solidFill>
                  <a:schemeClr val="tx1"/>
                </a:solidFill>
              </a:rPr>
            </a:br>
            <a:r>
              <a:rPr lang="en-US" sz="2000" dirty="0" smtClean="0">
                <a:solidFill>
                  <a:schemeClr val="tx1"/>
                </a:solidFill>
              </a:rPr>
              <a:t>Dixie land.</a:t>
            </a:r>
          </a:p>
          <a:p>
            <a:pPr eaLnBrk="1" fontAlgn="auto" hangingPunct="1">
              <a:spcAft>
                <a:spcPts val="0"/>
              </a:spcAft>
              <a:buFont typeface="Arial" pitchFamily="34" charset="0"/>
              <a:buNone/>
              <a:defRPr/>
            </a:pPr>
            <a:r>
              <a:rPr lang="en-US" sz="2000" dirty="0" smtClean="0">
                <a:solidFill>
                  <a:schemeClr val="tx1"/>
                </a:solidFill>
              </a:rPr>
              <a:t>In Dixie land where I was born in, early on a frosty </a:t>
            </a:r>
            <a:r>
              <a:rPr lang="en-US" sz="2000" dirty="0" err="1" smtClean="0">
                <a:solidFill>
                  <a:schemeClr val="tx1"/>
                </a:solidFill>
              </a:rPr>
              <a:t>mornin</a:t>
            </a:r>
            <a:r>
              <a:rPr lang="en-US" sz="2000" dirty="0" smtClean="0">
                <a:solidFill>
                  <a:schemeClr val="tx1"/>
                </a:solidFill>
              </a:rPr>
              <a:t>',</a:t>
            </a:r>
          </a:p>
          <a:p>
            <a:pPr eaLnBrk="1" fontAlgn="auto" hangingPunct="1">
              <a:spcAft>
                <a:spcPts val="0"/>
              </a:spcAft>
              <a:buFont typeface="Arial" pitchFamily="34" charset="0"/>
              <a:buNone/>
              <a:defRPr/>
            </a:pPr>
            <a:r>
              <a:rPr lang="en-US" sz="2000" dirty="0" smtClean="0">
                <a:solidFill>
                  <a:schemeClr val="tx1"/>
                </a:solidFill>
              </a:rPr>
              <a:t>Look away, look away, look away, Dixie land.</a:t>
            </a:r>
          </a:p>
          <a:p>
            <a:pPr eaLnBrk="1" fontAlgn="auto" hangingPunct="1">
              <a:spcAft>
                <a:spcPts val="0"/>
              </a:spcAft>
              <a:buFont typeface="Arial" pitchFamily="34" charset="0"/>
              <a:buNone/>
              <a:defRPr/>
            </a:pPr>
            <a:endParaRPr lang="en-US" sz="2000" b="1" dirty="0" smtClean="0">
              <a:solidFill>
                <a:schemeClr val="tx1"/>
              </a:solidFill>
            </a:endParaRPr>
          </a:p>
          <a:p>
            <a:pPr eaLnBrk="1" fontAlgn="auto" hangingPunct="1">
              <a:spcAft>
                <a:spcPts val="0"/>
              </a:spcAft>
              <a:buFont typeface="Arial" pitchFamily="34" charset="0"/>
              <a:buNone/>
              <a:defRPr/>
            </a:pPr>
            <a:r>
              <a:rPr lang="en-US" sz="2000" b="1" dirty="0" smtClean="0">
                <a:solidFill>
                  <a:schemeClr val="tx1"/>
                </a:solidFill>
              </a:rPr>
              <a:t>(Chorus)</a:t>
            </a:r>
          </a:p>
          <a:p>
            <a:pPr eaLnBrk="1" fontAlgn="auto" hangingPunct="1">
              <a:spcAft>
                <a:spcPts val="0"/>
              </a:spcAft>
              <a:buFont typeface="Arial" pitchFamily="34" charset="0"/>
              <a:buNone/>
              <a:defRPr/>
            </a:pPr>
            <a:r>
              <a:rPr lang="en-US" sz="2000" dirty="0" smtClean="0">
                <a:solidFill>
                  <a:schemeClr val="tx1"/>
                </a:solidFill>
              </a:rPr>
              <a:t>Then I wish I was in Dixie, hooray! Hooray!</a:t>
            </a:r>
          </a:p>
          <a:p>
            <a:pPr eaLnBrk="1" fontAlgn="auto" hangingPunct="1">
              <a:spcAft>
                <a:spcPts val="0"/>
              </a:spcAft>
              <a:buFont typeface="Arial" pitchFamily="34" charset="0"/>
              <a:buNone/>
              <a:defRPr/>
            </a:pPr>
            <a:r>
              <a:rPr lang="en-US" sz="2000" dirty="0" smtClean="0">
                <a:solidFill>
                  <a:schemeClr val="tx1"/>
                </a:solidFill>
              </a:rPr>
              <a:t>In Dixie land I'll take my stand, to live and die in Dixie,</a:t>
            </a:r>
          </a:p>
          <a:p>
            <a:pPr eaLnBrk="1" fontAlgn="auto" hangingPunct="1">
              <a:spcAft>
                <a:spcPts val="0"/>
              </a:spcAft>
              <a:buFont typeface="Arial" pitchFamily="34" charset="0"/>
              <a:buNone/>
              <a:defRPr/>
            </a:pPr>
            <a:r>
              <a:rPr lang="en-US" sz="2000" dirty="0" smtClean="0">
                <a:solidFill>
                  <a:schemeClr val="tx1"/>
                </a:solidFill>
              </a:rPr>
              <a:t>Away, away, away down south in Dixie,</a:t>
            </a:r>
          </a:p>
          <a:p>
            <a:pPr eaLnBrk="1" fontAlgn="auto" hangingPunct="1">
              <a:spcAft>
                <a:spcPts val="0"/>
              </a:spcAft>
              <a:buFont typeface="Arial" pitchFamily="34" charset="0"/>
              <a:buNone/>
              <a:defRPr/>
            </a:pPr>
            <a:r>
              <a:rPr lang="en-US" sz="2000" dirty="0" smtClean="0">
                <a:solidFill>
                  <a:schemeClr val="tx1"/>
                </a:solidFill>
              </a:rPr>
              <a:t>Away, away, away down south in Dixie</a:t>
            </a:r>
            <a:r>
              <a:rPr lang="en-US" sz="2000" b="1" dirty="0" smtClean="0">
                <a:solidFill>
                  <a:schemeClr val="tx1"/>
                </a:solidFill>
              </a:rPr>
              <a:t>.</a:t>
            </a:r>
            <a:br>
              <a:rPr lang="en-US" sz="2000" b="1" dirty="0" smtClean="0">
                <a:solidFill>
                  <a:schemeClr val="tx1"/>
                </a:solidFill>
              </a:rPr>
            </a:br>
            <a:endParaRPr lang="en-US" sz="2000" b="1" dirty="0" smtClean="0">
              <a:solidFill>
                <a:schemeClr val="tx1"/>
              </a:solidFill>
            </a:endParaRPr>
          </a:p>
          <a:p>
            <a:pPr algn="ctr" eaLnBrk="1" fontAlgn="auto" hangingPunct="1">
              <a:spcAft>
                <a:spcPts val="0"/>
              </a:spcAft>
              <a:buFont typeface="Arial" pitchFamily="34" charset="0"/>
              <a:buNone/>
              <a:defRPr/>
            </a:pPr>
            <a:r>
              <a:rPr lang="en-US" sz="1800" b="1" dirty="0" smtClean="0">
                <a:solidFill>
                  <a:schemeClr val="tx1"/>
                </a:solidFill>
              </a:rPr>
              <a:t>Daniel Decatur Emmett – Adopted (1861)</a:t>
            </a:r>
            <a:endParaRPr lang="en-US" sz="1800" b="1" dirty="0">
              <a:solidFill>
                <a:schemeClr val="tx1"/>
              </a:solidFill>
            </a:endParaRPr>
          </a:p>
        </p:txBody>
      </p:sp>
      <p:sp>
        <p:nvSpPr>
          <p:cNvPr id="4" name="Rectangle 3"/>
          <p:cNvSpPr/>
          <p:nvPr/>
        </p:nvSpPr>
        <p:spPr>
          <a:xfrm>
            <a:off x="4572000" y="0"/>
            <a:ext cx="4572000" cy="685800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en-US" sz="2400" b="1" dirty="0">
                <a:latin typeface="Eras Bold ITC" pitchFamily="34" charset="0"/>
              </a:rPr>
              <a:t>The Battle Cry of Freedom</a:t>
            </a:r>
          </a:p>
          <a:p>
            <a:pPr fontAlgn="auto">
              <a:spcBef>
                <a:spcPts val="0"/>
              </a:spcBef>
              <a:spcAft>
                <a:spcPts val="0"/>
              </a:spcAft>
              <a:defRPr/>
            </a:pPr>
            <a:r>
              <a:rPr lang="en-US" sz="2000" dirty="0"/>
              <a:t>Oh, we'll rally round the flag, boys, </a:t>
            </a:r>
            <a:br>
              <a:rPr lang="en-US" sz="2000" dirty="0"/>
            </a:br>
            <a:r>
              <a:rPr lang="en-US" sz="2000" dirty="0"/>
              <a:t>we'll rally once again,</a:t>
            </a:r>
            <a:br>
              <a:rPr lang="en-US" sz="2000" dirty="0"/>
            </a:br>
            <a:r>
              <a:rPr lang="en-US" sz="2000" dirty="0"/>
              <a:t>Shouting the battle cry of freedom,</a:t>
            </a:r>
            <a:br>
              <a:rPr lang="en-US" sz="2000" dirty="0"/>
            </a:br>
            <a:r>
              <a:rPr lang="en-US" sz="2000" dirty="0"/>
              <a:t>We will rally from the hillside, </a:t>
            </a:r>
            <a:br>
              <a:rPr lang="en-US" sz="2000" dirty="0"/>
            </a:br>
            <a:r>
              <a:rPr lang="en-US" sz="2000" dirty="0"/>
              <a:t>we'll gather from the plain,</a:t>
            </a:r>
            <a:br>
              <a:rPr lang="en-US" sz="2000" dirty="0"/>
            </a:br>
            <a:r>
              <a:rPr lang="en-US" sz="2000" dirty="0"/>
              <a:t>Shouting the battle cry of freedom!</a:t>
            </a:r>
            <a:br>
              <a:rPr lang="en-US" sz="2000" dirty="0"/>
            </a:br>
            <a:endParaRPr lang="en-US" sz="2000" dirty="0"/>
          </a:p>
          <a:p>
            <a:pPr fontAlgn="auto">
              <a:spcBef>
                <a:spcPts val="0"/>
              </a:spcBef>
              <a:spcAft>
                <a:spcPts val="0"/>
              </a:spcAft>
              <a:defRPr/>
            </a:pPr>
            <a:r>
              <a:rPr lang="en-US" sz="2000" dirty="0"/>
              <a:t>(</a:t>
            </a:r>
            <a:r>
              <a:rPr lang="en-US" sz="2000" b="1" dirty="0"/>
              <a:t>Chorus</a:t>
            </a:r>
            <a:r>
              <a:rPr lang="en-US" sz="2000" dirty="0"/>
              <a:t>)</a:t>
            </a:r>
            <a:br>
              <a:rPr lang="en-US" sz="2000" dirty="0"/>
            </a:br>
            <a:r>
              <a:rPr lang="en-US" sz="2000" dirty="0"/>
              <a:t>The Union forever! Hurrah, boys, hurrah!</a:t>
            </a:r>
            <a:br>
              <a:rPr lang="en-US" sz="2000" dirty="0"/>
            </a:br>
            <a:r>
              <a:rPr lang="en-US" sz="2000" dirty="0"/>
              <a:t>Down with the traitor, up with the star;</a:t>
            </a:r>
            <a:br>
              <a:rPr lang="en-US" sz="2000" dirty="0"/>
            </a:br>
            <a:r>
              <a:rPr lang="en-US" sz="2000" dirty="0"/>
              <a:t>While we rally round the flag, boys, </a:t>
            </a:r>
            <a:br>
              <a:rPr lang="en-US" sz="2000" dirty="0"/>
            </a:br>
            <a:r>
              <a:rPr lang="en-US" sz="2000" dirty="0"/>
              <a:t>rally once again,</a:t>
            </a:r>
          </a:p>
          <a:p>
            <a:pPr fontAlgn="auto">
              <a:spcBef>
                <a:spcPts val="0"/>
              </a:spcBef>
              <a:spcAft>
                <a:spcPts val="0"/>
              </a:spcAft>
              <a:defRPr/>
            </a:pPr>
            <a:r>
              <a:rPr lang="en-US" sz="2000" dirty="0"/>
              <a:t>Shouting the battle cry of freedom!</a:t>
            </a:r>
            <a:br>
              <a:rPr lang="en-US" sz="2000" dirty="0"/>
            </a:br>
            <a:endParaRPr lang="en-US" sz="2000" dirty="0"/>
          </a:p>
          <a:p>
            <a:pPr fontAlgn="auto">
              <a:spcBef>
                <a:spcPts val="0"/>
              </a:spcBef>
              <a:spcAft>
                <a:spcPts val="0"/>
              </a:spcAft>
              <a:defRPr/>
            </a:pPr>
            <a:r>
              <a:rPr lang="en-US" sz="2000" dirty="0"/>
              <a:t>We are springing to the call of our brothers gone before,</a:t>
            </a:r>
            <a:br>
              <a:rPr lang="en-US" sz="2000" dirty="0"/>
            </a:br>
            <a:r>
              <a:rPr lang="en-US" sz="2000" dirty="0"/>
              <a:t>Shouting the battle cry of freedom!</a:t>
            </a:r>
            <a:br>
              <a:rPr lang="en-US" sz="2000" dirty="0"/>
            </a:br>
            <a:r>
              <a:rPr lang="en-US" sz="2000" dirty="0"/>
              <a:t>And we'll fill our vacant ranks with a million free men more,</a:t>
            </a:r>
            <a:br>
              <a:rPr lang="en-US" sz="2000" dirty="0"/>
            </a:br>
            <a:r>
              <a:rPr lang="en-US" sz="2000" dirty="0"/>
              <a:t>Shouting the battle cry of freedom!</a:t>
            </a:r>
          </a:p>
          <a:p>
            <a:pPr algn="ctr" fontAlgn="auto">
              <a:spcBef>
                <a:spcPts val="0"/>
              </a:spcBef>
              <a:spcAft>
                <a:spcPts val="0"/>
              </a:spcAft>
              <a:defRPr/>
            </a:pPr>
            <a:r>
              <a:rPr lang="en-US" sz="2000" b="1" i="1" dirty="0"/>
              <a:t>George F.  Root - 1862</a:t>
            </a:r>
          </a:p>
        </p:txBody>
      </p:sp>
      <p:pic>
        <p:nvPicPr>
          <p:cNvPr id="8" name="dixie song - Google Video.mp3">
            <a:hlinkClick r:id="" action="ppaction://media"/>
          </p:cNvPr>
          <p:cNvPicPr>
            <a:picLocks noRot="1" noChangeAspect="1"/>
          </p:cNvPicPr>
          <p:nvPr>
            <a:audioFile r:link="rId1"/>
          </p:nvPr>
        </p:nvPicPr>
        <p:blipFill>
          <a:blip r:embed="rId4" cstate="print"/>
          <a:srcRect/>
          <a:stretch>
            <a:fillRect/>
          </a:stretch>
        </p:blipFill>
        <p:spPr bwMode="auto">
          <a:xfrm>
            <a:off x="3429000" y="228600"/>
            <a:ext cx="304800" cy="304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3117" fill="hold"/>
                                        <p:tgtEl>
                                          <p:spTgt spid="8"/>
                                        </p:tgtEl>
                                      </p:cBhvr>
                                    </p:cmd>
                                  </p:childTnLst>
                                </p:cTn>
                              </p:par>
                            </p:childTnLst>
                          </p:cTn>
                        </p:par>
                      </p:childTnLst>
                    </p:cTn>
                  </p:par>
                </p:childTnLst>
              </p:cTn>
              <p:nextCondLst>
                <p:cond evt="onClick" delay="0">
                  <p:tgtEl>
                    <p:spTgt spid="8"/>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wtw.wmv">
            <a:hlinkClick r:id="" action="ppaction://media"/>
          </p:cNvPr>
          <p:cNvPicPr>
            <a:picLocks noRot="1" noChangeAspect="1"/>
          </p:cNvPicPr>
          <p:nvPr>
            <a:videoFile r:link="rId1"/>
          </p:nvPr>
        </p:nvPicPr>
        <p:blipFill>
          <a:blip r:embed="rId3" cstate="print"/>
          <a:stretch>
            <a:fillRect/>
          </a:stretch>
        </p:blipFill>
        <p:spPr>
          <a:xfrm>
            <a:off x="1066800" y="2209800"/>
            <a:ext cx="6908800" cy="3886200"/>
          </a:xfrm>
          <a:prstGeom prst="rect">
            <a:avLst/>
          </a:prstGeom>
        </p:spPr>
      </p:pic>
      <p:sp>
        <p:nvSpPr>
          <p:cNvPr id="3" name="TextBox 2"/>
          <p:cNvSpPr txBox="1"/>
          <p:nvPr/>
        </p:nvSpPr>
        <p:spPr>
          <a:xfrm>
            <a:off x="1371600" y="6211669"/>
            <a:ext cx="7010400" cy="646331"/>
          </a:xfrm>
          <a:prstGeom prst="rect">
            <a:avLst/>
          </a:prstGeom>
          <a:noFill/>
        </p:spPr>
        <p:txBody>
          <a:bodyPr wrap="square" rtlCol="0">
            <a:spAutoFit/>
          </a:bodyPr>
          <a:lstStyle/>
          <a:p>
            <a:r>
              <a:rPr lang="en-US" dirty="0" smtClean="0">
                <a:solidFill>
                  <a:schemeClr val="bg1"/>
                </a:solidFill>
              </a:rPr>
              <a:t>What was Rhett Butler saying about the South?</a:t>
            </a:r>
          </a:p>
          <a:p>
            <a:endParaRPr lang="en-US" dirty="0" smtClean="0">
              <a:solidFill>
                <a:schemeClr val="bg1"/>
              </a:solidFill>
            </a:endParaRPr>
          </a:p>
        </p:txBody>
      </p:sp>
      <p:sp>
        <p:nvSpPr>
          <p:cNvPr id="4" name="TextBox 3"/>
          <p:cNvSpPr txBox="1"/>
          <p:nvPr/>
        </p:nvSpPr>
        <p:spPr>
          <a:xfrm>
            <a:off x="304800" y="152400"/>
            <a:ext cx="8534400" cy="2031325"/>
          </a:xfrm>
          <a:prstGeom prst="rect">
            <a:avLst/>
          </a:prstGeom>
          <a:noFill/>
        </p:spPr>
        <p:txBody>
          <a:bodyPr wrap="square" rtlCol="0">
            <a:spAutoFit/>
          </a:bodyPr>
          <a:lstStyle/>
          <a:p>
            <a:r>
              <a:rPr lang="en-US" dirty="0" smtClean="0">
                <a:solidFill>
                  <a:schemeClr val="bg1"/>
                </a:solidFill>
              </a:rPr>
              <a:t>Setting:   12 Oaks, a plantation in Georgia just after the first shots of the Civil War.</a:t>
            </a:r>
          </a:p>
          <a:p>
            <a:endParaRPr lang="en-US" dirty="0" smtClean="0">
              <a:solidFill>
                <a:schemeClr val="bg1"/>
              </a:solidFill>
            </a:endParaRPr>
          </a:p>
          <a:p>
            <a:r>
              <a:rPr lang="en-US" dirty="0" smtClean="0">
                <a:solidFill>
                  <a:schemeClr val="bg1"/>
                </a:solidFill>
              </a:rPr>
              <a:t>Rhett Butler – A Southern Businessman.</a:t>
            </a:r>
          </a:p>
          <a:p>
            <a:r>
              <a:rPr lang="en-US" dirty="0" smtClean="0">
                <a:solidFill>
                  <a:schemeClr val="bg1"/>
                </a:solidFill>
              </a:rPr>
              <a:t>Ashley Wilkes – His family owns 12 Oaks who is having a Southern BBQ party.</a:t>
            </a:r>
          </a:p>
          <a:p>
            <a:r>
              <a:rPr lang="en-US" dirty="0" smtClean="0">
                <a:solidFill>
                  <a:schemeClr val="bg1"/>
                </a:solidFill>
              </a:rPr>
              <a:t>Mr. O’Hara – Scarlet’s father and plantation owner of Tara.</a:t>
            </a:r>
          </a:p>
          <a:p>
            <a:r>
              <a:rPr lang="en-US" dirty="0" smtClean="0">
                <a:solidFill>
                  <a:schemeClr val="bg1"/>
                </a:solidFill>
              </a:rPr>
              <a:t>Scarlett O’Hara – Daughter of Mr. O’Hara, and in love with Ashley Wilkes who is engaged to Melanie Howard.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1914" fill="hold"/>
                                        <p:tgtEl>
                                          <p:spTgt spid="2"/>
                                        </p:tgtEl>
                                      </p:cBhvr>
                                    </p:cmd>
                                  </p:childTnLst>
                                </p:cTn>
                              </p:par>
                              <p:par>
                                <p:cTn id="7" presetID="36" presetClass="emph" presetSubtype="0" fill="hold" grpId="0" nodeType="withEffect">
                                  <p:stCondLst>
                                    <p:cond delay="0"/>
                                  </p:stCondLst>
                                  <p:iterate type="lt">
                                    <p:tmPct val="10000"/>
                                  </p:iterate>
                                  <p:childTnLst>
                                    <p:animScale>
                                      <p:cBhvr>
                                        <p:cTn id="8" dur="250" autoRev="1" fill="hold">
                                          <p:stCondLst>
                                            <p:cond delay="0"/>
                                          </p:stCondLst>
                                        </p:cTn>
                                        <p:tgtEl>
                                          <p:spTgt spid="3"/>
                                        </p:tgtEl>
                                      </p:cBhvr>
                                      <p:to x="80000" y="100000"/>
                                    </p:animScale>
                                    <p:anim by="(#ppt_w*0.10)" calcmode="lin" valueType="num">
                                      <p:cBhvr>
                                        <p:cTn id="9" dur="250" autoRev="1" fill="hold">
                                          <p:stCondLst>
                                            <p:cond delay="0"/>
                                          </p:stCondLst>
                                        </p:cTn>
                                        <p:tgtEl>
                                          <p:spTgt spid="3"/>
                                        </p:tgtEl>
                                        <p:attrNameLst>
                                          <p:attrName>ppt_x</p:attrName>
                                        </p:attrNameLst>
                                      </p:cBhvr>
                                    </p:anim>
                                    <p:anim by="(-#ppt_w*0.10)" calcmode="lin" valueType="num">
                                      <p:cBhvr>
                                        <p:cTn id="10" dur="250" autoRev="1" fill="hold">
                                          <p:stCondLst>
                                            <p:cond delay="0"/>
                                          </p:stCondLst>
                                        </p:cTn>
                                        <p:tgtEl>
                                          <p:spTgt spid="3"/>
                                        </p:tgtEl>
                                        <p:attrNameLst>
                                          <p:attrName>ppt_y</p:attrName>
                                        </p:attrNameLst>
                                      </p:cBhvr>
                                    </p:anim>
                                    <p:animRot by="-480000">
                                      <p:cBhvr>
                                        <p:cTn id="11" dur="2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endCondLst>
                    <p:cond evt="onNext" delay="0">
                      <p:tgtEl>
                        <p:sldTgt/>
                      </p:tgtEl>
                    </p:cond>
                    <p:cond evt="onPrev" delay="0">
                      <p:tgtEl>
                        <p:sldTgt/>
                      </p:tgtEl>
                    </p:cond>
                  </p:end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0" y="228600"/>
          <a:ext cx="9144000" cy="662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graphicEl>
                                              <a:dgm id="{B2C34DD0-DF88-4AA2-8C1F-AD30645CF870}"/>
                                            </p:graphicEl>
                                          </p:spTgt>
                                        </p:tgtEl>
                                        <p:attrNameLst>
                                          <p:attrName>style.visibility</p:attrName>
                                        </p:attrNameLst>
                                      </p:cBhvr>
                                      <p:to>
                                        <p:strVal val="visible"/>
                                      </p:to>
                                    </p:set>
                                    <p:animEffect transition="in" filter="dissolve">
                                      <p:cBhvr>
                                        <p:cTn id="7" dur="500"/>
                                        <p:tgtEl>
                                          <p:spTgt spid="4">
                                            <p:graphicEl>
                                              <a:dgm id="{B2C34DD0-DF88-4AA2-8C1F-AD30645CF87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graphicEl>
                                              <a:dgm id="{D9E6D64D-5455-42E6-A329-EC1E6FFD6B38}"/>
                                            </p:graphicEl>
                                          </p:spTgt>
                                        </p:tgtEl>
                                        <p:attrNameLst>
                                          <p:attrName>style.visibility</p:attrName>
                                        </p:attrNameLst>
                                      </p:cBhvr>
                                      <p:to>
                                        <p:strVal val="visible"/>
                                      </p:to>
                                    </p:set>
                                    <p:animEffect transition="in" filter="dissolve">
                                      <p:cBhvr>
                                        <p:cTn id="12" dur="500"/>
                                        <p:tgtEl>
                                          <p:spTgt spid="4">
                                            <p:graphicEl>
                                              <a:dgm id="{D9E6D64D-5455-42E6-A329-EC1E6FFD6B3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graphicEl>
                                              <a:dgm id="{E4BD0996-FCC9-4125-BBFE-071ADFF05063}"/>
                                            </p:graphicEl>
                                          </p:spTgt>
                                        </p:tgtEl>
                                        <p:attrNameLst>
                                          <p:attrName>style.visibility</p:attrName>
                                        </p:attrNameLst>
                                      </p:cBhvr>
                                      <p:to>
                                        <p:strVal val="visible"/>
                                      </p:to>
                                    </p:set>
                                    <p:animEffect transition="in" filter="dissolve">
                                      <p:cBhvr>
                                        <p:cTn id="17" dur="500"/>
                                        <p:tgtEl>
                                          <p:spTgt spid="4">
                                            <p:graphicEl>
                                              <a:dgm id="{E4BD0996-FCC9-4125-BBFE-071ADFF05063}"/>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graphicEl>
                                              <a:dgm id="{F36594F9-9685-4F70-A24A-97E208862DC0}"/>
                                            </p:graphicEl>
                                          </p:spTgt>
                                        </p:tgtEl>
                                        <p:attrNameLst>
                                          <p:attrName>style.visibility</p:attrName>
                                        </p:attrNameLst>
                                      </p:cBhvr>
                                      <p:to>
                                        <p:strVal val="visible"/>
                                      </p:to>
                                    </p:set>
                                    <p:animEffect transition="in" filter="dissolve">
                                      <p:cBhvr>
                                        <p:cTn id="22" dur="500"/>
                                        <p:tgtEl>
                                          <p:spTgt spid="4">
                                            <p:graphicEl>
                                              <a:dgm id="{F36594F9-9685-4F70-A24A-97E208862DC0}"/>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graphicEl>
                                              <a:dgm id="{BC3AA5CA-72C4-4EC6-9EEA-A1367E7F60B9}"/>
                                            </p:graphicEl>
                                          </p:spTgt>
                                        </p:tgtEl>
                                        <p:attrNameLst>
                                          <p:attrName>style.visibility</p:attrName>
                                        </p:attrNameLst>
                                      </p:cBhvr>
                                      <p:to>
                                        <p:strVal val="visible"/>
                                      </p:to>
                                    </p:set>
                                    <p:animEffect transition="in" filter="dissolve">
                                      <p:cBhvr>
                                        <p:cTn id="27" dur="500"/>
                                        <p:tgtEl>
                                          <p:spTgt spid="4">
                                            <p:graphicEl>
                                              <a:dgm id="{BC3AA5CA-72C4-4EC6-9EEA-A1367E7F60B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609600"/>
          <a:ext cx="8305800" cy="5786580"/>
        </p:xfrm>
        <a:graphic>
          <a:graphicData uri="http://schemas.openxmlformats.org/drawingml/2006/table">
            <a:tbl>
              <a:tblPr/>
              <a:tblGrid>
                <a:gridCol w="2768600"/>
                <a:gridCol w="2768600"/>
                <a:gridCol w="2768600"/>
              </a:tblGrid>
              <a:tr h="341745">
                <a:tc>
                  <a:txBody>
                    <a:bodyPr/>
                    <a:lstStyle/>
                    <a:p>
                      <a:endParaRPr lang="en-US" sz="2000" dirty="0"/>
                    </a:p>
                  </a:txBody>
                  <a:tcPr marL="61576" marR="61576" marT="30788" marB="30788" anchor="ctr">
                    <a:lnL>
                      <a:noFill/>
                    </a:lnL>
                    <a:lnR>
                      <a:noFill/>
                    </a:lnR>
                    <a:lnT>
                      <a:noFill/>
                    </a:lnT>
                    <a:lnB>
                      <a:noFill/>
                    </a:lnB>
                    <a:solidFill>
                      <a:schemeClr val="bg1">
                        <a:lumMod val="75000"/>
                      </a:schemeClr>
                    </a:solidFill>
                  </a:tcPr>
                </a:tc>
                <a:tc>
                  <a:txBody>
                    <a:bodyPr/>
                    <a:lstStyle/>
                    <a:p>
                      <a:r>
                        <a:rPr lang="en-US" sz="2000" dirty="0"/>
                        <a:t>Union</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dirty="0"/>
                        <a:t>CSA</a:t>
                      </a:r>
                    </a:p>
                  </a:txBody>
                  <a:tcPr marL="61576" marR="61576" marT="30788" marB="30788" anchor="ctr">
                    <a:lnL>
                      <a:noFill/>
                    </a:lnL>
                    <a:lnR>
                      <a:noFill/>
                    </a:lnR>
                    <a:lnT>
                      <a:noFill/>
                    </a:lnT>
                    <a:lnB>
                      <a:noFill/>
                    </a:lnB>
                    <a:solidFill>
                      <a:schemeClr val="bg1">
                        <a:lumMod val="75000"/>
                      </a:schemeClr>
                    </a:solidFill>
                  </a:tcPr>
                </a:tc>
              </a:tr>
              <a:tr h="341745">
                <a:tc>
                  <a:txBody>
                    <a:bodyPr/>
                    <a:lstStyle/>
                    <a:p>
                      <a:r>
                        <a:rPr lang="en-US" sz="2000"/>
                        <a:t>Total population</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b="1" dirty="0">
                          <a:solidFill>
                            <a:srgbClr val="FF0000"/>
                          </a:solidFill>
                        </a:rPr>
                        <a:t>22,000,000 (71%)</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dirty="0"/>
                        <a:t>9,000,000 (29%)</a:t>
                      </a:r>
                    </a:p>
                  </a:txBody>
                  <a:tcPr marL="61576" marR="61576" marT="30788" marB="30788" anchor="ctr">
                    <a:lnL>
                      <a:noFill/>
                    </a:lnL>
                    <a:lnR>
                      <a:noFill/>
                    </a:lnR>
                    <a:lnT>
                      <a:noFill/>
                    </a:lnT>
                    <a:lnB>
                      <a:noFill/>
                    </a:lnB>
                    <a:solidFill>
                      <a:schemeClr val="bg1">
                        <a:lumMod val="75000"/>
                      </a:schemeClr>
                    </a:solidFill>
                  </a:tcPr>
                </a:tc>
              </a:tr>
              <a:tr h="341745">
                <a:tc>
                  <a:txBody>
                    <a:bodyPr/>
                    <a:lstStyle/>
                    <a:p>
                      <a:r>
                        <a:rPr lang="en-US" sz="2000"/>
                        <a:t>Free population</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dirty="0"/>
                        <a:t>22,000,000</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dirty="0"/>
                        <a:t>5,500,000</a:t>
                      </a:r>
                    </a:p>
                  </a:txBody>
                  <a:tcPr marL="61576" marR="61576" marT="30788" marB="30788" anchor="ctr">
                    <a:lnL>
                      <a:noFill/>
                    </a:lnL>
                    <a:lnR>
                      <a:noFill/>
                    </a:lnR>
                    <a:lnT>
                      <a:noFill/>
                    </a:lnT>
                    <a:lnB>
                      <a:noFill/>
                    </a:lnB>
                    <a:solidFill>
                      <a:schemeClr val="bg1">
                        <a:lumMod val="75000"/>
                      </a:schemeClr>
                    </a:solidFill>
                  </a:tcPr>
                </a:tc>
              </a:tr>
              <a:tr h="598054">
                <a:tc>
                  <a:txBody>
                    <a:bodyPr/>
                    <a:lstStyle/>
                    <a:p>
                      <a:r>
                        <a:rPr lang="en-US" sz="2000"/>
                        <a:t>1860 Border state slaves</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a:t>432,586</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dirty="0"/>
                        <a:t>NA</a:t>
                      </a:r>
                    </a:p>
                  </a:txBody>
                  <a:tcPr marL="61576" marR="61576" marT="30788" marB="30788" anchor="ctr">
                    <a:lnL>
                      <a:noFill/>
                    </a:lnL>
                    <a:lnR>
                      <a:noFill/>
                    </a:lnR>
                    <a:lnT>
                      <a:noFill/>
                    </a:lnT>
                    <a:lnB>
                      <a:noFill/>
                    </a:lnB>
                    <a:solidFill>
                      <a:schemeClr val="bg1">
                        <a:lumMod val="75000"/>
                      </a:schemeClr>
                    </a:solidFill>
                  </a:tcPr>
                </a:tc>
              </a:tr>
              <a:tr h="598054">
                <a:tc>
                  <a:txBody>
                    <a:bodyPr/>
                    <a:lstStyle/>
                    <a:p>
                      <a:r>
                        <a:rPr lang="en-US" sz="2000"/>
                        <a:t>1860 Southern slaves</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dirty="0"/>
                        <a:t>NA</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dirty="0"/>
                        <a:t>3,500,000</a:t>
                      </a:r>
                    </a:p>
                  </a:txBody>
                  <a:tcPr marL="61576" marR="61576" marT="30788" marB="30788" anchor="ctr">
                    <a:lnL>
                      <a:noFill/>
                    </a:lnL>
                    <a:lnR>
                      <a:noFill/>
                    </a:lnR>
                    <a:lnT>
                      <a:noFill/>
                    </a:lnT>
                    <a:lnB>
                      <a:noFill/>
                    </a:lnB>
                    <a:solidFill>
                      <a:schemeClr val="bg1">
                        <a:lumMod val="75000"/>
                      </a:schemeClr>
                    </a:solidFill>
                  </a:tcPr>
                </a:tc>
              </a:tr>
              <a:tr h="341745">
                <a:tc>
                  <a:txBody>
                    <a:bodyPr/>
                    <a:lstStyle/>
                    <a:p>
                      <a:r>
                        <a:rPr lang="en-US" sz="2000"/>
                        <a:t>Soldiers</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b="1" dirty="0">
                          <a:solidFill>
                            <a:srgbClr val="FF0000"/>
                          </a:solidFill>
                        </a:rPr>
                        <a:t>2,200,000 (67%)</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a:t>1,064,000 (33%)</a:t>
                      </a:r>
                    </a:p>
                  </a:txBody>
                  <a:tcPr marL="61576" marR="61576" marT="30788" marB="30788" anchor="ctr">
                    <a:lnL>
                      <a:noFill/>
                    </a:lnL>
                    <a:lnR>
                      <a:noFill/>
                    </a:lnR>
                    <a:lnT>
                      <a:noFill/>
                    </a:lnT>
                    <a:lnB>
                      <a:noFill/>
                    </a:lnB>
                    <a:solidFill>
                      <a:schemeClr val="bg1">
                        <a:lumMod val="75000"/>
                      </a:schemeClr>
                    </a:solidFill>
                  </a:tcPr>
                </a:tc>
              </a:tr>
              <a:tr h="341745">
                <a:tc>
                  <a:txBody>
                    <a:bodyPr/>
                    <a:lstStyle/>
                    <a:p>
                      <a:r>
                        <a:rPr lang="en-US" sz="2000"/>
                        <a:t>Railroad miles</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b="1" dirty="0">
                          <a:solidFill>
                            <a:srgbClr val="FF0000"/>
                          </a:solidFill>
                        </a:rPr>
                        <a:t>21,788 (71%)</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dirty="0"/>
                        <a:t>8,838 (29%)</a:t>
                      </a:r>
                    </a:p>
                  </a:txBody>
                  <a:tcPr marL="61576" marR="61576" marT="30788" marB="30788" anchor="ctr">
                    <a:lnL>
                      <a:noFill/>
                    </a:lnL>
                    <a:lnR>
                      <a:noFill/>
                    </a:lnR>
                    <a:lnT>
                      <a:noFill/>
                    </a:lnT>
                    <a:lnB>
                      <a:noFill/>
                    </a:lnB>
                    <a:solidFill>
                      <a:schemeClr val="bg1">
                        <a:lumMod val="75000"/>
                      </a:schemeClr>
                    </a:solidFill>
                  </a:tcPr>
                </a:tc>
              </a:tr>
              <a:tr h="598054">
                <a:tc>
                  <a:txBody>
                    <a:bodyPr/>
                    <a:lstStyle/>
                    <a:p>
                      <a:r>
                        <a:rPr lang="en-US" sz="2000"/>
                        <a:t>Manufactured items</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b="1" dirty="0">
                          <a:solidFill>
                            <a:srgbClr val="FF0000"/>
                          </a:solidFill>
                        </a:rPr>
                        <a:t>90%</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dirty="0"/>
                        <a:t>10%</a:t>
                      </a:r>
                    </a:p>
                  </a:txBody>
                  <a:tcPr marL="61576" marR="61576" marT="30788" marB="30788" anchor="ctr">
                    <a:lnL>
                      <a:noFill/>
                    </a:lnL>
                    <a:lnR>
                      <a:noFill/>
                    </a:lnR>
                    <a:lnT>
                      <a:noFill/>
                    </a:lnT>
                    <a:lnB>
                      <a:noFill/>
                    </a:lnB>
                    <a:solidFill>
                      <a:schemeClr val="bg1">
                        <a:lumMod val="75000"/>
                      </a:schemeClr>
                    </a:solidFill>
                  </a:tcPr>
                </a:tc>
              </a:tr>
              <a:tr h="341745">
                <a:tc>
                  <a:txBody>
                    <a:bodyPr/>
                    <a:lstStyle/>
                    <a:p>
                      <a:r>
                        <a:rPr lang="en-US" sz="2000"/>
                        <a:t>Firearm production</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b="1" dirty="0">
                          <a:solidFill>
                            <a:srgbClr val="FF0000"/>
                          </a:solidFill>
                        </a:rPr>
                        <a:t>97%</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dirty="0"/>
                        <a:t>3%</a:t>
                      </a:r>
                    </a:p>
                  </a:txBody>
                  <a:tcPr marL="61576" marR="61576" marT="30788" marB="30788" anchor="ctr">
                    <a:lnL>
                      <a:noFill/>
                    </a:lnL>
                    <a:lnR>
                      <a:noFill/>
                    </a:lnR>
                    <a:lnT>
                      <a:noFill/>
                    </a:lnT>
                    <a:lnB>
                      <a:noFill/>
                    </a:lnB>
                    <a:solidFill>
                      <a:schemeClr val="bg1">
                        <a:lumMod val="75000"/>
                      </a:schemeClr>
                    </a:solidFill>
                  </a:tcPr>
                </a:tc>
              </a:tr>
              <a:tr h="598054">
                <a:tc>
                  <a:txBody>
                    <a:bodyPr/>
                    <a:lstStyle/>
                    <a:p>
                      <a:r>
                        <a:rPr lang="en-US" sz="2000"/>
                        <a:t>Bales of cotton in 1860</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dirty="0" smtClean="0"/>
                        <a:t>Less</a:t>
                      </a:r>
                      <a:r>
                        <a:rPr lang="en-US" sz="2000" baseline="0" dirty="0" smtClean="0"/>
                        <a:t> than .5 %</a:t>
                      </a:r>
                      <a:endParaRPr lang="en-US" sz="2000" dirty="0"/>
                    </a:p>
                  </a:txBody>
                  <a:tcPr marL="61576" marR="61576" marT="30788" marB="30788" anchor="ctr">
                    <a:lnL>
                      <a:noFill/>
                    </a:lnL>
                    <a:lnR>
                      <a:noFill/>
                    </a:lnR>
                    <a:lnT>
                      <a:noFill/>
                    </a:lnT>
                    <a:lnB>
                      <a:noFill/>
                    </a:lnB>
                    <a:solidFill>
                      <a:schemeClr val="bg1">
                        <a:lumMod val="75000"/>
                      </a:schemeClr>
                    </a:solidFill>
                  </a:tcPr>
                </a:tc>
                <a:tc>
                  <a:txBody>
                    <a:bodyPr/>
                    <a:lstStyle/>
                    <a:p>
                      <a:r>
                        <a:rPr lang="en-US" sz="2000" dirty="0"/>
                        <a:t>4,500,000</a:t>
                      </a:r>
                    </a:p>
                  </a:txBody>
                  <a:tcPr marL="61576" marR="61576" marT="30788" marB="30788" anchor="ctr">
                    <a:lnL>
                      <a:noFill/>
                    </a:lnL>
                    <a:lnR>
                      <a:noFill/>
                    </a:lnR>
                    <a:lnT>
                      <a:noFill/>
                    </a:lnT>
                    <a:lnB>
                      <a:noFill/>
                    </a:lnB>
                    <a:solidFill>
                      <a:schemeClr val="bg1">
                        <a:lumMod val="75000"/>
                      </a:schemeClr>
                    </a:solidFill>
                  </a:tcPr>
                </a:tc>
              </a:tr>
              <a:tr h="598054">
                <a:tc>
                  <a:txBody>
                    <a:bodyPr/>
                    <a:lstStyle/>
                    <a:p>
                      <a:r>
                        <a:rPr lang="en-US" sz="2000"/>
                        <a:t>Bales of cotton in 1864</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dirty="0" smtClean="0"/>
                        <a:t>Less</a:t>
                      </a:r>
                      <a:r>
                        <a:rPr lang="en-US" sz="2000" baseline="0" dirty="0" smtClean="0"/>
                        <a:t> than .5 %</a:t>
                      </a:r>
                      <a:endParaRPr lang="en-US" sz="2000" dirty="0"/>
                    </a:p>
                  </a:txBody>
                  <a:tcPr marL="61576" marR="61576" marT="30788" marB="30788" anchor="ctr">
                    <a:lnL>
                      <a:noFill/>
                    </a:lnL>
                    <a:lnR>
                      <a:noFill/>
                    </a:lnR>
                    <a:lnT>
                      <a:noFill/>
                    </a:lnT>
                    <a:lnB>
                      <a:noFill/>
                    </a:lnB>
                    <a:solidFill>
                      <a:schemeClr val="bg1">
                        <a:lumMod val="75000"/>
                      </a:schemeClr>
                    </a:solidFill>
                  </a:tcPr>
                </a:tc>
                <a:tc>
                  <a:txBody>
                    <a:bodyPr/>
                    <a:lstStyle/>
                    <a:p>
                      <a:r>
                        <a:rPr lang="en-US" sz="2000" dirty="0"/>
                        <a:t>300,000</a:t>
                      </a:r>
                    </a:p>
                  </a:txBody>
                  <a:tcPr marL="61576" marR="61576" marT="30788" marB="30788" anchor="ctr">
                    <a:lnL>
                      <a:noFill/>
                    </a:lnL>
                    <a:lnR>
                      <a:noFill/>
                    </a:lnR>
                    <a:lnT>
                      <a:noFill/>
                    </a:lnT>
                    <a:lnB>
                      <a:noFill/>
                    </a:lnB>
                    <a:solidFill>
                      <a:schemeClr val="bg1">
                        <a:lumMod val="75000"/>
                      </a:schemeClr>
                    </a:solidFill>
                  </a:tcPr>
                </a:tc>
              </a:tr>
              <a:tr h="598054">
                <a:tc>
                  <a:txBody>
                    <a:bodyPr/>
                    <a:lstStyle/>
                    <a:p>
                      <a:r>
                        <a:rPr lang="en-US" sz="2000" dirty="0"/>
                        <a:t>Pre-war U.S. exports</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a:t>30%</a:t>
                      </a:r>
                    </a:p>
                  </a:txBody>
                  <a:tcPr marL="61576" marR="61576" marT="30788" marB="30788" anchor="ctr">
                    <a:lnL>
                      <a:noFill/>
                    </a:lnL>
                    <a:lnR>
                      <a:noFill/>
                    </a:lnR>
                    <a:lnT>
                      <a:noFill/>
                    </a:lnT>
                    <a:lnB>
                      <a:noFill/>
                    </a:lnB>
                    <a:solidFill>
                      <a:schemeClr val="bg1">
                        <a:lumMod val="75000"/>
                      </a:schemeClr>
                    </a:solidFill>
                  </a:tcPr>
                </a:tc>
                <a:tc>
                  <a:txBody>
                    <a:bodyPr/>
                    <a:lstStyle/>
                    <a:p>
                      <a:r>
                        <a:rPr lang="en-US" sz="2000" b="1" dirty="0">
                          <a:solidFill>
                            <a:srgbClr val="FF0000"/>
                          </a:solidFill>
                        </a:rPr>
                        <a:t>70%</a:t>
                      </a:r>
                    </a:p>
                  </a:txBody>
                  <a:tcPr marL="61576" marR="61576" marT="30788" marB="30788" anchor="ctr">
                    <a:lnL>
                      <a:noFill/>
                    </a:lnL>
                    <a:lnR>
                      <a:noFill/>
                    </a:lnR>
                    <a:lnT>
                      <a:noFill/>
                    </a:lnT>
                    <a:lnB>
                      <a:noFill/>
                    </a:lnB>
                    <a:solidFill>
                      <a:schemeClr val="bg1">
                        <a:lumMod val="75000"/>
                      </a:schemeClr>
                    </a:solidFill>
                  </a:tcPr>
                </a:tc>
              </a:tr>
            </a:tbl>
          </a:graphicData>
        </a:graphic>
      </p:graphicFrame>
      <p:sp>
        <p:nvSpPr>
          <p:cNvPr id="5159" name="TextBox 4"/>
          <p:cNvSpPr txBox="1">
            <a:spLocks noChangeArrowheads="1"/>
          </p:cNvSpPr>
          <p:nvPr/>
        </p:nvSpPr>
        <p:spPr bwMode="auto">
          <a:xfrm>
            <a:off x="1371600" y="0"/>
            <a:ext cx="6324600" cy="461963"/>
          </a:xfrm>
          <a:prstGeom prst="rect">
            <a:avLst/>
          </a:prstGeom>
          <a:noFill/>
          <a:ln w="9525">
            <a:noFill/>
            <a:miter lim="800000"/>
            <a:headEnd/>
            <a:tailEnd/>
          </a:ln>
        </p:spPr>
        <p:txBody>
          <a:bodyPr>
            <a:spAutoFit/>
          </a:bodyPr>
          <a:lstStyle/>
          <a:p>
            <a:pPr algn="ctr"/>
            <a:r>
              <a:rPr lang="en-US" sz="2400">
                <a:solidFill>
                  <a:schemeClr val="bg1"/>
                </a:solidFill>
                <a:latin typeface="Arial Rounded MT Bold" pitchFamily="34" charset="0"/>
              </a:rPr>
              <a:t>Demographics of the North &amp; the South</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merican Civil War  The Battle of Bull Run.wmv">
            <a:hlinkClick r:id="" action="ppaction://media"/>
          </p:cNvPr>
          <p:cNvPicPr>
            <a:picLocks noRot="1" noChangeAspect="1"/>
          </p:cNvPicPr>
          <p:nvPr>
            <a:videoFile r:link="rId1"/>
          </p:nvPr>
        </p:nvPicPr>
        <p:blipFill>
          <a:blip r:embed="rId3" cstate="print"/>
          <a:stretch>
            <a:fillRect/>
          </a:stretch>
        </p:blipFill>
        <p:spPr>
          <a:xfrm>
            <a:off x="685800" y="381000"/>
            <a:ext cx="7772400" cy="4392330"/>
          </a:xfrm>
          <a:prstGeom prst="rect">
            <a:avLst/>
          </a:prstGeom>
        </p:spPr>
      </p:pic>
      <p:sp>
        <p:nvSpPr>
          <p:cNvPr id="3" name="Rectangle 2"/>
          <p:cNvSpPr/>
          <p:nvPr/>
        </p:nvSpPr>
        <p:spPr>
          <a:xfrm>
            <a:off x="762000" y="5181600"/>
            <a:ext cx="7696200" cy="646331"/>
          </a:xfrm>
          <a:prstGeom prst="rect">
            <a:avLst/>
          </a:prstGeom>
        </p:spPr>
        <p:txBody>
          <a:bodyPr wrap="square">
            <a:spAutoFit/>
          </a:bodyPr>
          <a:lstStyle/>
          <a:p>
            <a:pPr algn="ctr"/>
            <a:r>
              <a:rPr lang="en-US" b="1" dirty="0" smtClean="0">
                <a:solidFill>
                  <a:srgbClr val="FFC000"/>
                </a:solidFill>
                <a:latin typeface="Calibri" pitchFamily="34" charset="0"/>
              </a:rPr>
              <a:t>Manassas, VA – 1</a:t>
            </a:r>
            <a:r>
              <a:rPr lang="en-US" b="1" baseline="30000" dirty="0" smtClean="0">
                <a:solidFill>
                  <a:srgbClr val="FFC000"/>
                </a:solidFill>
                <a:latin typeface="Calibri" pitchFamily="34" charset="0"/>
              </a:rPr>
              <a:t>st</a:t>
            </a:r>
            <a:r>
              <a:rPr lang="en-US" b="1" dirty="0" smtClean="0">
                <a:solidFill>
                  <a:srgbClr val="FFC000"/>
                </a:solidFill>
                <a:latin typeface="Calibri" pitchFamily="34" charset="0"/>
              </a:rPr>
              <a:t> Bull Run  - July 21, 1861 – 1</a:t>
            </a:r>
            <a:r>
              <a:rPr lang="en-US" b="1" baseline="30000" dirty="0" smtClean="0">
                <a:solidFill>
                  <a:srgbClr val="FFC000"/>
                </a:solidFill>
                <a:latin typeface="Calibri" pitchFamily="34" charset="0"/>
              </a:rPr>
              <a:t>st</a:t>
            </a:r>
            <a:r>
              <a:rPr lang="en-US" b="1" dirty="0" smtClean="0">
                <a:solidFill>
                  <a:srgbClr val="FFC000"/>
                </a:solidFill>
                <a:latin typeface="Calibri" pitchFamily="34" charset="0"/>
              </a:rPr>
              <a:t> Major </a:t>
            </a:r>
            <a:r>
              <a:rPr lang="en-US" b="1" dirty="0" smtClean="0">
                <a:solidFill>
                  <a:srgbClr val="FFC000"/>
                </a:solidFill>
                <a:latin typeface="Calibri" pitchFamily="34" charset="0"/>
              </a:rPr>
              <a:t>Battle</a:t>
            </a:r>
          </a:p>
          <a:p>
            <a:pPr algn="ctr"/>
            <a:r>
              <a:rPr lang="en-US" b="1" dirty="0" smtClean="0">
                <a:solidFill>
                  <a:srgbClr val="FFC000"/>
                </a:solidFill>
                <a:latin typeface="Calibri" pitchFamily="34" charset="0"/>
              </a:rPr>
              <a:t>Union Loss</a:t>
            </a:r>
            <a:endParaRPr lang="en-US" b="1" dirty="0">
              <a:solidFill>
                <a:srgbClr val="FFC00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89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300038"/>
          <a:ext cx="8686800" cy="5912477"/>
        </p:xfrm>
        <a:graphic>
          <a:graphicData uri="http://schemas.openxmlformats.org/drawingml/2006/table">
            <a:tbl>
              <a:tblPr/>
              <a:tblGrid>
                <a:gridCol w="4826000"/>
                <a:gridCol w="1781908"/>
                <a:gridCol w="2078892"/>
              </a:tblGrid>
              <a:tr h="207776">
                <a:tc gridSpan="3">
                  <a:txBody>
                    <a:bodyPr/>
                    <a:lstStyle/>
                    <a:p>
                      <a:pPr algn="ctr"/>
                      <a:r>
                        <a:rPr lang="en-US" sz="2000" b="1" dirty="0" smtClean="0">
                          <a:solidFill>
                            <a:schemeClr val="bg1"/>
                          </a:solidFill>
                        </a:rPr>
                        <a:t>Major Civil </a:t>
                      </a:r>
                      <a:r>
                        <a:rPr lang="en-US" sz="2000" b="1" dirty="0">
                          <a:solidFill>
                            <a:schemeClr val="bg1"/>
                          </a:solidFill>
                        </a:rPr>
                        <a:t>War Battles</a:t>
                      </a:r>
                    </a:p>
                  </a:txBody>
                  <a:tcPr marL="36613" marR="36613" marT="18306" marB="18306" anchor="ctr">
                    <a:lnL>
                      <a:noFill/>
                    </a:lnL>
                    <a:lnR>
                      <a:noFill/>
                    </a:lnR>
                    <a:lnT>
                      <a:noFill/>
                    </a:lnT>
                    <a:lnB>
                      <a:noFill/>
                    </a:lnB>
                    <a:solidFill>
                      <a:schemeClr val="tx1"/>
                    </a:solidFill>
                  </a:tcPr>
                </a:tc>
                <a:tc hMerge="1">
                  <a:txBody>
                    <a:bodyPr/>
                    <a:lstStyle/>
                    <a:p>
                      <a:endParaRPr lang="en-US"/>
                    </a:p>
                  </a:txBody>
                  <a:tcPr/>
                </a:tc>
                <a:tc hMerge="1">
                  <a:txBody>
                    <a:bodyPr/>
                    <a:lstStyle/>
                    <a:p>
                      <a:endParaRPr lang="en-US"/>
                    </a:p>
                  </a:txBody>
                  <a:tcPr/>
                </a:tc>
              </a:tr>
              <a:tr h="363609">
                <a:tc>
                  <a:txBody>
                    <a:bodyPr/>
                    <a:lstStyle/>
                    <a:p>
                      <a:pPr algn="ctr"/>
                      <a:r>
                        <a:rPr lang="en-US" sz="1800" b="1" dirty="0"/>
                        <a:t>Battle</a:t>
                      </a:r>
                    </a:p>
                  </a:txBody>
                  <a:tcPr marL="36613" marR="36613" marT="18306" marB="18306" anchor="ctr">
                    <a:lnL>
                      <a:noFill/>
                    </a:lnL>
                    <a:lnR>
                      <a:noFill/>
                    </a:lnR>
                    <a:lnT>
                      <a:noFill/>
                    </a:lnT>
                    <a:lnB>
                      <a:noFill/>
                    </a:lnB>
                    <a:solidFill>
                      <a:srgbClr val="FFFFFF"/>
                    </a:solidFill>
                  </a:tcPr>
                </a:tc>
                <a:tc>
                  <a:txBody>
                    <a:bodyPr/>
                    <a:lstStyle/>
                    <a:p>
                      <a:pPr algn="ctr"/>
                      <a:r>
                        <a:rPr lang="en-US" sz="1800" b="1" dirty="0"/>
                        <a:t>Northern Victory</a:t>
                      </a:r>
                    </a:p>
                  </a:txBody>
                  <a:tcPr marL="36613" marR="36613" marT="18306" marB="18306" anchor="ctr">
                    <a:lnL>
                      <a:noFill/>
                    </a:lnL>
                    <a:lnR>
                      <a:noFill/>
                    </a:lnR>
                    <a:lnT>
                      <a:noFill/>
                    </a:lnT>
                    <a:lnB>
                      <a:noFill/>
                    </a:lnB>
                    <a:solidFill>
                      <a:srgbClr val="FFFFFF"/>
                    </a:solidFill>
                  </a:tcPr>
                </a:tc>
                <a:tc>
                  <a:txBody>
                    <a:bodyPr/>
                    <a:lstStyle/>
                    <a:p>
                      <a:pPr algn="ctr"/>
                      <a:r>
                        <a:rPr lang="en-US" sz="1800" b="1" dirty="0"/>
                        <a:t>Southern Victory</a:t>
                      </a:r>
                    </a:p>
                  </a:txBody>
                  <a:tcPr marL="36613" marR="36613" marT="18306" marB="18306" anchor="ctr">
                    <a:lnL>
                      <a:noFill/>
                    </a:lnL>
                    <a:lnR>
                      <a:noFill/>
                    </a:lnR>
                    <a:lnT>
                      <a:noFill/>
                    </a:lnT>
                    <a:lnB>
                      <a:noFill/>
                    </a:lnB>
                    <a:solidFill>
                      <a:srgbClr val="FFFFFF"/>
                    </a:solidFill>
                  </a:tcPr>
                </a:tc>
              </a:tr>
              <a:tr h="519442">
                <a:tc>
                  <a:txBody>
                    <a:bodyPr/>
                    <a:lstStyle/>
                    <a:p>
                      <a:r>
                        <a:rPr lang="en-US" sz="1800" b="1" dirty="0">
                          <a:solidFill>
                            <a:srgbClr val="FFC000"/>
                          </a:solidFill>
                        </a:rPr>
                        <a:t>1st Battle of Bull Run, </a:t>
                      </a:r>
                      <a:r>
                        <a:rPr lang="en-US" sz="1800" b="1" dirty="0" smtClean="0">
                          <a:solidFill>
                            <a:srgbClr val="FFC000"/>
                          </a:solidFill>
                        </a:rPr>
                        <a:t>VA  - July </a:t>
                      </a:r>
                      <a:r>
                        <a:rPr lang="en-US" sz="1800" b="1" dirty="0">
                          <a:solidFill>
                            <a:srgbClr val="FFC000"/>
                          </a:solidFill>
                        </a:rPr>
                        <a:t>21, 1861</a:t>
                      </a:r>
                    </a:p>
                  </a:txBody>
                  <a:tcPr marL="36613" marR="36613" marT="18306" marB="18306" anchor="ctr">
                    <a:lnL>
                      <a:noFill/>
                    </a:lnL>
                    <a:lnR>
                      <a:noFill/>
                    </a:lnR>
                    <a:lnT>
                      <a:noFill/>
                    </a:lnT>
                    <a:lnB>
                      <a:noFill/>
                    </a:lnB>
                  </a:tcPr>
                </a:tc>
                <a:tc>
                  <a:txBody>
                    <a:bodyPr/>
                    <a:lstStyle/>
                    <a:p>
                      <a:pPr algn="ctr"/>
                      <a:r>
                        <a:rPr lang="en-US" sz="1800" b="1" dirty="0">
                          <a:solidFill>
                            <a:srgbClr val="FFC000"/>
                          </a:solidFill>
                        </a:rPr>
                        <a:t> </a:t>
                      </a:r>
                    </a:p>
                  </a:txBody>
                  <a:tcPr marL="36613" marR="36613" marT="18306" marB="18306" anchor="ctr">
                    <a:lnL>
                      <a:noFill/>
                    </a:lnL>
                    <a:lnR>
                      <a:noFill/>
                    </a:lnR>
                    <a:lnT>
                      <a:noFill/>
                    </a:lnT>
                    <a:lnB>
                      <a:noFill/>
                    </a:lnB>
                  </a:tcPr>
                </a:tc>
                <a:tc>
                  <a:txBody>
                    <a:bodyPr/>
                    <a:lstStyle/>
                    <a:p>
                      <a:pPr algn="ctr"/>
                      <a:r>
                        <a:rPr lang="en-US" sz="1800" b="1" dirty="0">
                          <a:solidFill>
                            <a:srgbClr val="FFC000"/>
                          </a:solidFill>
                        </a:rPr>
                        <a:t>X</a:t>
                      </a:r>
                    </a:p>
                  </a:txBody>
                  <a:tcPr marL="36613" marR="36613" marT="18306" marB="18306" anchor="ctr">
                    <a:lnL>
                      <a:noFill/>
                    </a:lnL>
                    <a:lnR>
                      <a:noFill/>
                    </a:lnR>
                    <a:lnT>
                      <a:noFill/>
                    </a:lnT>
                    <a:lnB>
                      <a:noFill/>
                    </a:lnB>
                    <a:solidFill>
                      <a:srgbClr val="808080"/>
                    </a:solidFill>
                  </a:tcPr>
                </a:tc>
              </a:tr>
              <a:tr h="532478">
                <a:tc>
                  <a:txBody>
                    <a:bodyPr/>
                    <a:lstStyle/>
                    <a:p>
                      <a:r>
                        <a:rPr lang="en-US" sz="1800" b="1" dirty="0">
                          <a:solidFill>
                            <a:srgbClr val="FFC000"/>
                          </a:solidFill>
                        </a:rPr>
                        <a:t>2nd Battle of Bull Run, </a:t>
                      </a:r>
                      <a:r>
                        <a:rPr lang="en-US" sz="1800" b="1" dirty="0" smtClean="0">
                          <a:solidFill>
                            <a:srgbClr val="FFC000"/>
                          </a:solidFill>
                        </a:rPr>
                        <a:t>VA - August </a:t>
                      </a:r>
                      <a:r>
                        <a:rPr lang="en-US" sz="1800" b="1" dirty="0">
                          <a:solidFill>
                            <a:srgbClr val="FFC000"/>
                          </a:solidFill>
                        </a:rPr>
                        <a:t>27-30, 1862</a:t>
                      </a:r>
                    </a:p>
                  </a:txBody>
                  <a:tcPr marL="36613" marR="36613" marT="18306" marB="18306" anchor="ctr">
                    <a:lnL>
                      <a:noFill/>
                    </a:lnL>
                    <a:lnR>
                      <a:noFill/>
                    </a:lnR>
                    <a:lnT>
                      <a:noFill/>
                    </a:lnT>
                    <a:lnB>
                      <a:noFill/>
                    </a:lnB>
                  </a:tcPr>
                </a:tc>
                <a:tc>
                  <a:txBody>
                    <a:bodyPr/>
                    <a:lstStyle/>
                    <a:p>
                      <a:pPr algn="ctr"/>
                      <a:r>
                        <a:rPr lang="en-US" sz="1800" b="1" dirty="0">
                          <a:solidFill>
                            <a:srgbClr val="FFC000"/>
                          </a:solidFill>
                        </a:rPr>
                        <a:t> </a:t>
                      </a:r>
                    </a:p>
                  </a:txBody>
                  <a:tcPr marL="36613" marR="36613" marT="18306" marB="18306" anchor="ctr">
                    <a:lnL>
                      <a:noFill/>
                    </a:lnL>
                    <a:lnR>
                      <a:noFill/>
                    </a:lnR>
                    <a:lnT>
                      <a:noFill/>
                    </a:lnT>
                    <a:lnB>
                      <a:noFill/>
                    </a:lnB>
                  </a:tcPr>
                </a:tc>
                <a:tc>
                  <a:txBody>
                    <a:bodyPr/>
                    <a:lstStyle/>
                    <a:p>
                      <a:pPr algn="ctr"/>
                      <a:r>
                        <a:rPr lang="en-US" sz="1800" b="1" dirty="0">
                          <a:solidFill>
                            <a:srgbClr val="FFC000"/>
                          </a:solidFill>
                        </a:rPr>
                        <a:t>X</a:t>
                      </a:r>
                    </a:p>
                  </a:txBody>
                  <a:tcPr marL="36613" marR="36613" marT="18306" marB="18306" anchor="ctr">
                    <a:lnL>
                      <a:noFill/>
                    </a:lnL>
                    <a:lnR>
                      <a:noFill/>
                    </a:lnR>
                    <a:lnT>
                      <a:noFill/>
                    </a:lnT>
                    <a:lnB>
                      <a:noFill/>
                    </a:lnB>
                    <a:solidFill>
                      <a:srgbClr val="808080"/>
                    </a:solidFill>
                  </a:tcPr>
                </a:tc>
              </a:tr>
              <a:tr h="519442">
                <a:tc>
                  <a:txBody>
                    <a:bodyPr/>
                    <a:lstStyle/>
                    <a:p>
                      <a:r>
                        <a:rPr lang="en-US" sz="1800" b="1" dirty="0">
                          <a:solidFill>
                            <a:srgbClr val="FFC000"/>
                          </a:solidFill>
                        </a:rPr>
                        <a:t>Battle of Antietam, </a:t>
                      </a:r>
                      <a:r>
                        <a:rPr lang="en-US" sz="1800" b="1" dirty="0" smtClean="0">
                          <a:solidFill>
                            <a:srgbClr val="FFC000"/>
                          </a:solidFill>
                        </a:rPr>
                        <a:t>MD</a:t>
                      </a:r>
                      <a:r>
                        <a:rPr lang="en-US" sz="1800" b="1" baseline="0" dirty="0" smtClean="0">
                          <a:solidFill>
                            <a:srgbClr val="FFC000"/>
                          </a:solidFill>
                        </a:rPr>
                        <a:t> - </a:t>
                      </a:r>
                      <a:r>
                        <a:rPr lang="en-US" sz="1800" b="1" dirty="0" smtClean="0">
                          <a:solidFill>
                            <a:srgbClr val="FFC000"/>
                          </a:solidFill>
                        </a:rPr>
                        <a:t>September </a:t>
                      </a:r>
                      <a:r>
                        <a:rPr lang="en-US" sz="1800" b="1" dirty="0">
                          <a:solidFill>
                            <a:srgbClr val="FFC000"/>
                          </a:solidFill>
                        </a:rPr>
                        <a:t>17, 1862</a:t>
                      </a:r>
                    </a:p>
                  </a:txBody>
                  <a:tcPr marL="36613" marR="36613" marT="18306" marB="18306" anchor="ctr">
                    <a:lnL>
                      <a:noFill/>
                    </a:lnL>
                    <a:lnR>
                      <a:noFill/>
                    </a:lnR>
                    <a:lnT>
                      <a:noFill/>
                    </a:lnT>
                    <a:lnB>
                      <a:noFill/>
                    </a:lnB>
                  </a:tcPr>
                </a:tc>
                <a:tc>
                  <a:txBody>
                    <a:bodyPr/>
                    <a:lstStyle/>
                    <a:p>
                      <a:pPr algn="ctr"/>
                      <a:r>
                        <a:rPr lang="en-US" sz="1800" b="1" dirty="0">
                          <a:solidFill>
                            <a:srgbClr val="FFC000"/>
                          </a:solidFill>
                        </a:rPr>
                        <a:t>X</a:t>
                      </a:r>
                    </a:p>
                  </a:txBody>
                  <a:tcPr marL="36613" marR="36613" marT="18306" marB="18306" anchor="ctr">
                    <a:lnL>
                      <a:noFill/>
                    </a:lnL>
                    <a:lnR>
                      <a:noFill/>
                    </a:lnR>
                    <a:lnT>
                      <a:noFill/>
                    </a:lnT>
                    <a:lnB>
                      <a:noFill/>
                    </a:lnB>
                    <a:solidFill>
                      <a:srgbClr val="000080"/>
                    </a:solidFill>
                  </a:tcPr>
                </a:tc>
                <a:tc>
                  <a:txBody>
                    <a:bodyPr/>
                    <a:lstStyle/>
                    <a:p>
                      <a:pPr algn="ctr"/>
                      <a:r>
                        <a:rPr lang="en-US" sz="1800" b="1" dirty="0">
                          <a:solidFill>
                            <a:srgbClr val="FFC000"/>
                          </a:solidFill>
                        </a:rPr>
                        <a:t> </a:t>
                      </a:r>
                    </a:p>
                  </a:txBody>
                  <a:tcPr marL="36613" marR="36613" marT="18306" marB="18306" anchor="ctr">
                    <a:lnL>
                      <a:noFill/>
                    </a:lnL>
                    <a:lnR>
                      <a:noFill/>
                    </a:lnR>
                    <a:lnT>
                      <a:noFill/>
                    </a:lnT>
                    <a:lnB>
                      <a:noFill/>
                    </a:lnB>
                  </a:tcPr>
                </a:tc>
              </a:tr>
              <a:tr h="519442">
                <a:tc>
                  <a:txBody>
                    <a:bodyPr/>
                    <a:lstStyle/>
                    <a:p>
                      <a:r>
                        <a:rPr lang="en-US" sz="1800" b="1" dirty="0">
                          <a:solidFill>
                            <a:srgbClr val="FFC000"/>
                          </a:solidFill>
                        </a:rPr>
                        <a:t>Battle of Fredericksburg, </a:t>
                      </a:r>
                      <a:r>
                        <a:rPr lang="en-US" sz="1800" b="1" dirty="0" smtClean="0">
                          <a:solidFill>
                            <a:srgbClr val="FFC000"/>
                          </a:solidFill>
                        </a:rPr>
                        <a:t>VA -</a:t>
                      </a:r>
                      <a:r>
                        <a:rPr lang="en-US" sz="1800" b="1" baseline="0" dirty="0" smtClean="0">
                          <a:solidFill>
                            <a:srgbClr val="FFC000"/>
                          </a:solidFill>
                        </a:rPr>
                        <a:t> </a:t>
                      </a:r>
                      <a:r>
                        <a:rPr lang="en-US" sz="1800" b="1" dirty="0" smtClean="0">
                          <a:solidFill>
                            <a:srgbClr val="FFC000"/>
                          </a:solidFill>
                        </a:rPr>
                        <a:t>December </a:t>
                      </a:r>
                      <a:r>
                        <a:rPr lang="en-US" sz="1800" b="1" dirty="0">
                          <a:solidFill>
                            <a:srgbClr val="FFC000"/>
                          </a:solidFill>
                        </a:rPr>
                        <a:t>13, 1862</a:t>
                      </a:r>
                    </a:p>
                  </a:txBody>
                  <a:tcPr marL="36613" marR="36613" marT="18306" marB="18306" anchor="ctr">
                    <a:lnL>
                      <a:noFill/>
                    </a:lnL>
                    <a:lnR>
                      <a:noFill/>
                    </a:lnR>
                    <a:lnT>
                      <a:noFill/>
                    </a:lnT>
                    <a:lnB>
                      <a:noFill/>
                    </a:lnB>
                  </a:tcPr>
                </a:tc>
                <a:tc>
                  <a:txBody>
                    <a:bodyPr/>
                    <a:lstStyle/>
                    <a:p>
                      <a:pPr algn="ctr"/>
                      <a:r>
                        <a:rPr lang="en-US" sz="1800" b="1">
                          <a:solidFill>
                            <a:srgbClr val="FFC000"/>
                          </a:solidFill>
                        </a:rPr>
                        <a:t> </a:t>
                      </a:r>
                    </a:p>
                  </a:txBody>
                  <a:tcPr marL="36613" marR="36613" marT="18306" marB="18306" anchor="ctr">
                    <a:lnL>
                      <a:noFill/>
                    </a:lnL>
                    <a:lnR>
                      <a:noFill/>
                    </a:lnR>
                    <a:lnT>
                      <a:noFill/>
                    </a:lnT>
                    <a:lnB>
                      <a:noFill/>
                    </a:lnB>
                  </a:tcPr>
                </a:tc>
                <a:tc>
                  <a:txBody>
                    <a:bodyPr/>
                    <a:lstStyle/>
                    <a:p>
                      <a:pPr algn="ctr"/>
                      <a:r>
                        <a:rPr lang="en-US" sz="1800" b="1" dirty="0">
                          <a:solidFill>
                            <a:srgbClr val="FFC000"/>
                          </a:solidFill>
                        </a:rPr>
                        <a:t>X</a:t>
                      </a:r>
                    </a:p>
                  </a:txBody>
                  <a:tcPr marL="36613" marR="36613" marT="18306" marB="18306" anchor="ctr">
                    <a:lnL>
                      <a:noFill/>
                    </a:lnL>
                    <a:lnR>
                      <a:noFill/>
                    </a:lnR>
                    <a:lnT>
                      <a:noFill/>
                    </a:lnT>
                    <a:lnB>
                      <a:noFill/>
                    </a:lnB>
                    <a:solidFill>
                      <a:srgbClr val="808080"/>
                    </a:solidFill>
                  </a:tcPr>
                </a:tc>
              </a:tr>
              <a:tr h="519442">
                <a:tc>
                  <a:txBody>
                    <a:bodyPr/>
                    <a:lstStyle/>
                    <a:p>
                      <a:r>
                        <a:rPr lang="en-US" sz="1800" b="1" dirty="0">
                          <a:solidFill>
                            <a:srgbClr val="FFC000"/>
                          </a:solidFill>
                        </a:rPr>
                        <a:t>Battle of Chancellorsville, </a:t>
                      </a:r>
                      <a:r>
                        <a:rPr lang="en-US" sz="1800" b="1" dirty="0" smtClean="0">
                          <a:solidFill>
                            <a:srgbClr val="FFC000"/>
                          </a:solidFill>
                        </a:rPr>
                        <a:t>VA - May </a:t>
                      </a:r>
                      <a:r>
                        <a:rPr lang="en-US" sz="1800" b="1" dirty="0">
                          <a:solidFill>
                            <a:srgbClr val="FFC000"/>
                          </a:solidFill>
                        </a:rPr>
                        <a:t>1-4, 1863</a:t>
                      </a:r>
                    </a:p>
                  </a:txBody>
                  <a:tcPr marL="36613" marR="36613" marT="18306" marB="18306" anchor="ctr">
                    <a:lnL>
                      <a:noFill/>
                    </a:lnL>
                    <a:lnR>
                      <a:noFill/>
                    </a:lnR>
                    <a:lnT>
                      <a:noFill/>
                    </a:lnT>
                    <a:lnB>
                      <a:noFill/>
                    </a:lnB>
                  </a:tcPr>
                </a:tc>
                <a:tc>
                  <a:txBody>
                    <a:bodyPr/>
                    <a:lstStyle/>
                    <a:p>
                      <a:pPr algn="ctr"/>
                      <a:r>
                        <a:rPr lang="en-US" sz="1800" b="1">
                          <a:solidFill>
                            <a:srgbClr val="FFC000"/>
                          </a:solidFill>
                        </a:rPr>
                        <a:t> </a:t>
                      </a:r>
                    </a:p>
                  </a:txBody>
                  <a:tcPr marL="36613" marR="36613" marT="18306" marB="18306" anchor="ctr">
                    <a:lnL>
                      <a:noFill/>
                    </a:lnL>
                    <a:lnR>
                      <a:noFill/>
                    </a:lnR>
                    <a:lnT>
                      <a:noFill/>
                    </a:lnT>
                    <a:lnB>
                      <a:noFill/>
                    </a:lnB>
                  </a:tcPr>
                </a:tc>
                <a:tc>
                  <a:txBody>
                    <a:bodyPr/>
                    <a:lstStyle/>
                    <a:p>
                      <a:pPr algn="ctr"/>
                      <a:r>
                        <a:rPr lang="en-US" sz="1800" b="1" dirty="0">
                          <a:solidFill>
                            <a:srgbClr val="FFC000"/>
                          </a:solidFill>
                        </a:rPr>
                        <a:t>X</a:t>
                      </a:r>
                    </a:p>
                  </a:txBody>
                  <a:tcPr marL="36613" marR="36613" marT="18306" marB="18306" anchor="ctr">
                    <a:lnL>
                      <a:noFill/>
                    </a:lnL>
                    <a:lnR>
                      <a:noFill/>
                    </a:lnR>
                    <a:lnT>
                      <a:noFill/>
                    </a:lnT>
                    <a:lnB>
                      <a:noFill/>
                    </a:lnB>
                    <a:solidFill>
                      <a:srgbClr val="808080"/>
                    </a:solidFill>
                  </a:tcPr>
                </a:tc>
              </a:tr>
              <a:tr h="519442">
                <a:tc>
                  <a:txBody>
                    <a:bodyPr/>
                    <a:lstStyle/>
                    <a:p>
                      <a:r>
                        <a:rPr lang="en-US" sz="2000" b="1" u="sng" dirty="0">
                          <a:solidFill>
                            <a:srgbClr val="FFC000"/>
                          </a:solidFill>
                          <a:effectLst/>
                        </a:rPr>
                        <a:t>Battle at Gettysburg, </a:t>
                      </a:r>
                      <a:r>
                        <a:rPr lang="en-US" sz="2000" b="1" u="sng" dirty="0" smtClean="0">
                          <a:solidFill>
                            <a:srgbClr val="FFC000"/>
                          </a:solidFill>
                          <a:effectLst/>
                        </a:rPr>
                        <a:t>PA - July </a:t>
                      </a:r>
                      <a:r>
                        <a:rPr lang="en-US" sz="2000" b="1" u="sng" dirty="0">
                          <a:solidFill>
                            <a:srgbClr val="FFC000"/>
                          </a:solidFill>
                          <a:effectLst/>
                        </a:rPr>
                        <a:t>1-3, 1863</a:t>
                      </a:r>
                    </a:p>
                  </a:txBody>
                  <a:tcPr marL="36613" marR="36613" marT="18306" marB="18306" anchor="ctr">
                    <a:lnL>
                      <a:noFill/>
                    </a:lnL>
                    <a:lnR>
                      <a:noFill/>
                    </a:lnR>
                    <a:lnT>
                      <a:noFill/>
                    </a:lnT>
                    <a:lnB>
                      <a:noFill/>
                    </a:lnB>
                  </a:tcPr>
                </a:tc>
                <a:tc>
                  <a:txBody>
                    <a:bodyPr/>
                    <a:lstStyle/>
                    <a:p>
                      <a:pPr algn="ctr"/>
                      <a:r>
                        <a:rPr lang="en-US" sz="1800" b="1">
                          <a:solidFill>
                            <a:srgbClr val="FFC000"/>
                          </a:solidFill>
                        </a:rPr>
                        <a:t>X</a:t>
                      </a:r>
                    </a:p>
                  </a:txBody>
                  <a:tcPr marL="36613" marR="36613" marT="18306" marB="18306" anchor="ctr">
                    <a:lnL>
                      <a:noFill/>
                    </a:lnL>
                    <a:lnR>
                      <a:noFill/>
                    </a:lnR>
                    <a:lnT>
                      <a:noFill/>
                    </a:lnT>
                    <a:lnB>
                      <a:noFill/>
                    </a:lnB>
                    <a:solidFill>
                      <a:srgbClr val="000080"/>
                    </a:solidFill>
                  </a:tcPr>
                </a:tc>
                <a:tc>
                  <a:txBody>
                    <a:bodyPr/>
                    <a:lstStyle/>
                    <a:p>
                      <a:pPr algn="ctr"/>
                      <a:r>
                        <a:rPr lang="en-US" sz="1800" b="1" dirty="0">
                          <a:solidFill>
                            <a:srgbClr val="FFC000"/>
                          </a:solidFill>
                        </a:rPr>
                        <a:t> </a:t>
                      </a:r>
                    </a:p>
                  </a:txBody>
                  <a:tcPr marL="36613" marR="36613" marT="18306" marB="18306" anchor="ctr">
                    <a:lnL>
                      <a:noFill/>
                    </a:lnL>
                    <a:lnR>
                      <a:noFill/>
                    </a:lnR>
                    <a:lnT>
                      <a:noFill/>
                    </a:lnT>
                    <a:lnB>
                      <a:noFill/>
                    </a:lnB>
                  </a:tcPr>
                </a:tc>
              </a:tr>
              <a:tr h="519442">
                <a:tc>
                  <a:txBody>
                    <a:bodyPr/>
                    <a:lstStyle/>
                    <a:p>
                      <a:r>
                        <a:rPr lang="en-US" sz="1800" b="1" dirty="0">
                          <a:solidFill>
                            <a:srgbClr val="FFC000"/>
                          </a:solidFill>
                        </a:rPr>
                        <a:t>Battle of Vicksburg, </a:t>
                      </a:r>
                      <a:r>
                        <a:rPr lang="en-US" sz="1800" b="1" dirty="0" smtClean="0">
                          <a:solidFill>
                            <a:srgbClr val="FFC000"/>
                          </a:solidFill>
                        </a:rPr>
                        <a:t>MS</a:t>
                      </a:r>
                      <a:r>
                        <a:rPr lang="en-US" sz="1800" b="1" baseline="0" dirty="0" smtClean="0">
                          <a:solidFill>
                            <a:srgbClr val="FFC000"/>
                          </a:solidFill>
                        </a:rPr>
                        <a:t> -  </a:t>
                      </a:r>
                      <a:r>
                        <a:rPr lang="en-US" sz="1800" b="1" dirty="0" smtClean="0">
                          <a:solidFill>
                            <a:srgbClr val="FFC000"/>
                          </a:solidFill>
                        </a:rPr>
                        <a:t>July </a:t>
                      </a:r>
                      <a:r>
                        <a:rPr lang="en-US" sz="1800" b="1" dirty="0">
                          <a:solidFill>
                            <a:srgbClr val="FFC000"/>
                          </a:solidFill>
                        </a:rPr>
                        <a:t>4, 1863</a:t>
                      </a:r>
                    </a:p>
                  </a:txBody>
                  <a:tcPr marL="36613" marR="36613" marT="18306" marB="18306" anchor="ctr">
                    <a:lnL>
                      <a:noFill/>
                    </a:lnL>
                    <a:lnR>
                      <a:noFill/>
                    </a:lnR>
                    <a:lnT>
                      <a:noFill/>
                    </a:lnT>
                    <a:lnB>
                      <a:noFill/>
                    </a:lnB>
                  </a:tcPr>
                </a:tc>
                <a:tc>
                  <a:txBody>
                    <a:bodyPr/>
                    <a:lstStyle/>
                    <a:p>
                      <a:pPr algn="ctr"/>
                      <a:r>
                        <a:rPr lang="en-US" sz="1800" b="1" dirty="0">
                          <a:solidFill>
                            <a:srgbClr val="FFC000"/>
                          </a:solidFill>
                        </a:rPr>
                        <a:t>X</a:t>
                      </a:r>
                    </a:p>
                  </a:txBody>
                  <a:tcPr marL="36613" marR="36613" marT="18306" marB="18306" anchor="ctr">
                    <a:lnL>
                      <a:noFill/>
                    </a:lnL>
                    <a:lnR>
                      <a:noFill/>
                    </a:lnR>
                    <a:lnT>
                      <a:noFill/>
                    </a:lnT>
                    <a:lnB>
                      <a:noFill/>
                    </a:lnB>
                    <a:solidFill>
                      <a:srgbClr val="000080"/>
                    </a:solidFill>
                  </a:tcPr>
                </a:tc>
                <a:tc>
                  <a:txBody>
                    <a:bodyPr/>
                    <a:lstStyle/>
                    <a:p>
                      <a:pPr algn="ctr"/>
                      <a:r>
                        <a:rPr lang="en-US" sz="1800" b="1" dirty="0">
                          <a:solidFill>
                            <a:srgbClr val="FFC000"/>
                          </a:solidFill>
                        </a:rPr>
                        <a:t> </a:t>
                      </a:r>
                    </a:p>
                  </a:txBody>
                  <a:tcPr marL="36613" marR="36613" marT="18306" marB="18306" anchor="ctr">
                    <a:lnL>
                      <a:noFill/>
                    </a:lnL>
                    <a:lnR>
                      <a:noFill/>
                    </a:lnR>
                    <a:lnT>
                      <a:noFill/>
                    </a:lnT>
                    <a:lnB>
                      <a:noFill/>
                    </a:lnB>
                  </a:tcPr>
                </a:tc>
              </a:tr>
              <a:tr h="519442">
                <a:tc>
                  <a:txBody>
                    <a:bodyPr/>
                    <a:lstStyle/>
                    <a:p>
                      <a:r>
                        <a:rPr lang="en-US" sz="1800" b="1" dirty="0">
                          <a:solidFill>
                            <a:srgbClr val="FFC000"/>
                          </a:solidFill>
                        </a:rPr>
                        <a:t>Battle of </a:t>
                      </a:r>
                      <a:r>
                        <a:rPr lang="en-US" sz="1800" b="1" dirty="0" smtClean="0">
                          <a:solidFill>
                            <a:srgbClr val="FFC000"/>
                          </a:solidFill>
                        </a:rPr>
                        <a:t>Chattanooga</a:t>
                      </a:r>
                      <a:r>
                        <a:rPr lang="en-US" sz="1800" b="1" dirty="0">
                          <a:solidFill>
                            <a:srgbClr val="FFC000"/>
                          </a:solidFill>
                        </a:rPr>
                        <a:t>, </a:t>
                      </a:r>
                      <a:r>
                        <a:rPr lang="en-US" sz="1800" b="1" dirty="0" smtClean="0">
                          <a:solidFill>
                            <a:srgbClr val="FFC000"/>
                          </a:solidFill>
                        </a:rPr>
                        <a:t>TN - October </a:t>
                      </a:r>
                      <a:r>
                        <a:rPr lang="en-US" sz="1800" b="1" dirty="0">
                          <a:solidFill>
                            <a:srgbClr val="FFC000"/>
                          </a:solidFill>
                        </a:rPr>
                        <a:t>17, 1863</a:t>
                      </a:r>
                    </a:p>
                  </a:txBody>
                  <a:tcPr marL="36613" marR="36613" marT="18306" marB="18306" anchor="ctr">
                    <a:lnL>
                      <a:noFill/>
                    </a:lnL>
                    <a:lnR>
                      <a:noFill/>
                    </a:lnR>
                    <a:lnT>
                      <a:noFill/>
                    </a:lnT>
                    <a:lnB>
                      <a:noFill/>
                    </a:lnB>
                  </a:tcPr>
                </a:tc>
                <a:tc>
                  <a:txBody>
                    <a:bodyPr/>
                    <a:lstStyle/>
                    <a:p>
                      <a:pPr algn="ctr"/>
                      <a:r>
                        <a:rPr lang="en-US" sz="1800" b="1">
                          <a:solidFill>
                            <a:srgbClr val="FFC000"/>
                          </a:solidFill>
                        </a:rPr>
                        <a:t>X</a:t>
                      </a:r>
                    </a:p>
                  </a:txBody>
                  <a:tcPr marL="36613" marR="36613" marT="18306" marB="18306" anchor="ctr">
                    <a:lnL>
                      <a:noFill/>
                    </a:lnL>
                    <a:lnR>
                      <a:noFill/>
                    </a:lnR>
                    <a:lnT>
                      <a:noFill/>
                    </a:lnT>
                    <a:lnB>
                      <a:noFill/>
                    </a:lnB>
                    <a:solidFill>
                      <a:srgbClr val="000080"/>
                    </a:solidFill>
                  </a:tcPr>
                </a:tc>
                <a:tc>
                  <a:txBody>
                    <a:bodyPr/>
                    <a:lstStyle/>
                    <a:p>
                      <a:pPr algn="ctr"/>
                      <a:r>
                        <a:rPr lang="en-US" sz="1800" b="1" dirty="0">
                          <a:solidFill>
                            <a:srgbClr val="FFC000"/>
                          </a:solidFill>
                        </a:rPr>
                        <a:t> </a:t>
                      </a:r>
                    </a:p>
                  </a:txBody>
                  <a:tcPr marL="36613" marR="36613" marT="18306" marB="18306" anchor="ctr">
                    <a:lnL>
                      <a:noFill/>
                    </a:lnL>
                    <a:lnR>
                      <a:noFill/>
                    </a:lnR>
                    <a:lnT>
                      <a:noFill/>
                    </a:lnT>
                    <a:lnB>
                      <a:noFill/>
                    </a:lnB>
                  </a:tcPr>
                </a:tc>
              </a:tr>
              <a:tr h="519442">
                <a:tc>
                  <a:txBody>
                    <a:bodyPr/>
                    <a:lstStyle/>
                    <a:p>
                      <a:r>
                        <a:rPr lang="en-US" sz="1800" b="1" dirty="0">
                          <a:solidFill>
                            <a:srgbClr val="FFC000"/>
                          </a:solidFill>
                        </a:rPr>
                        <a:t>Battle of Cold Harbor, </a:t>
                      </a:r>
                      <a:r>
                        <a:rPr lang="en-US" sz="1800" b="1" dirty="0" smtClean="0">
                          <a:solidFill>
                            <a:srgbClr val="FFC000"/>
                          </a:solidFill>
                        </a:rPr>
                        <a:t>VA- June </a:t>
                      </a:r>
                      <a:r>
                        <a:rPr lang="en-US" sz="1800" b="1" dirty="0">
                          <a:solidFill>
                            <a:srgbClr val="FFC000"/>
                          </a:solidFill>
                        </a:rPr>
                        <a:t>1864</a:t>
                      </a:r>
                    </a:p>
                  </a:txBody>
                  <a:tcPr marL="36613" marR="36613" marT="18306" marB="18306" anchor="ctr">
                    <a:lnL>
                      <a:noFill/>
                    </a:lnL>
                    <a:lnR>
                      <a:noFill/>
                    </a:lnR>
                    <a:lnT>
                      <a:noFill/>
                    </a:lnT>
                    <a:lnB>
                      <a:noFill/>
                    </a:lnB>
                  </a:tcPr>
                </a:tc>
                <a:tc>
                  <a:txBody>
                    <a:bodyPr/>
                    <a:lstStyle/>
                    <a:p>
                      <a:pPr algn="ctr"/>
                      <a:r>
                        <a:rPr lang="en-US" sz="1800" b="1">
                          <a:solidFill>
                            <a:srgbClr val="FFC000"/>
                          </a:solidFill>
                        </a:rPr>
                        <a:t> </a:t>
                      </a:r>
                    </a:p>
                  </a:txBody>
                  <a:tcPr marL="36613" marR="36613" marT="18306" marB="18306" anchor="ctr">
                    <a:lnL>
                      <a:noFill/>
                    </a:lnL>
                    <a:lnR>
                      <a:noFill/>
                    </a:lnR>
                    <a:lnT>
                      <a:noFill/>
                    </a:lnT>
                    <a:lnB>
                      <a:noFill/>
                    </a:lnB>
                  </a:tcPr>
                </a:tc>
                <a:tc>
                  <a:txBody>
                    <a:bodyPr/>
                    <a:lstStyle/>
                    <a:p>
                      <a:pPr algn="ctr"/>
                      <a:r>
                        <a:rPr lang="en-US" sz="1800" b="1" dirty="0">
                          <a:solidFill>
                            <a:srgbClr val="FFC000"/>
                          </a:solidFill>
                        </a:rPr>
                        <a:t> X</a:t>
                      </a:r>
                    </a:p>
                  </a:txBody>
                  <a:tcPr marL="36613" marR="36613" marT="18306" marB="18306" anchor="ctr">
                    <a:lnL>
                      <a:noFill/>
                    </a:lnL>
                    <a:lnR>
                      <a:noFill/>
                    </a:lnR>
                    <a:lnT>
                      <a:noFill/>
                    </a:lnT>
                    <a:lnB>
                      <a:noFill/>
                    </a:lnB>
                    <a:solidFill>
                      <a:srgbClr val="808080"/>
                    </a:solidFill>
                  </a:tcPr>
                </a:tc>
              </a:tr>
              <a:tr h="519442">
                <a:tc>
                  <a:txBody>
                    <a:bodyPr/>
                    <a:lstStyle/>
                    <a:p>
                      <a:r>
                        <a:rPr lang="en-US" sz="1800" b="1" dirty="0">
                          <a:solidFill>
                            <a:srgbClr val="FFC000"/>
                          </a:solidFill>
                        </a:rPr>
                        <a:t>Battle of </a:t>
                      </a:r>
                      <a:r>
                        <a:rPr lang="en-US" sz="1800" b="1" dirty="0" smtClean="0">
                          <a:solidFill>
                            <a:srgbClr val="FFC000"/>
                          </a:solidFill>
                        </a:rPr>
                        <a:t>Petersburg</a:t>
                      </a:r>
                      <a:r>
                        <a:rPr lang="en-US" sz="1800" b="1" dirty="0">
                          <a:solidFill>
                            <a:srgbClr val="FFC000"/>
                          </a:solidFill>
                        </a:rPr>
                        <a:t>, </a:t>
                      </a:r>
                      <a:r>
                        <a:rPr lang="en-US" sz="1800" b="1" dirty="0" smtClean="0">
                          <a:solidFill>
                            <a:srgbClr val="FFC000"/>
                          </a:solidFill>
                        </a:rPr>
                        <a:t>VA  -</a:t>
                      </a:r>
                      <a:r>
                        <a:rPr lang="en-US" sz="1800" b="1" baseline="0" dirty="0" smtClean="0">
                          <a:solidFill>
                            <a:srgbClr val="FFC000"/>
                          </a:solidFill>
                        </a:rPr>
                        <a:t> </a:t>
                      </a:r>
                      <a:r>
                        <a:rPr lang="en-US" sz="1800" b="1" dirty="0" smtClean="0">
                          <a:solidFill>
                            <a:srgbClr val="FFC000"/>
                          </a:solidFill>
                        </a:rPr>
                        <a:t>June </a:t>
                      </a:r>
                      <a:r>
                        <a:rPr lang="en-US" sz="1800" b="1" dirty="0">
                          <a:solidFill>
                            <a:srgbClr val="FFC000"/>
                          </a:solidFill>
                        </a:rPr>
                        <a:t>15-April 3, 1865</a:t>
                      </a:r>
                    </a:p>
                  </a:txBody>
                  <a:tcPr marL="36613" marR="36613" marT="18306" marB="18306" anchor="ctr">
                    <a:lnL>
                      <a:noFill/>
                    </a:lnL>
                    <a:lnR>
                      <a:noFill/>
                    </a:lnR>
                    <a:lnT>
                      <a:noFill/>
                    </a:lnT>
                    <a:lnB>
                      <a:noFill/>
                    </a:lnB>
                  </a:tcPr>
                </a:tc>
                <a:tc>
                  <a:txBody>
                    <a:bodyPr/>
                    <a:lstStyle/>
                    <a:p>
                      <a:pPr algn="ctr"/>
                      <a:r>
                        <a:rPr lang="en-US" sz="1800" b="1">
                          <a:solidFill>
                            <a:srgbClr val="FFC000"/>
                          </a:solidFill>
                        </a:rPr>
                        <a:t>X</a:t>
                      </a:r>
                    </a:p>
                  </a:txBody>
                  <a:tcPr marL="36613" marR="36613" marT="18306" marB="18306" anchor="ctr">
                    <a:lnL>
                      <a:noFill/>
                    </a:lnL>
                    <a:lnR>
                      <a:noFill/>
                    </a:lnR>
                    <a:lnT>
                      <a:noFill/>
                    </a:lnT>
                    <a:lnB>
                      <a:noFill/>
                    </a:lnB>
                    <a:solidFill>
                      <a:srgbClr val="000080"/>
                    </a:solidFill>
                  </a:tcPr>
                </a:tc>
                <a:tc>
                  <a:txBody>
                    <a:bodyPr/>
                    <a:lstStyle/>
                    <a:p>
                      <a:pPr algn="ctr"/>
                      <a:r>
                        <a:rPr lang="en-US" sz="1800" b="1" dirty="0">
                          <a:solidFill>
                            <a:srgbClr val="FFC000"/>
                          </a:solidFill>
                        </a:rPr>
                        <a:t> </a:t>
                      </a:r>
                    </a:p>
                  </a:txBody>
                  <a:tcPr marL="36613" marR="36613" marT="18306" marB="18306" anchor="ctr">
                    <a:lnL>
                      <a:noFill/>
                    </a:lnL>
                    <a:lnR>
                      <a:noFill/>
                    </a:lnR>
                    <a:lnT>
                      <a:noFill/>
                    </a:lnT>
                    <a:lnB>
                      <a:noFill/>
                    </a:lnB>
                  </a:tcPr>
                </a:tc>
              </a:tr>
            </a:tbl>
          </a:graphicData>
        </a:graphic>
      </p:graphicFrame>
      <p:sp>
        <p:nvSpPr>
          <p:cNvPr id="5" name="Oval 4"/>
          <p:cNvSpPr/>
          <p:nvPr/>
        </p:nvSpPr>
        <p:spPr>
          <a:xfrm>
            <a:off x="152400" y="1981200"/>
            <a:ext cx="48006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Horizontal Scroll 5"/>
          <p:cNvSpPr/>
          <p:nvPr/>
        </p:nvSpPr>
        <p:spPr>
          <a:xfrm>
            <a:off x="228600" y="2514600"/>
            <a:ext cx="4800600" cy="1524000"/>
          </a:xfrm>
          <a:prstGeom prst="horizontalScroll">
            <a:avLst/>
          </a:prstGeom>
          <a:blipFill>
            <a:blip r:embed="rId3"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dirty="0">
                <a:solidFill>
                  <a:srgbClr val="C00000"/>
                </a:solidFill>
              </a:rPr>
              <a:t>Lincoln wanted a clear decisive Union Victory before Issuing the Emancipation Proclamation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9" presetClass="exit" presetSubtype="0" fill="hold" grpId="1" nodeType="clickEffect">
                                  <p:stCondLst>
                                    <p:cond delay="0"/>
                                  </p:stCondLst>
                                  <p:childTnLst>
                                    <p:animEffect transition="out" filter="dissolv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9" presetClass="exit" presetSubtype="0" fill="hold" grpId="1" nodeType="clickEffect">
                                  <p:stCondLst>
                                    <p:cond delay="0"/>
                                  </p:stCondLst>
                                  <p:childTnLst>
                                    <p:animEffect transition="out" filter="dissolve">
                                      <p:cBhvr>
                                        <p:cTn id="25" dur="500"/>
                                        <p:tgtEl>
                                          <p:spTgt spid="6"/>
                                        </p:tgtEl>
                                      </p:cBhvr>
                                    </p:animEffect>
                                    <p:set>
                                      <p:cBhvr>
                                        <p:cTn id="26"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ntietam.wmv">
            <a:hlinkClick r:id="" action="ppaction://media"/>
          </p:cNvPr>
          <p:cNvPicPr>
            <a:picLocks noRot="1" noChangeAspect="1"/>
          </p:cNvPicPr>
          <p:nvPr>
            <a:videoFile r:link="rId1"/>
          </p:nvPr>
        </p:nvPicPr>
        <p:blipFill>
          <a:blip r:embed="rId4" cstate="print"/>
          <a:stretch>
            <a:fillRect/>
          </a:stretch>
        </p:blipFill>
        <p:spPr>
          <a:xfrm>
            <a:off x="457200" y="228600"/>
            <a:ext cx="8090333" cy="4572000"/>
          </a:xfrm>
          <a:prstGeom prst="rect">
            <a:avLst/>
          </a:prstGeom>
        </p:spPr>
      </p:pic>
      <p:sp>
        <p:nvSpPr>
          <p:cNvPr id="7" name="TextBox 6"/>
          <p:cNvSpPr txBox="1"/>
          <p:nvPr/>
        </p:nvSpPr>
        <p:spPr>
          <a:xfrm>
            <a:off x="152400" y="4648200"/>
            <a:ext cx="8763000" cy="1754326"/>
          </a:xfrm>
          <a:prstGeom prst="rect">
            <a:avLst/>
          </a:prstGeom>
          <a:noFill/>
        </p:spPr>
        <p:txBody>
          <a:bodyPr wrap="square" rtlCol="0">
            <a:spAutoFit/>
          </a:bodyPr>
          <a:lstStyle/>
          <a:p>
            <a:r>
              <a:rPr lang="en-US" dirty="0" smtClean="0">
                <a:solidFill>
                  <a:schemeClr val="bg1"/>
                </a:solidFill>
              </a:rPr>
              <a:t>What are Shaw’s social views on slavery? (Remember he comes from Boston)</a:t>
            </a:r>
          </a:p>
          <a:p>
            <a:endParaRPr lang="en-US" dirty="0" smtClean="0">
              <a:solidFill>
                <a:schemeClr val="bg1"/>
              </a:solidFill>
            </a:endParaRPr>
          </a:p>
          <a:p>
            <a:r>
              <a:rPr lang="en-US" dirty="0" smtClean="0">
                <a:solidFill>
                  <a:schemeClr val="bg1"/>
                </a:solidFill>
              </a:rPr>
              <a:t>Why would he mention Emerson? What is the term we use for people who wrote and read Emerson?</a:t>
            </a:r>
          </a:p>
          <a:p>
            <a:endParaRPr lang="en-US" dirty="0" smtClean="0">
              <a:solidFill>
                <a:schemeClr val="bg1"/>
              </a:solidFill>
            </a:endParaRPr>
          </a:p>
          <a:p>
            <a:endParaRPr lang="en-US"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93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srcRect/>
          <a:stretch>
            <a:fillRect/>
          </a:stretch>
        </p:blipFill>
        <p:spPr bwMode="auto">
          <a:xfrm>
            <a:off x="457200" y="0"/>
            <a:ext cx="8077200" cy="6524625"/>
          </a:xfrm>
          <a:prstGeom prst="rect">
            <a:avLst/>
          </a:prstGeom>
          <a:noFill/>
          <a:ln w="9525">
            <a:noFill/>
            <a:miter lim="800000"/>
            <a:headEnd/>
            <a:tailEnd/>
          </a:ln>
        </p:spPr>
      </p:pic>
      <p:sp>
        <p:nvSpPr>
          <p:cNvPr id="13315" name="TextBox 2"/>
          <p:cNvSpPr txBox="1">
            <a:spLocks noChangeArrowheads="1"/>
          </p:cNvSpPr>
          <p:nvPr/>
        </p:nvSpPr>
        <p:spPr bwMode="auto">
          <a:xfrm>
            <a:off x="381000" y="6334125"/>
            <a:ext cx="8153400" cy="523875"/>
          </a:xfrm>
          <a:prstGeom prst="rect">
            <a:avLst/>
          </a:prstGeom>
          <a:solidFill>
            <a:schemeClr val="tx1"/>
          </a:solidFill>
          <a:ln w="9525">
            <a:noFill/>
            <a:miter lim="800000"/>
            <a:headEnd/>
            <a:tailEnd/>
          </a:ln>
        </p:spPr>
        <p:txBody>
          <a:bodyPr>
            <a:spAutoFit/>
          </a:bodyPr>
          <a:lstStyle/>
          <a:p>
            <a:pPr algn="ctr"/>
            <a:r>
              <a:rPr lang="en-US" sz="2800" b="1">
                <a:solidFill>
                  <a:schemeClr val="bg1"/>
                </a:solidFill>
                <a:latin typeface="Lucida Handwriting" pitchFamily="66" charset="0"/>
              </a:rPr>
              <a:t>Lincoln  at  Antietam 1862</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0" y="0"/>
            <a:ext cx="9144000" cy="1016000"/>
          </a:xfrm>
          <a:prstGeom prst="rect">
            <a:avLst/>
          </a:prstGeom>
          <a:solidFill>
            <a:schemeClr val="bg1"/>
          </a:solidFill>
          <a:ln w="9525">
            <a:noFill/>
            <a:miter lim="800000"/>
            <a:headEnd/>
            <a:tailEnd/>
          </a:ln>
        </p:spPr>
        <p:txBody>
          <a:bodyPr>
            <a:spAutoFit/>
          </a:bodyPr>
          <a:lstStyle/>
          <a:p>
            <a:pPr algn="ctr"/>
            <a:r>
              <a:rPr lang="en-US" sz="6000">
                <a:latin typeface="CameoAppearance" pitchFamily="2" charset="0"/>
              </a:rPr>
              <a:t>Emancipation Proclamation</a:t>
            </a:r>
          </a:p>
        </p:txBody>
      </p:sp>
      <p:sp>
        <p:nvSpPr>
          <p:cNvPr id="3" name="Horizontal Scroll 2"/>
          <p:cNvSpPr/>
          <p:nvPr/>
        </p:nvSpPr>
        <p:spPr>
          <a:xfrm>
            <a:off x="685800" y="1143000"/>
            <a:ext cx="8077200" cy="5486400"/>
          </a:xfrm>
          <a:prstGeom prst="horizontalScroll">
            <a:avLst/>
          </a:prstGeom>
          <a:blipFill>
            <a:blip r:embed="rId3" cstate="print"/>
            <a:tile tx="0" ty="0" sx="100000" sy="100000" flip="none" algn="tl"/>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5400" b="1" dirty="0">
                <a:solidFill>
                  <a:schemeClr val="tx1"/>
                </a:solidFill>
              </a:rPr>
              <a:t>Freed All Slaves in the States in Rebellion</a:t>
            </a:r>
          </a:p>
          <a:p>
            <a:pPr algn="ctr" fontAlgn="auto">
              <a:spcBef>
                <a:spcPts val="0"/>
              </a:spcBef>
              <a:spcAft>
                <a:spcPts val="0"/>
              </a:spcAft>
              <a:defRPr/>
            </a:pPr>
            <a:r>
              <a:rPr lang="en-US" sz="4400" b="1" dirty="0">
                <a:solidFill>
                  <a:schemeClr val="tx1"/>
                </a:solidFill>
              </a:rPr>
              <a:t>(All the Confederate States)</a:t>
            </a:r>
          </a:p>
          <a:p>
            <a:pPr algn="ctr" fontAlgn="auto">
              <a:spcBef>
                <a:spcPts val="0"/>
              </a:spcBef>
              <a:spcAft>
                <a:spcPts val="0"/>
              </a:spcAft>
              <a:defRPr/>
            </a:pPr>
            <a:r>
              <a:rPr lang="en-US" sz="5400" b="1" u="sng" dirty="0">
                <a:solidFill>
                  <a:schemeClr val="tx1"/>
                </a:solidFill>
                <a:effectLst>
                  <a:outerShdw blurRad="38100" dist="38100" dir="2700000" algn="tl">
                    <a:srgbClr val="000000">
                      <a:alpha val="43137"/>
                    </a:srgbClr>
                  </a:outerShdw>
                </a:effectLst>
              </a:rPr>
              <a:t>Not any Union States</a:t>
            </a:r>
          </a:p>
        </p:txBody>
      </p:sp>
      <p:sp>
        <p:nvSpPr>
          <p:cNvPr id="5" name="Rectangle 4"/>
          <p:cNvSpPr/>
          <p:nvPr/>
        </p:nvSpPr>
        <p:spPr>
          <a:xfrm>
            <a:off x="1676400" y="1905000"/>
            <a:ext cx="6705600" cy="3886200"/>
          </a:xfrm>
          <a:prstGeom prst="rect">
            <a:avLst/>
          </a:prstGeom>
          <a:blipFill>
            <a:blip r:embed="rId3"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solidFill>
                  <a:schemeClr val="tx1"/>
                </a:solidFill>
              </a:rPr>
              <a:t>The first one, issued September 22, 1862, declared the freedom of all slaves in any state of the Confederate States of America that did not return to Union control by January 1, 1863. </a:t>
            </a:r>
            <a:br>
              <a:rPr lang="en-US" sz="3200" dirty="0">
                <a:solidFill>
                  <a:schemeClr val="tx1"/>
                </a:solidFill>
              </a:rPr>
            </a:br>
            <a:r>
              <a:rPr lang="en-US" sz="3200" dirty="0">
                <a:solidFill>
                  <a:schemeClr val="tx1"/>
                </a:solidFill>
              </a:rPr>
              <a:t>The second order, issued </a:t>
            </a:r>
            <a:br>
              <a:rPr lang="en-US" sz="3200" dirty="0">
                <a:solidFill>
                  <a:schemeClr val="tx1"/>
                </a:solidFill>
              </a:rPr>
            </a:br>
            <a:r>
              <a:rPr lang="en-US" sz="3200" dirty="0">
                <a:solidFill>
                  <a:schemeClr val="tx1"/>
                </a:solidFill>
              </a:rPr>
              <a:t>January 1, 1863, named the specific states where it applied.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cstate="print"/>
          <a:srcRect/>
          <a:stretch>
            <a:fillRect/>
          </a:stretch>
        </p:blipFill>
        <p:spPr bwMode="auto">
          <a:xfrm>
            <a:off x="457200" y="165784"/>
            <a:ext cx="8382000" cy="6692216"/>
          </a:xfrm>
          <a:prstGeom prst="rect">
            <a:avLst/>
          </a:prstGeom>
          <a:ln>
            <a:noFill/>
          </a:ln>
          <a:effectLst>
            <a:softEdge rad="112500"/>
          </a:effectLst>
        </p:spPr>
      </p:pic>
      <p:sp>
        <p:nvSpPr>
          <p:cNvPr id="3" name="Rectangle 2"/>
          <p:cNvSpPr/>
          <p:nvPr/>
        </p:nvSpPr>
        <p:spPr>
          <a:xfrm>
            <a:off x="0" y="3749675"/>
            <a:ext cx="9144000" cy="310832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fontAlgn="auto">
              <a:spcBef>
                <a:spcPts val="0"/>
              </a:spcBef>
              <a:spcAft>
                <a:spcPts val="0"/>
              </a:spcAft>
              <a:defRPr/>
            </a:pPr>
            <a:r>
              <a:rPr lang="en-US" sz="2800" dirty="0"/>
              <a:t>And by virtue of the power, and for the purpose aforesaid,</a:t>
            </a:r>
            <a:br>
              <a:rPr lang="en-US" sz="2800" dirty="0"/>
            </a:br>
            <a:r>
              <a:rPr lang="en-US" sz="2800" dirty="0"/>
              <a:t>I do order and declare that all persons held as </a:t>
            </a:r>
            <a:r>
              <a:rPr lang="en-US" sz="2800" b="1" dirty="0"/>
              <a:t>slaves</a:t>
            </a:r>
            <a:r>
              <a:rPr lang="en-US" sz="2800" dirty="0"/>
              <a:t> within said designated States, and parts of States, are, and henceforward </a:t>
            </a:r>
            <a:r>
              <a:rPr lang="en-US" sz="2800" b="1" dirty="0"/>
              <a:t>shall be free</a:t>
            </a:r>
            <a:r>
              <a:rPr lang="en-US" sz="2800" dirty="0"/>
              <a:t>; and that the Executive government of the United States, including the </a:t>
            </a:r>
            <a:r>
              <a:rPr lang="en-US" sz="2800" b="1" dirty="0"/>
              <a:t>military and naval authorities </a:t>
            </a:r>
            <a:r>
              <a:rPr lang="en-US" sz="2800" dirty="0"/>
              <a:t>thereof, will recognize and </a:t>
            </a:r>
            <a:r>
              <a:rPr lang="en-US" sz="2800" b="1" dirty="0"/>
              <a:t>maintain the freedom</a:t>
            </a:r>
            <a:r>
              <a:rPr lang="en-US" sz="2800" dirty="0"/>
              <a:t> of said persons. </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FFFF00"/>
                </a:solidFill>
              </a:rPr>
              <a:t>Activity:</a:t>
            </a:r>
            <a:endParaRPr lang="en-US" dirty="0">
              <a:solidFill>
                <a:srgbClr val="FFFF00"/>
              </a:solidFill>
            </a:endParaRPr>
          </a:p>
        </p:txBody>
      </p:sp>
      <p:pic>
        <p:nvPicPr>
          <p:cNvPr id="5" name="Content Placeholder 4" descr="Lincoln - McClellan at Antietam.png"/>
          <p:cNvPicPr>
            <a:picLocks noGrp="1" noChangeAspect="1"/>
          </p:cNvPicPr>
          <p:nvPr>
            <p:ph sz="half" idx="1"/>
          </p:nvPr>
        </p:nvPicPr>
        <p:blipFill>
          <a:blip r:embed="rId2" cstate="print"/>
          <a:stretch>
            <a:fillRect/>
          </a:stretch>
        </p:blipFill>
        <p:spPr>
          <a:xfrm>
            <a:off x="381000" y="1676400"/>
            <a:ext cx="4038600" cy="3454706"/>
          </a:xfrm>
        </p:spPr>
      </p:pic>
      <p:sp>
        <p:nvSpPr>
          <p:cNvPr id="4" name="Content Placeholder 3"/>
          <p:cNvSpPr>
            <a:spLocks noGrp="1"/>
          </p:cNvSpPr>
          <p:nvPr>
            <p:ph sz="half" idx="2"/>
          </p:nvPr>
        </p:nvSpPr>
        <p:spPr/>
        <p:txBody>
          <a:bodyPr/>
          <a:lstStyle/>
          <a:p>
            <a:pPr marL="514350" indent="-514350">
              <a:buAutoNum type="arabicPeriod"/>
            </a:pPr>
            <a:r>
              <a:rPr lang="en-US" dirty="0" smtClean="0">
                <a:solidFill>
                  <a:schemeClr val="bg1"/>
                </a:solidFill>
              </a:rPr>
              <a:t>Read the background and decisions Lincoln had to make.</a:t>
            </a:r>
          </a:p>
          <a:p>
            <a:pPr marL="514350" indent="-514350">
              <a:buAutoNum type="arabicPeriod"/>
            </a:pPr>
            <a:r>
              <a:rPr lang="en-US" dirty="0" smtClean="0">
                <a:solidFill>
                  <a:schemeClr val="bg1"/>
                </a:solidFill>
              </a:rPr>
              <a:t>Answer the questions on your worksheet</a:t>
            </a:r>
          </a:p>
          <a:p>
            <a:pPr marL="514350" indent="-514350">
              <a:buAutoNum type="arabicPeriod"/>
            </a:pPr>
            <a:r>
              <a:rPr lang="en-US" dirty="0" smtClean="0">
                <a:solidFill>
                  <a:schemeClr val="bg1"/>
                </a:solidFill>
              </a:rPr>
              <a:t>It will be collected and graded.</a:t>
            </a:r>
            <a:endParaRPr lang="en-US"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1212</TotalTime>
  <Words>592</Words>
  <Application>Microsoft Office PowerPoint</Application>
  <PresentationFormat>On-screen Show (4:3)</PresentationFormat>
  <Paragraphs>135</Paragraphs>
  <Slides>12</Slides>
  <Notes>9</Notes>
  <HiddenSlides>1</HiddenSlides>
  <MMClips>4</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The Blue &amp; the Grey</vt:lpstr>
      <vt:lpstr>Slide 2</vt:lpstr>
      <vt:lpstr>Slide 3</vt:lpstr>
      <vt:lpstr>Slide 4</vt:lpstr>
      <vt:lpstr>Slide 5</vt:lpstr>
      <vt:lpstr>Slide 6</vt:lpstr>
      <vt:lpstr>Slide 7</vt:lpstr>
      <vt:lpstr>Slide 8</vt:lpstr>
      <vt:lpstr>Slide 9</vt:lpstr>
      <vt:lpstr>Slide 10</vt:lpstr>
      <vt:lpstr>Slide 11</vt:lpstr>
      <vt:lpstr>Activity: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Blue &amp; the Grey</dc:title>
  <dc:creator>Alexander Ott</dc:creator>
  <cp:lastModifiedBy>Alex</cp:lastModifiedBy>
  <cp:revision>72</cp:revision>
  <dcterms:created xsi:type="dcterms:W3CDTF">2008-05-02T21:18:13Z</dcterms:created>
  <dcterms:modified xsi:type="dcterms:W3CDTF">2011-12-31T02:40:32Z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layBack">
    <vt:bool>true</vt:bool>
  </property>
</Properties>
</file>