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8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6F72EB-750B-420C-BEDC-2C9873B7A1D5}" type="datetimeFigureOut">
              <a:rPr lang="en-US" smtClean="0"/>
              <a:t>4/23/2018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9FCE57-4373-4ED8-9CA1-78B6484701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836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511D18-4E26-4824-A120-710A9D111979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4770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7926ED5-C6B9-4909-82B0-0AAB62D27A5F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59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15DEDAF-3A25-4623-86CF-6874E8F19E25}" type="slidenum">
              <a:rPr lang="en-US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1817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803C04-9C68-441B-8484-01F9C7248494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1677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736EEB2-D501-40CA-93EA-1ABC7237EAD8}" type="slidenum">
              <a:rPr 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8548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7E468B-83FF-46FB-9B22-F9537EDD4F17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7324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92E871-1623-4E2C-8EFA-66E493FD04CE}" type="slidenum">
              <a:rPr lang="en-US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249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87616-6F91-454D-BADC-3CE70F5F35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EC8DA7-186E-48DF-86F4-9BF9DDE83B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4B88DB-F7A3-421A-A714-731A72312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5B3AC-1F2A-4E19-BB00-F5D18B3B8A11}" type="datetimeFigureOut">
              <a:rPr lang="en-US" smtClean="0"/>
              <a:t>4/23/2018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1B1F5D-8E39-4C41-9C0E-EFE3F410E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08BCD4-295B-487D-85A5-E354CC0B4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0E304-EBF0-4C5A-BB76-0E234B148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125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36F25-29F3-423D-ABD0-355B3BF14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277790-DFC1-47DE-B715-25F843B5C1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F3FEE7-D715-4585-BD8B-7AFED52CA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5B3AC-1F2A-4E19-BB00-F5D18B3B8A11}" type="datetimeFigureOut">
              <a:rPr lang="en-US" smtClean="0"/>
              <a:t>4/23/2018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BD2AC4-0519-42C0-A3DE-2AB69D9A2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F9B7B9-5F73-427F-9990-0437540E0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0E304-EBF0-4C5A-BB76-0E234B148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027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1C8A9-F082-4448-B879-5E664C70E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4C9482-45E8-4178-8433-C888FA4B05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263564-058D-413F-954C-E87AE24F3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5B3AC-1F2A-4E19-BB00-F5D18B3B8A11}" type="datetimeFigureOut">
              <a:rPr lang="en-US" smtClean="0"/>
              <a:t>4/23/2018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9C979F-9A5B-4D06-A5F1-161F61552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D34168-5041-41AA-BE81-155905633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0E304-EBF0-4C5A-BB76-0E234B148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615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8057E-DD9B-46CF-AEAE-F0CC2D495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7906-D371-411B-930F-99EAD5EFE8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2674FB-1840-46A1-8E97-5AD14654D5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3B1BA7-AAC7-4779-85A3-45D4A4F8A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5B3AC-1F2A-4E19-BB00-F5D18B3B8A11}" type="datetimeFigureOut">
              <a:rPr lang="en-US" smtClean="0"/>
              <a:t>4/23/2018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54D791-4E98-41EB-BFBF-CA5D5E09D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480A00-090B-4660-9E74-298CEA757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0E304-EBF0-4C5A-BB76-0E234B148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006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DCBC4-6573-4CAD-8BE7-6A2245052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D248F4-375E-40B0-A426-32AB1FD768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C8912C-5AE3-40E5-9976-984B18BB08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E78BB8-299C-437C-91DC-2FC6562425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681FF3-E6F6-4E8C-941D-EEE1C95308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E3D62F-D58C-461F-8A7C-BDCB4699F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5B3AC-1F2A-4E19-BB00-F5D18B3B8A11}" type="datetimeFigureOut">
              <a:rPr lang="en-US" smtClean="0"/>
              <a:t>4/23/2018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60B571-B4E9-435C-8BBE-E245E5829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5B9B69C-D5D2-4D80-92DE-0C1A8AB9A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0E304-EBF0-4C5A-BB76-0E234B148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928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DB729-5E3F-4D71-AFD6-5827A93B7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882B86-6814-4A45-82F2-36F9C95CE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5B3AC-1F2A-4E19-BB00-F5D18B3B8A11}" type="datetimeFigureOut">
              <a:rPr lang="en-US" smtClean="0"/>
              <a:t>4/23/2018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9DB95E-0B9F-4EB9-B4CB-915CB8701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AA5D9B-0438-4F61-8DD8-CB1F37972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0E304-EBF0-4C5A-BB76-0E234B148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712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F5FB6C-F2A3-4B67-9D20-46948567B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5B3AC-1F2A-4E19-BB00-F5D18B3B8A11}" type="datetimeFigureOut">
              <a:rPr lang="en-US" smtClean="0"/>
              <a:t>4/23/2018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B6D3F0-F6B4-4A7A-901B-E4E3AF22B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5C204E-2D5F-4C59-975F-CBAFF36E6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0E304-EBF0-4C5A-BB76-0E234B148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653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680DC-F349-49D6-B761-7957E18A3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8819E8-35D4-47A5-BD78-1FF1C8959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837358-D715-4EEC-9847-F70A0CD24D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69B63F-C997-40D8-8EB1-79492769A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5B3AC-1F2A-4E19-BB00-F5D18B3B8A11}" type="datetimeFigureOut">
              <a:rPr lang="en-US" smtClean="0"/>
              <a:t>4/23/2018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A28AC3-D3F1-4DEF-B17B-A97971FDA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F820BD-4FC1-4636-89BC-86574A5D6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0E304-EBF0-4C5A-BB76-0E234B148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557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A9A45-ABF7-4036-A07D-8512EC006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4B4C7B8-07DB-4250-A888-38C8EB2C2D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0C340C-1D13-4EE2-8E68-A1CCEA5A50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C61513-7174-41FD-8CD2-000930792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5B3AC-1F2A-4E19-BB00-F5D18B3B8A11}" type="datetimeFigureOut">
              <a:rPr lang="en-US" smtClean="0"/>
              <a:t>4/23/2018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AFC510-9FBD-43BD-ADCF-2E92555BB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FC2017-07AA-4AC8-B636-2DC8887E8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0E304-EBF0-4C5A-BB76-0E234B148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462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80BD9-9513-422D-BAE1-17E6118DC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ADBA19-90A6-45C1-B96B-CC41307E06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DA6228-0569-4451-8160-839C391C2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5B3AC-1F2A-4E19-BB00-F5D18B3B8A11}" type="datetimeFigureOut">
              <a:rPr lang="en-US" smtClean="0"/>
              <a:t>4/23/2018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7FADD8-8CB2-4460-9983-A5589073D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1CD229-7093-4B2E-86F6-5622BA8BA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0E304-EBF0-4C5A-BB76-0E234B148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583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E616A4-A88D-48B5-9EA3-F6EECBD5A7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7BB595-F240-49DA-8F57-12D0AC1E5B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2595F7-BD16-48EC-8718-D93A84DB4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5B3AC-1F2A-4E19-BB00-F5D18B3B8A11}" type="datetimeFigureOut">
              <a:rPr lang="en-US" smtClean="0"/>
              <a:t>4/23/2018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B788CC-9CA9-4BB7-9026-0BBB11953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1CACD-B32E-4398-892D-5EA6671A2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0E304-EBF0-4C5A-BB76-0E234B148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661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4A8968-D775-4E78-95C7-491C6E587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782F1B-F062-4A56-9E3E-0BB08F7D5D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A2006B-4528-4311-9A5C-295331F7A1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75B3AC-1F2A-4E19-BB00-F5D18B3B8A11}" type="datetimeFigureOut">
              <a:rPr lang="en-US" smtClean="0"/>
              <a:t>4/23/2018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FD4AA1-EDCF-47FF-B6D3-37B7222712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521F2C-D223-4CA5-BF28-30F0D83EE7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30E304-EBF0-4C5A-BB76-0E234B1484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793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Documents%20and%20Settings\Alex\Desktop\Cold%20War%20-%20BETA%202010-11\Reagan_at_Brandenburg_Gate_-_tear_down_this_wall.wmv" TargetMode="Externa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E503A-C546-4E24-9ED5-98CC35F17B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422031" y="2643"/>
            <a:ext cx="12614031" cy="1081575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Albertus Extra Bold" panose="020E0802040304020204" pitchFamily="34" charset="0"/>
              </a:rPr>
              <a:t>Fall of the </a:t>
            </a:r>
            <a:r>
              <a:rPr lang="en-US" b="1" dirty="0">
                <a:solidFill>
                  <a:srgbClr val="FF0000"/>
                </a:solidFill>
                <a:latin typeface="Albertus Extra Bold" panose="020E0802040304020204" pitchFamily="34" charset="0"/>
              </a:rPr>
              <a:t>Soviet Union</a:t>
            </a:r>
          </a:p>
        </p:txBody>
      </p:sp>
      <p:sp>
        <p:nvSpPr>
          <p:cNvPr id="4" name="AutoShape 2" descr="Image result for fall of the soviet union">
            <a:extLst>
              <a:ext uri="{FF2B5EF4-FFF2-40B4-BE49-F238E27FC236}">
                <a16:creationId xmlns:a16="http://schemas.microsoft.com/office/drawing/2014/main" id="{9A7CD65B-9C7F-4911-ABCB-1C7613257B3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270738" cy="3270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802DC3-AAF9-48C6-A4A3-6C04D88731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6214"/>
            <a:ext cx="3922644" cy="220648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1156339-0AE8-4A9E-9A7E-A8A6F68C4586}"/>
              </a:ext>
            </a:extLst>
          </p:cNvPr>
          <p:cNvSpPr txBox="1"/>
          <p:nvPr/>
        </p:nvSpPr>
        <p:spPr>
          <a:xfrm>
            <a:off x="4508137" y="2020700"/>
            <a:ext cx="7651903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EQ:   What were the causes of the fall of the Soviet </a:t>
            </a:r>
            <a:b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Union?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Now: What type of government existed before </a:t>
            </a:r>
            <a:b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the Soviet Union and Who was its leader?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/>
              <a:t>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D90D9F9-E6B6-4CF0-85A1-0A1290FEB0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451" y="3916525"/>
            <a:ext cx="4674417" cy="2630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450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 descr="http://www.cmsu.edu/Images/NewsAndEvents/Mikhail-Gorbache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1801" y="533401"/>
            <a:ext cx="3675063" cy="4346575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17412" name="WordArt 4"/>
          <p:cNvSpPr>
            <a:spLocks noChangeArrowheads="1" noChangeShapeType="1" noTextEdit="1"/>
          </p:cNvSpPr>
          <p:nvPr/>
        </p:nvSpPr>
        <p:spPr bwMode="auto">
          <a:xfrm>
            <a:off x="1905000" y="457200"/>
            <a:ext cx="4648200" cy="8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3600" kern="10">
                <a:ln w="25400">
                  <a:solidFill>
                    <a:srgbClr val="CC3300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Mikhail Gorbachev</a:t>
            </a:r>
          </a:p>
        </p:txBody>
      </p:sp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1752600" y="1676400"/>
            <a:ext cx="4876800" cy="28931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>
            <a:outerShdw dist="35921" dir="2700000" algn="ctr" rotWithShape="0">
              <a:srgbClr val="990000"/>
            </a:outerShdw>
          </a:effec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en-US" sz="2800" b="1" dirty="0">
                <a:solidFill>
                  <a:schemeClr val="bg1"/>
                </a:solidFill>
                <a:latin typeface="Helvetica Narrow" pitchFamily="34" charset="0"/>
              </a:rPr>
              <a:t>Became leader of the USSR in 1985.</a:t>
            </a:r>
          </a:p>
          <a:p>
            <a:pPr algn="l">
              <a:spcBef>
                <a:spcPct val="50000"/>
              </a:spcBef>
              <a:defRPr/>
            </a:pPr>
            <a:r>
              <a:rPr lang="en-US" sz="2800" b="1" dirty="0">
                <a:solidFill>
                  <a:schemeClr val="bg1"/>
                </a:solidFill>
                <a:latin typeface="Helvetica Narrow" pitchFamily="34" charset="0"/>
              </a:rPr>
              <a:t>Eager to reform the government and its inefficiencies, but also wanted it to remain a communist nation.</a:t>
            </a:r>
          </a:p>
        </p:txBody>
      </p:sp>
      <p:sp>
        <p:nvSpPr>
          <p:cNvPr id="17416" name="Text Box 8"/>
          <p:cNvSpPr txBox="1">
            <a:spLocks noChangeArrowheads="1"/>
          </p:cNvSpPr>
          <p:nvPr/>
        </p:nvSpPr>
        <p:spPr bwMode="auto">
          <a:xfrm>
            <a:off x="1752600" y="5105400"/>
            <a:ext cx="8534400" cy="137318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>
            <a:outerShdw dist="35921" dir="2700000" algn="ctr" rotWithShape="0">
              <a:srgbClr val="990000"/>
            </a:outerShdw>
          </a:effec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en-US" sz="2800" b="1" dirty="0">
                <a:solidFill>
                  <a:schemeClr val="bg1"/>
                </a:solidFill>
                <a:latin typeface="Helvetica Narrow" pitchFamily="34" charset="0"/>
              </a:rPr>
              <a:t>Foreign Policies: Renounced the Brezhnev Doctrine, signed treaties with the US to control the arms race, and pulled Soviet troops out of Afghanistan.</a:t>
            </a:r>
          </a:p>
        </p:txBody>
      </p:sp>
    </p:spTree>
    <p:extLst>
      <p:ext uri="{BB962C8B-B14F-4D97-AF65-F5344CB8AC3E}">
        <p14:creationId xmlns:p14="http://schemas.microsoft.com/office/powerpoint/2010/main" val="1909186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www.dhm.de/lemo/objekte/pict/DieDeutscheEinheit_spielGlasnost/index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838200"/>
            <a:ext cx="3594100" cy="5094288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5943600" y="609601"/>
            <a:ext cx="4038600" cy="255454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>
            <a:outerShdw dist="35921" dir="2700000" algn="ctr" rotWithShape="0">
              <a:srgbClr val="990000"/>
            </a:outerShdw>
          </a:effec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en-US" sz="3200" dirty="0">
                <a:solidFill>
                  <a:srgbClr val="FFFF00"/>
                </a:solidFill>
                <a:latin typeface="Goudy Old Style" pitchFamily="18" charset="0"/>
              </a:rPr>
              <a:t>Glasnost</a:t>
            </a:r>
            <a:r>
              <a:rPr lang="en-US" sz="3200" dirty="0">
                <a:solidFill>
                  <a:schemeClr val="bg1"/>
                </a:solidFill>
                <a:latin typeface="Goudy Old Style" pitchFamily="18" charset="0"/>
              </a:rPr>
              <a:t> = </a:t>
            </a:r>
            <a:r>
              <a:rPr lang="en-US" sz="3200" dirty="0">
                <a:solidFill>
                  <a:srgbClr val="FFFF00"/>
                </a:solidFill>
                <a:latin typeface="Goudy Old Style" pitchFamily="18" charset="0"/>
              </a:rPr>
              <a:t>openness; policy of being open to non-Communist policies</a:t>
            </a:r>
            <a:r>
              <a:rPr lang="en-US" sz="3200" dirty="0">
                <a:solidFill>
                  <a:schemeClr val="bg1"/>
                </a:solidFill>
                <a:latin typeface="Goudy Old Style" pitchFamily="18" charset="0"/>
              </a:rPr>
              <a:t>; instituted by </a:t>
            </a:r>
            <a:r>
              <a:rPr lang="en-US" sz="3200" dirty="0" err="1">
                <a:solidFill>
                  <a:srgbClr val="FFFF00"/>
                </a:solidFill>
                <a:latin typeface="Goudy Old Style" pitchFamily="18" charset="0"/>
              </a:rPr>
              <a:t>Gobachev</a:t>
            </a:r>
            <a:r>
              <a:rPr lang="en-US" sz="3200" dirty="0">
                <a:solidFill>
                  <a:schemeClr val="bg1"/>
                </a:solidFill>
                <a:latin typeface="Goudy Old Style" pitchFamily="18" charset="0"/>
              </a:rPr>
              <a:t> in the 1980’s</a:t>
            </a: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6019800" y="3276601"/>
            <a:ext cx="4648200" cy="329247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>
            <a:outerShdw dist="35921" dir="2700000" algn="ctr" rotWithShape="0">
              <a:srgbClr val="990000"/>
            </a:outerShdw>
          </a:effec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en-US" sz="3000" b="1" dirty="0">
                <a:solidFill>
                  <a:srgbClr val="FFFF00"/>
                </a:solidFill>
                <a:latin typeface="Goudy Old Style" pitchFamily="18" charset="0"/>
              </a:rPr>
              <a:t>Perestroika</a:t>
            </a:r>
            <a:r>
              <a:rPr lang="en-US" sz="3000" b="1" dirty="0">
                <a:solidFill>
                  <a:schemeClr val="bg1"/>
                </a:solidFill>
                <a:latin typeface="Goudy Old Style" pitchFamily="18" charset="0"/>
              </a:rPr>
              <a:t> = </a:t>
            </a:r>
            <a:r>
              <a:rPr lang="en-US" sz="3000" b="1" dirty="0">
                <a:solidFill>
                  <a:srgbClr val="FFFF00"/>
                </a:solidFill>
                <a:latin typeface="Goudy Old Style" pitchFamily="18" charset="0"/>
              </a:rPr>
              <a:t>restructuring of the Soviet and economy in the 1980’s</a:t>
            </a:r>
            <a:r>
              <a:rPr lang="en-US" sz="3000" b="1" dirty="0">
                <a:solidFill>
                  <a:schemeClr val="bg1"/>
                </a:solidFill>
                <a:latin typeface="Goudy Old Style" pitchFamily="18" charset="0"/>
              </a:rPr>
              <a:t>. (Allowed some private ownership of businesses, but wanted to keep the essence of communism).</a:t>
            </a:r>
          </a:p>
        </p:txBody>
      </p:sp>
    </p:spTree>
    <p:extLst>
      <p:ext uri="{BB962C8B-B14F-4D97-AF65-F5344CB8AC3E}">
        <p14:creationId xmlns:p14="http://schemas.microsoft.com/office/powerpoint/2010/main" val="28990536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agan_at_Brandenburg_Gate_-_tear_down_this_wall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85241" y="218440"/>
            <a:ext cx="9037319" cy="6162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89047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8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00" name="Picture 8" descr="http://wps.ablongman.com/wps/media/objects/262/268312/art/figures/KISH623.jpg"/>
          <p:cNvPicPr>
            <a:picLocks noChangeAspect="1" noChangeArrowheads="1"/>
          </p:cNvPicPr>
          <p:nvPr/>
        </p:nvPicPr>
        <p:blipFill>
          <a:blip r:embed="rId3" cstate="print"/>
          <a:srcRect l="32846" t="9050" b="20512"/>
          <a:stretch>
            <a:fillRect/>
          </a:stretch>
        </p:blipFill>
        <p:spPr bwMode="auto">
          <a:xfrm>
            <a:off x="3962401" y="381001"/>
            <a:ext cx="3776663" cy="5338763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33801" name="Text Box 9"/>
          <p:cNvSpPr txBox="1">
            <a:spLocks noChangeArrowheads="1"/>
          </p:cNvSpPr>
          <p:nvPr/>
        </p:nvSpPr>
        <p:spPr bwMode="auto">
          <a:xfrm>
            <a:off x="7924800" y="533400"/>
            <a:ext cx="2514600" cy="2171700"/>
          </a:xfrm>
          <a:prstGeom prst="rect">
            <a:avLst/>
          </a:prstGeom>
          <a:noFill/>
          <a:ln w="19050">
            <a:solidFill>
              <a:srgbClr val="00FFFF"/>
            </a:solidFill>
            <a:miter lim="800000"/>
            <a:headEnd/>
            <a:tailEnd/>
          </a:ln>
          <a:effectLst>
            <a:outerShdw dist="35921" dir="2700000" algn="ctr" rotWithShape="0">
              <a:srgbClr val="990000"/>
            </a:outerShdw>
          </a:effec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en-US">
                <a:solidFill>
                  <a:schemeClr val="bg1"/>
                </a:solidFill>
                <a:latin typeface="Comic Sans MS" pitchFamily="66" charset="0"/>
              </a:rPr>
              <a:t>1981: Workers strike for better pay, freedom for religious groups, &amp; right to strike</a:t>
            </a:r>
          </a:p>
          <a:p>
            <a:pPr algn="l">
              <a:spcBef>
                <a:spcPct val="50000"/>
              </a:spcBef>
              <a:defRPr/>
            </a:pPr>
            <a:r>
              <a:rPr lang="en-US">
                <a:solidFill>
                  <a:schemeClr val="bg1"/>
                </a:solidFill>
                <a:latin typeface="Comic Sans MS" pitchFamily="66" charset="0"/>
              </a:rPr>
              <a:t>1989: First free elections since 1947</a:t>
            </a:r>
          </a:p>
        </p:txBody>
      </p:sp>
      <p:sp>
        <p:nvSpPr>
          <p:cNvPr id="33802" name="Line 10"/>
          <p:cNvSpPr>
            <a:spLocks noChangeShapeType="1"/>
          </p:cNvSpPr>
          <p:nvPr/>
        </p:nvSpPr>
        <p:spPr bwMode="auto">
          <a:xfrm flipV="1">
            <a:off x="6705600" y="2057400"/>
            <a:ext cx="1219200" cy="304800"/>
          </a:xfrm>
          <a:prstGeom prst="line">
            <a:avLst/>
          </a:prstGeom>
          <a:noFill/>
          <a:ln w="28575">
            <a:solidFill>
              <a:srgbClr val="00FFFF"/>
            </a:solidFill>
            <a:round/>
            <a:headEnd/>
            <a:tailEnd type="triangle" w="med" len="med"/>
          </a:ln>
          <a:effectLst>
            <a:outerShdw dist="35921" dir="2700000" algn="ctr" rotWithShape="0">
              <a:srgbClr val="990000"/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3803" name="Text Box 11"/>
          <p:cNvSpPr txBox="1">
            <a:spLocks noChangeArrowheads="1"/>
          </p:cNvSpPr>
          <p:nvPr/>
        </p:nvSpPr>
        <p:spPr bwMode="auto">
          <a:xfrm>
            <a:off x="7848600" y="3048001"/>
            <a:ext cx="2667000" cy="2309813"/>
          </a:xfrm>
          <a:prstGeom prst="rect">
            <a:avLst/>
          </a:prstGeom>
          <a:noFill/>
          <a:ln w="19050">
            <a:solidFill>
              <a:srgbClr val="FFFF00"/>
            </a:solidFill>
            <a:miter lim="800000"/>
            <a:headEnd/>
            <a:tailEnd/>
          </a:ln>
          <a:effectLst>
            <a:outerShdw dist="35921" dir="2700000" algn="ctr" rotWithShape="0">
              <a:srgbClr val="990000"/>
            </a:outerShdw>
          </a:effec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en-US">
                <a:solidFill>
                  <a:schemeClr val="bg1"/>
                </a:solidFill>
                <a:latin typeface="Comic Sans MS" pitchFamily="66" charset="0"/>
              </a:rPr>
              <a:t>1989: Mass demonstrations</a:t>
            </a:r>
          </a:p>
          <a:p>
            <a:pPr algn="l">
              <a:spcBef>
                <a:spcPct val="50000"/>
              </a:spcBef>
              <a:defRPr/>
            </a:pPr>
            <a:r>
              <a:rPr lang="en-US">
                <a:solidFill>
                  <a:schemeClr val="bg1"/>
                </a:solidFill>
                <a:latin typeface="Comic Sans MS" pitchFamily="66" charset="0"/>
              </a:rPr>
              <a:t>1990: Multiparty elections</a:t>
            </a:r>
          </a:p>
          <a:p>
            <a:pPr algn="l">
              <a:spcBef>
                <a:spcPct val="50000"/>
              </a:spcBef>
              <a:defRPr/>
            </a:pPr>
            <a:r>
              <a:rPr lang="en-US">
                <a:solidFill>
                  <a:schemeClr val="bg1"/>
                </a:solidFill>
                <a:latin typeface="Comic Sans MS" pitchFamily="66" charset="0"/>
              </a:rPr>
              <a:t>1991: Splits into Czech Republic and Slovak Republic</a:t>
            </a:r>
          </a:p>
        </p:txBody>
      </p:sp>
      <p:sp>
        <p:nvSpPr>
          <p:cNvPr id="33804" name="Line 12"/>
          <p:cNvSpPr>
            <a:spLocks noChangeShapeType="1"/>
          </p:cNvSpPr>
          <p:nvPr/>
        </p:nvSpPr>
        <p:spPr bwMode="auto">
          <a:xfrm>
            <a:off x="6248400" y="3200400"/>
            <a:ext cx="1600200" cy="53340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med" len="med"/>
          </a:ln>
          <a:effectLst>
            <a:outerShdw dist="35921" dir="2700000" algn="ctr" rotWithShape="0">
              <a:srgbClr val="990000"/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3807" name="Text Box 15"/>
          <p:cNvSpPr txBox="1">
            <a:spLocks noChangeArrowheads="1"/>
          </p:cNvSpPr>
          <p:nvPr/>
        </p:nvSpPr>
        <p:spPr bwMode="auto">
          <a:xfrm>
            <a:off x="5181600" y="5867401"/>
            <a:ext cx="5105400" cy="798513"/>
          </a:xfrm>
          <a:prstGeom prst="rect">
            <a:avLst/>
          </a:prstGeom>
          <a:noFill/>
          <a:ln w="19050">
            <a:solidFill>
              <a:srgbClr val="FF00FF"/>
            </a:solidFill>
            <a:miter lim="800000"/>
            <a:headEnd/>
            <a:tailEnd/>
          </a:ln>
          <a:effectLst>
            <a:outerShdw dist="35921" dir="2700000" algn="ctr" rotWithShape="0">
              <a:srgbClr val="990000"/>
            </a:outerShdw>
          </a:effec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en-US">
                <a:solidFill>
                  <a:schemeClr val="bg1"/>
                </a:solidFill>
                <a:latin typeface="Comic Sans MS" pitchFamily="66" charset="0"/>
              </a:rPr>
              <a:t>1992: First multiparty elections</a:t>
            </a:r>
          </a:p>
          <a:p>
            <a:pPr algn="l">
              <a:spcBef>
                <a:spcPct val="50000"/>
              </a:spcBef>
              <a:defRPr/>
            </a:pPr>
            <a:r>
              <a:rPr lang="en-US">
                <a:solidFill>
                  <a:schemeClr val="bg1"/>
                </a:solidFill>
                <a:latin typeface="Comic Sans MS" pitchFamily="66" charset="0"/>
              </a:rPr>
              <a:t>1996: First non-communist government</a:t>
            </a:r>
          </a:p>
        </p:txBody>
      </p:sp>
      <p:sp>
        <p:nvSpPr>
          <p:cNvPr id="33808" name="Line 16"/>
          <p:cNvSpPr>
            <a:spLocks noChangeShapeType="1"/>
          </p:cNvSpPr>
          <p:nvPr/>
        </p:nvSpPr>
        <p:spPr bwMode="auto">
          <a:xfrm>
            <a:off x="6324600" y="3733800"/>
            <a:ext cx="76200" cy="2057400"/>
          </a:xfrm>
          <a:prstGeom prst="line">
            <a:avLst/>
          </a:prstGeom>
          <a:noFill/>
          <a:ln w="28575">
            <a:solidFill>
              <a:srgbClr val="FF00FF"/>
            </a:solidFill>
            <a:round/>
            <a:headEnd/>
            <a:tailEnd type="triangle" w="med" len="med"/>
          </a:ln>
          <a:effectLst>
            <a:outerShdw dist="35921" dir="2700000" algn="ctr" rotWithShape="0">
              <a:srgbClr val="990000"/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3810" name="Text Box 18"/>
          <p:cNvSpPr txBox="1">
            <a:spLocks noChangeArrowheads="1"/>
          </p:cNvSpPr>
          <p:nvPr/>
        </p:nvSpPr>
        <p:spPr bwMode="auto">
          <a:xfrm>
            <a:off x="1676400" y="3505200"/>
            <a:ext cx="2133600" cy="2859088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  <a:effectLst>
            <a:outerShdw dist="35921" dir="2700000" algn="ctr" rotWithShape="0">
              <a:srgbClr val="990000"/>
            </a:outerShdw>
          </a:effec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en-US">
                <a:solidFill>
                  <a:schemeClr val="bg1"/>
                </a:solidFill>
                <a:latin typeface="Comic Sans MS" pitchFamily="66" charset="0"/>
              </a:rPr>
              <a:t>1991: Multiparty elections</a:t>
            </a:r>
          </a:p>
          <a:p>
            <a:pPr algn="l">
              <a:spcBef>
                <a:spcPct val="50000"/>
              </a:spcBef>
              <a:defRPr/>
            </a:pPr>
            <a:r>
              <a:rPr lang="en-US">
                <a:solidFill>
                  <a:schemeClr val="bg1"/>
                </a:solidFill>
                <a:latin typeface="Comic Sans MS" pitchFamily="66" charset="0"/>
              </a:rPr>
              <a:t>91-92- War between Croats and Serbs</a:t>
            </a:r>
          </a:p>
          <a:p>
            <a:pPr algn="l">
              <a:spcBef>
                <a:spcPct val="50000"/>
              </a:spcBef>
              <a:defRPr/>
            </a:pPr>
            <a:r>
              <a:rPr lang="en-US">
                <a:solidFill>
                  <a:schemeClr val="bg1"/>
                </a:solidFill>
                <a:latin typeface="Comic Sans MS" pitchFamily="66" charset="0"/>
              </a:rPr>
              <a:t>1992: Fighting begins between Serbs and Bosnian Muslims</a:t>
            </a:r>
          </a:p>
        </p:txBody>
      </p:sp>
      <p:sp>
        <p:nvSpPr>
          <p:cNvPr id="33811" name="Line 19"/>
          <p:cNvSpPr>
            <a:spLocks noChangeShapeType="1"/>
          </p:cNvSpPr>
          <p:nvPr/>
        </p:nvSpPr>
        <p:spPr bwMode="auto">
          <a:xfrm flipH="1">
            <a:off x="3810000" y="4114800"/>
            <a:ext cx="1905000" cy="2286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>
            <a:outerShdw dist="35921" dir="2700000" algn="ctr" rotWithShape="0">
              <a:srgbClr val="990000"/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3812" name="Text Box 20"/>
          <p:cNvSpPr txBox="1">
            <a:spLocks noChangeArrowheads="1"/>
          </p:cNvSpPr>
          <p:nvPr/>
        </p:nvSpPr>
        <p:spPr bwMode="auto">
          <a:xfrm>
            <a:off x="1676400" y="381001"/>
            <a:ext cx="2133600" cy="1897063"/>
          </a:xfrm>
          <a:prstGeom prst="rect">
            <a:avLst/>
          </a:prstGeom>
          <a:noFill/>
          <a:ln w="19050">
            <a:solidFill>
              <a:srgbClr val="00FF00"/>
            </a:solidFill>
            <a:miter lim="800000"/>
            <a:headEnd/>
            <a:tailEnd/>
          </a:ln>
          <a:effectLst>
            <a:outerShdw dist="35921" dir="2700000" algn="ctr" rotWithShape="0">
              <a:srgbClr val="990000"/>
            </a:outerShdw>
          </a:effec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1989: Fall of the Berlin Wall</a:t>
            </a:r>
          </a:p>
          <a:p>
            <a:pPr algn="l">
              <a:spcBef>
                <a:spcPct val="50000"/>
              </a:spcBef>
              <a:defRPr/>
            </a:pP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1990- East and West Germany reunited into one Germany</a:t>
            </a:r>
          </a:p>
        </p:txBody>
      </p:sp>
      <p:sp>
        <p:nvSpPr>
          <p:cNvPr id="33813" name="Line 21"/>
          <p:cNvSpPr>
            <a:spLocks noChangeShapeType="1"/>
          </p:cNvSpPr>
          <p:nvPr/>
        </p:nvSpPr>
        <p:spPr bwMode="auto">
          <a:xfrm flipH="1" flipV="1">
            <a:off x="3810000" y="1524000"/>
            <a:ext cx="1143000" cy="533400"/>
          </a:xfrm>
          <a:prstGeom prst="line">
            <a:avLst/>
          </a:prstGeom>
          <a:noFill/>
          <a:ln w="28575">
            <a:solidFill>
              <a:srgbClr val="99FF33"/>
            </a:solidFill>
            <a:round/>
            <a:headEnd/>
            <a:tailEnd type="triangle" w="med" len="med"/>
          </a:ln>
          <a:effectLst>
            <a:outerShdw dist="35921" dir="2700000" algn="ctr" rotWithShape="0">
              <a:srgbClr val="990000"/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141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WordArt 2"/>
          <p:cNvSpPr>
            <a:spLocks noChangeArrowheads="1" noChangeShapeType="1" noTextEdit="1"/>
          </p:cNvSpPr>
          <p:nvPr/>
        </p:nvSpPr>
        <p:spPr bwMode="auto">
          <a:xfrm>
            <a:off x="1828800" y="381001"/>
            <a:ext cx="8610600" cy="657225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r>
              <a:rPr lang="en-US" sz="3600" kern="10">
                <a:ln w="18415">
                  <a:solidFill>
                    <a:srgbClr val="CC33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algn="tl" rotWithShape="0">
                    <a:srgbClr val="000000">
                      <a:alpha val="70000"/>
                    </a:srgbClr>
                  </a:outerShdw>
                </a:effectLst>
                <a:latin typeface="Impact"/>
              </a:rPr>
              <a:t>The Collapse of Communism in Eastern Europe</a:t>
            </a:r>
          </a:p>
        </p:txBody>
      </p:sp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2133600" y="2286001"/>
            <a:ext cx="8229600" cy="203132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>
            <a:outerShdw dist="35921" dir="2700000" algn="ctr" rotWithShape="0">
              <a:srgbClr val="990000"/>
            </a:outerShdw>
          </a:effectLst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  <a:buFont typeface="Wingdings" pitchFamily="2" charset="2"/>
              <a:buAutoNum type="arabicPeriod"/>
              <a:defRPr/>
            </a:pPr>
            <a:r>
              <a:rPr lang="en-US">
                <a:solidFill>
                  <a:schemeClr val="bg1"/>
                </a:solidFill>
                <a:latin typeface="Goudy Old Style" pitchFamily="18" charset="0"/>
              </a:rPr>
              <a:t>Giving into public pressure, the old Communists would step down in favor of younger ‘reform-minded’ Communists</a:t>
            </a:r>
          </a:p>
          <a:p>
            <a:pPr marL="457200" indent="-457200">
              <a:spcBef>
                <a:spcPct val="50000"/>
              </a:spcBef>
              <a:buFont typeface="Wingdings" pitchFamily="2" charset="2"/>
              <a:buAutoNum type="arabicPeriod"/>
              <a:defRPr/>
            </a:pPr>
            <a:r>
              <a:rPr lang="en-US">
                <a:solidFill>
                  <a:schemeClr val="bg1"/>
                </a:solidFill>
                <a:latin typeface="Goudy Old Style" pitchFamily="18" charset="0"/>
              </a:rPr>
              <a:t>These new leaders would agree to let other political parties to exist and compete for seats in the country’s legislature</a:t>
            </a:r>
          </a:p>
          <a:p>
            <a:pPr marL="457200" indent="-457200">
              <a:spcBef>
                <a:spcPct val="50000"/>
              </a:spcBef>
              <a:buFont typeface="Wingdings" pitchFamily="2" charset="2"/>
              <a:buAutoNum type="arabicPeriod"/>
              <a:defRPr/>
            </a:pPr>
            <a:r>
              <a:rPr lang="en-US">
                <a:solidFill>
                  <a:schemeClr val="bg1"/>
                </a:solidFill>
                <a:latin typeface="Goudy Old Style" pitchFamily="18" charset="0"/>
              </a:rPr>
              <a:t>In free, multiparty elections, member of non-Communist parties would win over Communist party members</a:t>
            </a:r>
          </a:p>
        </p:txBody>
      </p:sp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2057400" y="1295401"/>
            <a:ext cx="8229600" cy="64633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>
            <a:outerShdw dist="35921" dir="2700000" algn="ctr" rotWithShape="0">
              <a:srgbClr val="990000"/>
            </a:outerShdw>
          </a:effec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en-US" dirty="0">
                <a:solidFill>
                  <a:schemeClr val="bg1"/>
                </a:solidFill>
                <a:latin typeface="Goudy Old Style" pitchFamily="18" charset="0"/>
              </a:rPr>
              <a:t>Most of the ‘satellites’ of the USSR began to revolt and break away following a similar pattern:</a:t>
            </a:r>
          </a:p>
        </p:txBody>
      </p:sp>
      <p:sp>
        <p:nvSpPr>
          <p:cNvPr id="34821" name="Text Box 5"/>
          <p:cNvSpPr txBox="1">
            <a:spLocks noChangeArrowheads="1"/>
          </p:cNvSpPr>
          <p:nvPr/>
        </p:nvSpPr>
        <p:spPr bwMode="auto">
          <a:xfrm>
            <a:off x="1828800" y="5257801"/>
            <a:ext cx="8229600" cy="64633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>
            <a:outerShdw dist="35921" dir="2700000" algn="ctr" rotWithShape="0">
              <a:srgbClr val="990000"/>
            </a:outerShdw>
          </a:effectLst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  <a:defRPr/>
            </a:pPr>
            <a:r>
              <a:rPr lang="en-US" dirty="0">
                <a:solidFill>
                  <a:schemeClr val="bg1"/>
                </a:solidFill>
                <a:latin typeface="Goudy Old Style" pitchFamily="18" charset="0"/>
              </a:rPr>
              <a:t>      By 1989 the first two stages of this process were peacefully accomplished in Hungary, Bulgaria, East Germany, and Czechoslovakia</a:t>
            </a:r>
          </a:p>
        </p:txBody>
      </p:sp>
    </p:spTree>
    <p:extLst>
      <p:ext uri="{BB962C8B-B14F-4D97-AF65-F5344CB8AC3E}">
        <p14:creationId xmlns:p14="http://schemas.microsoft.com/office/powerpoint/2010/main" val="4202316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43" name="Picture 11" descr="Tanks in red squar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2819400"/>
            <a:ext cx="4622800" cy="3506788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</p:spPr>
      </p:pic>
      <p:sp>
        <p:nvSpPr>
          <p:cNvPr id="18447" name="Text Box 15"/>
          <p:cNvSpPr txBox="1">
            <a:spLocks noChangeArrowheads="1"/>
          </p:cNvSpPr>
          <p:nvPr/>
        </p:nvSpPr>
        <p:spPr bwMode="auto">
          <a:xfrm>
            <a:off x="6477000" y="381001"/>
            <a:ext cx="4191000" cy="3693319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>
            <a:outerShdw dist="35921" dir="2700000" algn="ctr" rotWithShape="0">
              <a:srgbClr val="990000"/>
            </a:outerShdw>
          </a:effectLst>
        </p:spPr>
        <p:txBody>
          <a:bodyPr>
            <a:spAutoFit/>
          </a:bodyPr>
          <a:lstStyle/>
          <a:p>
            <a:pPr lvl="1" algn="l">
              <a:spcBef>
                <a:spcPct val="50000"/>
              </a:spcBef>
              <a:defRPr/>
            </a:pPr>
            <a:r>
              <a:rPr lang="en-US" dirty="0">
                <a:solidFill>
                  <a:schemeClr val="bg1"/>
                </a:solidFill>
                <a:latin typeface="Goudy Old Style" pitchFamily="18" charset="0"/>
              </a:rPr>
              <a:t>Some leaders spoke out against Gorbachev, while others called for even more democratic and capitalist reforms.</a:t>
            </a:r>
          </a:p>
          <a:p>
            <a:pPr lvl="1" algn="l">
              <a:spcBef>
                <a:spcPct val="50000"/>
              </a:spcBef>
              <a:defRPr/>
            </a:pPr>
            <a:r>
              <a:rPr lang="en-US" dirty="0">
                <a:solidFill>
                  <a:schemeClr val="bg1"/>
                </a:solidFill>
                <a:latin typeface="Goudy Old Style" pitchFamily="18" charset="0"/>
              </a:rPr>
              <a:t>In 1991 hard-line communists tried to overthrow Gorbachev in a military coup; the coup failed but it weakened his rule.</a:t>
            </a:r>
          </a:p>
          <a:p>
            <a:pPr lvl="1" algn="l">
              <a:spcBef>
                <a:spcPct val="50000"/>
              </a:spcBef>
              <a:defRPr/>
            </a:pPr>
            <a:r>
              <a:rPr lang="en-US" dirty="0">
                <a:solidFill>
                  <a:schemeClr val="bg1"/>
                </a:solidFill>
                <a:latin typeface="Goudy Old Style" pitchFamily="18" charset="0"/>
              </a:rPr>
              <a:t>By the end of 1991, most of the republics in the USSR had declared their independence and the USSR ceased to exist.</a:t>
            </a:r>
          </a:p>
        </p:txBody>
      </p:sp>
      <p:sp>
        <p:nvSpPr>
          <p:cNvPr id="18449" name="Rectangle 17"/>
          <p:cNvSpPr>
            <a:spLocks noChangeArrowheads="1"/>
          </p:cNvSpPr>
          <p:nvPr/>
        </p:nvSpPr>
        <p:spPr bwMode="auto">
          <a:xfrm>
            <a:off x="1905000" y="304800"/>
            <a:ext cx="4572000" cy="155427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>
            <a:outerShdw dist="35921" dir="2700000" algn="ctr" rotWithShape="0">
              <a:srgbClr val="990000"/>
            </a:outerShdw>
          </a:effec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en-US" sz="3200" dirty="0">
                <a:solidFill>
                  <a:schemeClr val="bg1"/>
                </a:solidFill>
                <a:latin typeface="Goudy Old Style" pitchFamily="18" charset="0"/>
              </a:rPr>
              <a:t>Unexpected Results</a:t>
            </a:r>
            <a:r>
              <a:rPr lang="en-US" dirty="0">
                <a:solidFill>
                  <a:schemeClr val="bg1"/>
                </a:solidFill>
                <a:latin typeface="Goudy Old Style" pitchFamily="18" charset="0"/>
              </a:rPr>
              <a:t>:</a:t>
            </a:r>
          </a:p>
          <a:p>
            <a:pPr lvl="1" algn="l">
              <a:spcBef>
                <a:spcPct val="50000"/>
              </a:spcBef>
              <a:defRPr/>
            </a:pPr>
            <a:r>
              <a:rPr lang="en-US" dirty="0">
                <a:solidFill>
                  <a:schemeClr val="bg1"/>
                </a:solidFill>
                <a:latin typeface="Goudy Old Style" pitchFamily="18" charset="0"/>
              </a:rPr>
              <a:t>Rapid changes brought about by glasnost and perestroika brought about economic turmoil</a:t>
            </a:r>
          </a:p>
        </p:txBody>
      </p:sp>
    </p:spTree>
    <p:extLst>
      <p:ext uri="{BB962C8B-B14F-4D97-AF65-F5344CB8AC3E}">
        <p14:creationId xmlns:p14="http://schemas.microsoft.com/office/powerpoint/2010/main" val="37438053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Picture 3" descr="http://www.vad1.com/anthems/15-union-republics/ussr1991-3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725488"/>
            <a:ext cx="7696200" cy="47815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4343400" y="2895600"/>
            <a:ext cx="3124200" cy="64135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>
            <a:outerShdw dist="35921" dir="2700000" algn="ctr" rotWithShape="0">
              <a:srgbClr val="990000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>
                <a:solidFill>
                  <a:srgbClr val="CC3300"/>
                </a:solidFill>
              </a:rPr>
              <a:t>RUSSIA</a:t>
            </a:r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1905000" y="5486400"/>
            <a:ext cx="84582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  <a:latin typeface="Impact" pitchFamily="34" charset="0"/>
              </a:rPr>
              <a:t>1-Russia 2-Estonia  3-Latvia   4-Lithuania 5-Belarus   6-Ukraine             7-Moldova   8-Georgia  9-Armenia  10-Azerbaijan  11-Turkmenistan 12-Uzbekistan    13-Tajikistan  14-Kyrgyzstan   15-Kazakhstan.</a:t>
            </a:r>
          </a:p>
        </p:txBody>
      </p:sp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1828800" y="228601"/>
            <a:ext cx="8686800" cy="51911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>
            <a:outerShdw dist="35921" dir="2700000" algn="ctr" rotWithShape="0">
              <a:srgbClr val="990000"/>
            </a:outerShdw>
          </a:effec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en-US" sz="2800">
                <a:solidFill>
                  <a:schemeClr val="bg1"/>
                </a:solidFill>
                <a:latin typeface="Impact" pitchFamily="34" charset="0"/>
              </a:rPr>
              <a:t>THE USSR is broken up into 15 independent republics</a:t>
            </a:r>
          </a:p>
        </p:txBody>
      </p:sp>
    </p:spTree>
    <p:extLst>
      <p:ext uri="{BB962C8B-B14F-4D97-AF65-F5344CB8AC3E}">
        <p14:creationId xmlns:p14="http://schemas.microsoft.com/office/powerpoint/2010/main" val="41561882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7B439BA-3C69-46BD-99EA-00BD26B7CD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274320"/>
            <a:ext cx="11033760" cy="634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6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295DDCE-2E5E-4A23-9AC1-24ECDE50D6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0602" y="333057"/>
            <a:ext cx="7513638" cy="586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0724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1A86E36-8C27-407D-99FD-9E691EA69D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4762" y="179976"/>
            <a:ext cx="4978037" cy="6382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1127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423</Words>
  <Application>Microsoft Office PowerPoint</Application>
  <PresentationFormat>Widescreen</PresentationFormat>
  <Paragraphs>45</Paragraphs>
  <Slides>11</Slides>
  <Notes>7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1" baseType="lpstr">
      <vt:lpstr>Albertus Extra Bold</vt:lpstr>
      <vt:lpstr>Arial</vt:lpstr>
      <vt:lpstr>Calibri</vt:lpstr>
      <vt:lpstr>Calibri Light</vt:lpstr>
      <vt:lpstr>Comic Sans MS</vt:lpstr>
      <vt:lpstr>Goudy Old Style</vt:lpstr>
      <vt:lpstr>Helvetica Narrow</vt:lpstr>
      <vt:lpstr>Impact</vt:lpstr>
      <vt:lpstr>Wingdings</vt:lpstr>
      <vt:lpstr>Office Theme</vt:lpstr>
      <vt:lpstr>Fall of the Soviet Union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Fall of the Soviet Union</dc:title>
  <dc:creator>Tokio Marine Management</dc:creator>
  <cp:lastModifiedBy>Tokio Marine Management</cp:lastModifiedBy>
  <cp:revision>5</cp:revision>
  <dcterms:created xsi:type="dcterms:W3CDTF">2018-04-23T11:20:00Z</dcterms:created>
  <dcterms:modified xsi:type="dcterms:W3CDTF">2018-04-23T11:33:00Z</dcterms:modified>
</cp:coreProperties>
</file>